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3" r:id="rId24"/>
    <p:sldId id="278" r:id="rId25"/>
    <p:sldId id="282" r:id="rId26"/>
    <p:sldId id="281" r:id="rId27"/>
    <p:sldId id="280" r:id="rId28"/>
    <p:sldId id="286" r:id="rId29"/>
    <p:sldId id="285" r:id="rId30"/>
    <p:sldId id="284" r:id="rId31"/>
    <p:sldId id="279" r:id="rId32"/>
    <p:sldId id="287" r:id="rId33"/>
    <p:sldId id="288" r:id="rId34"/>
    <p:sldId id="290" r:id="rId35"/>
    <p:sldId id="289"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0"/>
    <p:restoredTop sz="94600"/>
  </p:normalViewPr>
  <p:slideViewPr>
    <p:cSldViewPr>
      <p:cViewPr varScale="1">
        <p:scale>
          <a:sx n="100" d="100"/>
          <a:sy n="100" d="100"/>
        </p:scale>
        <p:origin x="57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h-T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74131C-F074-4E7D-B3A9-7E57A8723EE3}" type="datetimeFigureOut">
              <a:rPr lang="th-TH" smtClean="0"/>
              <a:t>04/12/63</a:t>
            </a:fld>
            <a:endParaRPr lang="th-TH"/>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h-T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h-T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A8E17F-F68A-4C1F-87B7-B8840B2934F9}" type="slidenum">
              <a:rPr lang="th-TH" smtClean="0"/>
              <a:t>‹#›</a:t>
            </a:fld>
            <a:endParaRPr lang="th-TH"/>
          </a:p>
        </p:txBody>
      </p:sp>
    </p:spTree>
    <p:extLst>
      <p:ext uri="{BB962C8B-B14F-4D97-AF65-F5344CB8AC3E}">
        <p14:creationId xmlns:p14="http://schemas.microsoft.com/office/powerpoint/2010/main" val="3548266101"/>
      </p:ext>
    </p:extLst>
  </p:cSld>
  <p:clrMap bg1="lt1" tx1="dk1" bg2="lt2" tx2="dk2" accent1="accent1" accent2="accent2" accent3="accent3" accent4="accent4" accent5="accent5" accent6="accent6" hlink="hlink" folHlink="folHlink"/>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h-TH" dirty="0"/>
          </a:p>
        </p:txBody>
      </p:sp>
      <p:sp>
        <p:nvSpPr>
          <p:cNvPr id="4" name="Slide Number Placeholder 3"/>
          <p:cNvSpPr>
            <a:spLocks noGrp="1"/>
          </p:cNvSpPr>
          <p:nvPr>
            <p:ph type="sldNum" sz="quarter" idx="10"/>
          </p:nvPr>
        </p:nvSpPr>
        <p:spPr/>
        <p:txBody>
          <a:bodyPr/>
          <a:lstStyle/>
          <a:p>
            <a:fld id="{AAA8E17F-F68A-4C1F-87B7-B8840B2934F9}" type="slidenum">
              <a:rPr lang="th-TH" smtClean="0"/>
              <a:t>1</a:t>
            </a:fld>
            <a:endParaRPr lang="th-TH"/>
          </a:p>
        </p:txBody>
      </p:sp>
    </p:spTree>
    <p:extLst>
      <p:ext uri="{BB962C8B-B14F-4D97-AF65-F5344CB8AC3E}">
        <p14:creationId xmlns:p14="http://schemas.microsoft.com/office/powerpoint/2010/main" val="3271105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h-TH" dirty="0"/>
          </a:p>
        </p:txBody>
      </p:sp>
      <p:sp>
        <p:nvSpPr>
          <p:cNvPr id="4" name="Slide Number Placeholder 3"/>
          <p:cNvSpPr>
            <a:spLocks noGrp="1"/>
          </p:cNvSpPr>
          <p:nvPr>
            <p:ph type="sldNum" sz="quarter" idx="10"/>
          </p:nvPr>
        </p:nvSpPr>
        <p:spPr/>
        <p:txBody>
          <a:bodyPr/>
          <a:lstStyle/>
          <a:p>
            <a:fld id="{AAA8E17F-F68A-4C1F-87B7-B8840B2934F9}" type="slidenum">
              <a:rPr lang="th-TH" smtClean="0"/>
              <a:t>46</a:t>
            </a:fld>
            <a:endParaRPr lang="th-TH"/>
          </a:p>
        </p:txBody>
      </p:sp>
    </p:spTree>
    <p:extLst>
      <p:ext uri="{BB962C8B-B14F-4D97-AF65-F5344CB8AC3E}">
        <p14:creationId xmlns:p14="http://schemas.microsoft.com/office/powerpoint/2010/main" val="8928058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1825625"/>
            <a:ext cx="7772400" cy="1470025"/>
          </a:xfrm>
        </p:spPr>
        <p:txBody>
          <a:bodyPr/>
          <a:lstStyle>
            <a:lvl1pPr algn="ctr">
              <a:defRPr/>
            </a:lvl1pPr>
          </a:lstStyle>
          <a:p>
            <a:pPr lvl="0"/>
            <a:r>
              <a:rPr lang="en-US" noProof="0" smtClean="0"/>
              <a:t>Click to edit Master title style</a:t>
            </a:r>
          </a:p>
        </p:txBody>
      </p:sp>
      <p:sp>
        <p:nvSpPr>
          <p:cNvPr id="13315" name="Rectangle 3"/>
          <p:cNvSpPr>
            <a:spLocks noGrp="1" noChangeArrowheads="1"/>
          </p:cNvSpPr>
          <p:nvPr>
            <p:ph type="subTitle" idx="1"/>
          </p:nvPr>
        </p:nvSpPr>
        <p:spPr>
          <a:xfrm>
            <a:off x="1371600" y="3581400"/>
            <a:ext cx="6400800" cy="1752600"/>
          </a:xfrm>
        </p:spPr>
        <p:txBody>
          <a:bodyPr/>
          <a:lstStyle>
            <a:lvl1pPr marL="0" indent="0" algn="ctr">
              <a:buFontTx/>
              <a:buNone/>
              <a:defRPr/>
            </a:lvl1pPr>
          </a:lstStyle>
          <a:p>
            <a:pPr lvl="0"/>
            <a:r>
              <a:rPr lang="en-US" noProof="0" smtClean="0"/>
              <a:t>Click to edit Master subtitle style</a:t>
            </a:r>
          </a:p>
        </p:txBody>
      </p:sp>
      <p:sp>
        <p:nvSpPr>
          <p:cNvPr id="13316" name="Rectangle 4"/>
          <p:cNvSpPr>
            <a:spLocks noGrp="1" noChangeArrowheads="1"/>
          </p:cNvSpPr>
          <p:nvPr>
            <p:ph type="dt" sz="half" idx="2"/>
          </p:nvPr>
        </p:nvSpPr>
        <p:spPr/>
        <p:txBody>
          <a:bodyPr/>
          <a:lstStyle>
            <a:lvl1pPr>
              <a:defRPr/>
            </a:lvl1pPr>
          </a:lstStyle>
          <a:p>
            <a:endParaRPr lang="en-US"/>
          </a:p>
        </p:txBody>
      </p:sp>
      <p:sp>
        <p:nvSpPr>
          <p:cNvPr id="13317" name="Rectangle 5"/>
          <p:cNvSpPr>
            <a:spLocks noGrp="1" noChangeArrowheads="1"/>
          </p:cNvSpPr>
          <p:nvPr>
            <p:ph type="ftr" sz="quarter" idx="3"/>
          </p:nvPr>
        </p:nvSpPr>
        <p:spPr/>
        <p:txBody>
          <a:bodyPr/>
          <a:lstStyle>
            <a:lvl1pPr>
              <a:defRPr/>
            </a:lvl1pPr>
          </a:lstStyle>
          <a:p>
            <a:endParaRPr lang="en-US"/>
          </a:p>
        </p:txBody>
      </p:sp>
      <p:sp>
        <p:nvSpPr>
          <p:cNvPr id="13318" name="Rectangle 6"/>
          <p:cNvSpPr>
            <a:spLocks noGrp="1" noChangeArrowheads="1"/>
          </p:cNvSpPr>
          <p:nvPr>
            <p:ph type="sldNum" sz="quarter" idx="4"/>
          </p:nvPr>
        </p:nvSpPr>
        <p:spPr/>
        <p:txBody>
          <a:bodyPr/>
          <a:lstStyle>
            <a:lvl1pPr>
              <a:defRPr/>
            </a:lvl1pPr>
          </a:lstStyle>
          <a:p>
            <a:fld id="{43F741DC-AE80-4986-A077-A31A11121B0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95E0A55-16E1-49AE-A6F9-A3E33D84B402}" type="slidenum">
              <a:rPr lang="en-US"/>
              <a:pPr/>
              <a:t>‹#›</a:t>
            </a:fld>
            <a:endParaRPr lang="en-US"/>
          </a:p>
        </p:txBody>
      </p:sp>
    </p:spTree>
    <p:extLst>
      <p:ext uri="{BB962C8B-B14F-4D97-AF65-F5344CB8AC3E}">
        <p14:creationId xmlns:p14="http://schemas.microsoft.com/office/powerpoint/2010/main" val="1871070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97DEEBC-98F7-459F-BFCA-DB6671E5D62B}" type="slidenum">
              <a:rPr lang="en-US"/>
              <a:pPr/>
              <a:t>‹#›</a:t>
            </a:fld>
            <a:endParaRPr lang="en-US"/>
          </a:p>
        </p:txBody>
      </p:sp>
    </p:spTree>
    <p:extLst>
      <p:ext uri="{BB962C8B-B14F-4D97-AF65-F5344CB8AC3E}">
        <p14:creationId xmlns:p14="http://schemas.microsoft.com/office/powerpoint/2010/main" val="2209948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41B324F-52CB-4E48-8D90-A4639A9916CE}" type="slidenum">
              <a:rPr lang="en-US"/>
              <a:pPr/>
              <a:t>‹#›</a:t>
            </a:fld>
            <a:endParaRPr lang="en-US"/>
          </a:p>
        </p:txBody>
      </p:sp>
    </p:spTree>
    <p:extLst>
      <p:ext uri="{BB962C8B-B14F-4D97-AF65-F5344CB8AC3E}">
        <p14:creationId xmlns:p14="http://schemas.microsoft.com/office/powerpoint/2010/main" val="795307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8D2228F-5E31-4AA4-BFCB-3FA21093635A}" type="slidenum">
              <a:rPr lang="en-US"/>
              <a:pPr/>
              <a:t>‹#›</a:t>
            </a:fld>
            <a:endParaRPr lang="en-US"/>
          </a:p>
        </p:txBody>
      </p:sp>
    </p:spTree>
    <p:extLst>
      <p:ext uri="{BB962C8B-B14F-4D97-AF65-F5344CB8AC3E}">
        <p14:creationId xmlns:p14="http://schemas.microsoft.com/office/powerpoint/2010/main" val="1896359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D70FFB7-9CD3-4838-AEC3-FB602E9331D7}" type="slidenum">
              <a:rPr lang="en-US"/>
              <a:pPr/>
              <a:t>‹#›</a:t>
            </a:fld>
            <a:endParaRPr lang="en-US"/>
          </a:p>
        </p:txBody>
      </p:sp>
    </p:spTree>
    <p:extLst>
      <p:ext uri="{BB962C8B-B14F-4D97-AF65-F5344CB8AC3E}">
        <p14:creationId xmlns:p14="http://schemas.microsoft.com/office/powerpoint/2010/main" val="3687433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C9F6790-5110-4A00-8B74-DA091582AF34}" type="slidenum">
              <a:rPr lang="en-US"/>
              <a:pPr/>
              <a:t>‹#›</a:t>
            </a:fld>
            <a:endParaRPr lang="en-US"/>
          </a:p>
        </p:txBody>
      </p:sp>
    </p:spTree>
    <p:extLst>
      <p:ext uri="{BB962C8B-B14F-4D97-AF65-F5344CB8AC3E}">
        <p14:creationId xmlns:p14="http://schemas.microsoft.com/office/powerpoint/2010/main" val="802265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53B77F6-594A-42CB-82EF-018DFCE84276}" type="slidenum">
              <a:rPr lang="en-US"/>
              <a:pPr/>
              <a:t>‹#›</a:t>
            </a:fld>
            <a:endParaRPr lang="en-US"/>
          </a:p>
        </p:txBody>
      </p:sp>
    </p:spTree>
    <p:extLst>
      <p:ext uri="{BB962C8B-B14F-4D97-AF65-F5344CB8AC3E}">
        <p14:creationId xmlns:p14="http://schemas.microsoft.com/office/powerpoint/2010/main" val="3047138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C1DFA39-F07C-4C55-BE57-13DE400A5D92}" type="slidenum">
              <a:rPr lang="en-US"/>
              <a:pPr/>
              <a:t>‹#›</a:t>
            </a:fld>
            <a:endParaRPr lang="en-US"/>
          </a:p>
        </p:txBody>
      </p:sp>
    </p:spTree>
    <p:extLst>
      <p:ext uri="{BB962C8B-B14F-4D97-AF65-F5344CB8AC3E}">
        <p14:creationId xmlns:p14="http://schemas.microsoft.com/office/powerpoint/2010/main" val="3665687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76A9B4-2F0E-4669-A2EA-A525A8D27858}" type="slidenum">
              <a:rPr lang="en-US"/>
              <a:pPr/>
              <a:t>‹#›</a:t>
            </a:fld>
            <a:endParaRPr lang="en-US"/>
          </a:p>
        </p:txBody>
      </p:sp>
    </p:spTree>
    <p:extLst>
      <p:ext uri="{BB962C8B-B14F-4D97-AF65-F5344CB8AC3E}">
        <p14:creationId xmlns:p14="http://schemas.microsoft.com/office/powerpoint/2010/main" val="3552447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FF62391-0C96-43A5-BE46-7824B2767EFD}" type="slidenum">
              <a:rPr lang="en-US"/>
              <a:pPr/>
              <a:t>‹#›</a:t>
            </a:fld>
            <a:endParaRPr lang="en-US"/>
          </a:p>
        </p:txBody>
      </p:sp>
    </p:spTree>
    <p:extLst>
      <p:ext uri="{BB962C8B-B14F-4D97-AF65-F5344CB8AC3E}">
        <p14:creationId xmlns:p14="http://schemas.microsoft.com/office/powerpoint/2010/main" val="3412002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10A6FB4-AF4C-4962-A8D2-7C890016C27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charset="0"/>
          <a:cs typeface="Arial" charset="0"/>
        </a:defRPr>
      </a:lvl2pPr>
      <a:lvl3pPr algn="l" rtl="0" eaLnBrk="1" fontAlgn="base" hangingPunct="1">
        <a:spcBef>
          <a:spcPct val="0"/>
        </a:spcBef>
        <a:spcAft>
          <a:spcPct val="0"/>
        </a:spcAft>
        <a:defRPr sz="4400">
          <a:solidFill>
            <a:schemeClr val="tx2"/>
          </a:solidFill>
          <a:latin typeface="Arial" charset="0"/>
          <a:cs typeface="Arial" charset="0"/>
        </a:defRPr>
      </a:lvl3pPr>
      <a:lvl4pPr algn="l" rtl="0" eaLnBrk="1" fontAlgn="base" hangingPunct="1">
        <a:spcBef>
          <a:spcPct val="0"/>
        </a:spcBef>
        <a:spcAft>
          <a:spcPct val="0"/>
        </a:spcAft>
        <a:defRPr sz="4400">
          <a:solidFill>
            <a:schemeClr val="tx2"/>
          </a:solidFill>
          <a:latin typeface="Arial" charset="0"/>
          <a:cs typeface="Arial" charset="0"/>
        </a:defRPr>
      </a:lvl4pPr>
      <a:lvl5pPr algn="l" rtl="0" eaLnBrk="1" fontAlgn="base" hangingPunct="1">
        <a:spcBef>
          <a:spcPct val="0"/>
        </a:spcBef>
        <a:spcAft>
          <a:spcPct val="0"/>
        </a:spcAft>
        <a:defRPr sz="4400">
          <a:solidFill>
            <a:schemeClr val="tx2"/>
          </a:solidFill>
          <a:latin typeface="Arial" charset="0"/>
          <a:cs typeface="Arial" charset="0"/>
        </a:defRPr>
      </a:lvl5pPr>
      <a:lvl6pPr marL="457200" algn="l" rtl="0" eaLnBrk="1" fontAlgn="base" hangingPunct="1">
        <a:spcBef>
          <a:spcPct val="0"/>
        </a:spcBef>
        <a:spcAft>
          <a:spcPct val="0"/>
        </a:spcAft>
        <a:defRPr sz="4400">
          <a:solidFill>
            <a:schemeClr val="tx2"/>
          </a:solidFill>
          <a:latin typeface="Arial" charset="0"/>
          <a:cs typeface="Arial" charset="0"/>
        </a:defRPr>
      </a:lvl6pPr>
      <a:lvl7pPr marL="914400" algn="l" rtl="0" eaLnBrk="1" fontAlgn="base" hangingPunct="1">
        <a:spcBef>
          <a:spcPct val="0"/>
        </a:spcBef>
        <a:spcAft>
          <a:spcPct val="0"/>
        </a:spcAft>
        <a:defRPr sz="4400">
          <a:solidFill>
            <a:schemeClr val="tx2"/>
          </a:solidFill>
          <a:latin typeface="Arial" charset="0"/>
          <a:cs typeface="Arial" charset="0"/>
        </a:defRPr>
      </a:lvl7pPr>
      <a:lvl8pPr marL="1371600" algn="l" rtl="0" eaLnBrk="1" fontAlgn="base" hangingPunct="1">
        <a:spcBef>
          <a:spcPct val="0"/>
        </a:spcBef>
        <a:spcAft>
          <a:spcPct val="0"/>
        </a:spcAft>
        <a:defRPr sz="4400">
          <a:solidFill>
            <a:schemeClr val="tx2"/>
          </a:solidFill>
          <a:latin typeface="Arial" charset="0"/>
          <a:cs typeface="Arial" charset="0"/>
        </a:defRPr>
      </a:lvl8pPr>
      <a:lvl9pPr marL="1828800" algn="l"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467544" y="1825625"/>
            <a:ext cx="8206680" cy="955303"/>
          </a:xfrm>
        </p:spPr>
        <p:txBody>
          <a:bodyPr/>
          <a:lstStyle/>
          <a:p>
            <a:r>
              <a:rPr lang="th-TH" b="1" dirty="0" smtClean="0">
                <a:latin typeface="TH SarabunPSK" pitchFamily="34" charset="-34"/>
                <a:cs typeface="TH SarabunPSK" pitchFamily="34" charset="-34"/>
              </a:rPr>
              <a:t>ปรัชญาของเศรษฐกิจพอเพียง </a:t>
            </a:r>
            <a:r>
              <a:rPr lang="en-US" b="1" dirty="0" smtClean="0">
                <a:latin typeface="TH SarabunPSK" pitchFamily="34" charset="-34"/>
                <a:cs typeface="TH SarabunPSK" pitchFamily="34" charset="-34"/>
              </a:rPr>
              <a:t>:</a:t>
            </a:r>
            <a:r>
              <a:rPr lang="th-TH" b="1" dirty="0" smtClean="0">
                <a:latin typeface="TH SarabunPSK" pitchFamily="34" charset="-34"/>
                <a:cs typeface="TH SarabunPSK" pitchFamily="34" charset="-34"/>
              </a:rPr>
              <a:t> กรอบคิดและทฤษฎี</a:t>
            </a:r>
            <a:endParaRPr lang="en-US" b="1" dirty="0">
              <a:latin typeface="TH SarabunPSK" pitchFamily="34" charset="-34"/>
              <a:cs typeface="TH SarabunPSK" pitchFamily="34" charset="-34"/>
            </a:endParaRPr>
          </a:p>
        </p:txBody>
      </p:sp>
      <p:sp>
        <p:nvSpPr>
          <p:cNvPr id="6" name="Rectangle 2"/>
          <p:cNvSpPr txBox="1">
            <a:spLocks noChangeArrowheads="1"/>
          </p:cNvSpPr>
          <p:nvPr/>
        </p:nvSpPr>
        <p:spPr bwMode="auto">
          <a:xfrm>
            <a:off x="449778" y="2778315"/>
            <a:ext cx="8206680"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charset="0"/>
                <a:cs typeface="Arial" charset="0"/>
              </a:defRPr>
            </a:lvl2pPr>
            <a:lvl3pPr algn="l" rtl="0" eaLnBrk="1" fontAlgn="base" hangingPunct="1">
              <a:spcBef>
                <a:spcPct val="0"/>
              </a:spcBef>
              <a:spcAft>
                <a:spcPct val="0"/>
              </a:spcAft>
              <a:defRPr sz="4400">
                <a:solidFill>
                  <a:schemeClr val="tx2"/>
                </a:solidFill>
                <a:latin typeface="Arial" charset="0"/>
                <a:cs typeface="Arial" charset="0"/>
              </a:defRPr>
            </a:lvl3pPr>
            <a:lvl4pPr algn="l" rtl="0" eaLnBrk="1" fontAlgn="base" hangingPunct="1">
              <a:spcBef>
                <a:spcPct val="0"/>
              </a:spcBef>
              <a:spcAft>
                <a:spcPct val="0"/>
              </a:spcAft>
              <a:defRPr sz="4400">
                <a:solidFill>
                  <a:schemeClr val="tx2"/>
                </a:solidFill>
                <a:latin typeface="Arial" charset="0"/>
                <a:cs typeface="Arial" charset="0"/>
              </a:defRPr>
            </a:lvl4pPr>
            <a:lvl5pPr algn="l" rtl="0" eaLnBrk="1" fontAlgn="base" hangingPunct="1">
              <a:spcBef>
                <a:spcPct val="0"/>
              </a:spcBef>
              <a:spcAft>
                <a:spcPct val="0"/>
              </a:spcAft>
              <a:defRPr sz="4400">
                <a:solidFill>
                  <a:schemeClr val="tx2"/>
                </a:solidFill>
                <a:latin typeface="Arial" charset="0"/>
                <a:cs typeface="Arial" charset="0"/>
              </a:defRPr>
            </a:lvl5pPr>
            <a:lvl6pPr marL="457200" algn="l" rtl="0" eaLnBrk="1" fontAlgn="base" hangingPunct="1">
              <a:spcBef>
                <a:spcPct val="0"/>
              </a:spcBef>
              <a:spcAft>
                <a:spcPct val="0"/>
              </a:spcAft>
              <a:defRPr sz="4400">
                <a:solidFill>
                  <a:schemeClr val="tx2"/>
                </a:solidFill>
                <a:latin typeface="Arial" charset="0"/>
                <a:cs typeface="Arial" charset="0"/>
              </a:defRPr>
            </a:lvl6pPr>
            <a:lvl7pPr marL="914400" algn="l" rtl="0" eaLnBrk="1" fontAlgn="base" hangingPunct="1">
              <a:spcBef>
                <a:spcPct val="0"/>
              </a:spcBef>
              <a:spcAft>
                <a:spcPct val="0"/>
              </a:spcAft>
              <a:defRPr sz="4400">
                <a:solidFill>
                  <a:schemeClr val="tx2"/>
                </a:solidFill>
                <a:latin typeface="Arial" charset="0"/>
                <a:cs typeface="Arial" charset="0"/>
              </a:defRPr>
            </a:lvl7pPr>
            <a:lvl8pPr marL="1371600" algn="l" rtl="0" eaLnBrk="1" fontAlgn="base" hangingPunct="1">
              <a:spcBef>
                <a:spcPct val="0"/>
              </a:spcBef>
              <a:spcAft>
                <a:spcPct val="0"/>
              </a:spcAft>
              <a:defRPr sz="4400">
                <a:solidFill>
                  <a:schemeClr val="tx2"/>
                </a:solidFill>
                <a:latin typeface="Arial" charset="0"/>
                <a:cs typeface="Arial" charset="0"/>
              </a:defRPr>
            </a:lvl8pPr>
            <a:lvl9pPr marL="1828800" algn="l" rtl="0" eaLnBrk="1" fontAlgn="base" hangingPunct="1">
              <a:spcBef>
                <a:spcPct val="0"/>
              </a:spcBef>
              <a:spcAft>
                <a:spcPct val="0"/>
              </a:spcAft>
              <a:defRPr sz="4400">
                <a:solidFill>
                  <a:schemeClr val="tx2"/>
                </a:solidFill>
                <a:latin typeface="Arial" charset="0"/>
                <a:cs typeface="Arial" charset="0"/>
              </a:defRPr>
            </a:lvl9pPr>
          </a:lstStyle>
          <a:p>
            <a:r>
              <a:rPr lang="en-US" sz="4000" b="1" dirty="0" smtClean="0">
                <a:latin typeface="TH SarabunPSK" pitchFamily="34" charset="-34"/>
                <a:cs typeface="TH SarabunPSK" pitchFamily="34" charset="-34"/>
              </a:rPr>
              <a:t>Sufficiency Economy Philosophy : </a:t>
            </a:r>
            <a:endParaRPr lang="th-TH" sz="4000" b="1" dirty="0" smtClean="0">
              <a:latin typeface="TH SarabunPSK" pitchFamily="34" charset="-34"/>
              <a:cs typeface="TH SarabunPSK" pitchFamily="34" charset="-34"/>
            </a:endParaRPr>
          </a:p>
          <a:p>
            <a:r>
              <a:rPr lang="en-US" sz="4000" b="1" dirty="0" smtClean="0">
                <a:latin typeface="TH SarabunPSK" pitchFamily="34" charset="-34"/>
                <a:cs typeface="TH SarabunPSK" pitchFamily="34" charset="-34"/>
              </a:rPr>
              <a:t>Conceptual Framework and Theory</a:t>
            </a:r>
            <a:endParaRPr lang="en-US" sz="4000" b="1" dirty="0">
              <a:latin typeface="TH SarabunPSK" pitchFamily="34" charset="-34"/>
              <a:cs typeface="TH SarabunPSK" pitchFamily="34" charset="-34"/>
            </a:endParaRPr>
          </a:p>
        </p:txBody>
      </p:sp>
      <p:sp>
        <p:nvSpPr>
          <p:cNvPr id="7" name="Rectangle 2"/>
          <p:cNvSpPr txBox="1">
            <a:spLocks noChangeArrowheads="1"/>
          </p:cNvSpPr>
          <p:nvPr/>
        </p:nvSpPr>
        <p:spPr bwMode="auto">
          <a:xfrm>
            <a:off x="449778" y="3985865"/>
            <a:ext cx="8206680" cy="955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charset="0"/>
                <a:cs typeface="Arial" charset="0"/>
              </a:defRPr>
            </a:lvl2pPr>
            <a:lvl3pPr algn="l" rtl="0" eaLnBrk="1" fontAlgn="base" hangingPunct="1">
              <a:spcBef>
                <a:spcPct val="0"/>
              </a:spcBef>
              <a:spcAft>
                <a:spcPct val="0"/>
              </a:spcAft>
              <a:defRPr sz="4400">
                <a:solidFill>
                  <a:schemeClr val="tx2"/>
                </a:solidFill>
                <a:latin typeface="Arial" charset="0"/>
                <a:cs typeface="Arial" charset="0"/>
              </a:defRPr>
            </a:lvl3pPr>
            <a:lvl4pPr algn="l" rtl="0" eaLnBrk="1" fontAlgn="base" hangingPunct="1">
              <a:spcBef>
                <a:spcPct val="0"/>
              </a:spcBef>
              <a:spcAft>
                <a:spcPct val="0"/>
              </a:spcAft>
              <a:defRPr sz="4400">
                <a:solidFill>
                  <a:schemeClr val="tx2"/>
                </a:solidFill>
                <a:latin typeface="Arial" charset="0"/>
                <a:cs typeface="Arial" charset="0"/>
              </a:defRPr>
            </a:lvl4pPr>
            <a:lvl5pPr algn="l" rtl="0" eaLnBrk="1" fontAlgn="base" hangingPunct="1">
              <a:spcBef>
                <a:spcPct val="0"/>
              </a:spcBef>
              <a:spcAft>
                <a:spcPct val="0"/>
              </a:spcAft>
              <a:defRPr sz="4400">
                <a:solidFill>
                  <a:schemeClr val="tx2"/>
                </a:solidFill>
                <a:latin typeface="Arial" charset="0"/>
                <a:cs typeface="Arial" charset="0"/>
              </a:defRPr>
            </a:lvl5pPr>
            <a:lvl6pPr marL="457200" algn="l" rtl="0" eaLnBrk="1" fontAlgn="base" hangingPunct="1">
              <a:spcBef>
                <a:spcPct val="0"/>
              </a:spcBef>
              <a:spcAft>
                <a:spcPct val="0"/>
              </a:spcAft>
              <a:defRPr sz="4400">
                <a:solidFill>
                  <a:schemeClr val="tx2"/>
                </a:solidFill>
                <a:latin typeface="Arial" charset="0"/>
                <a:cs typeface="Arial" charset="0"/>
              </a:defRPr>
            </a:lvl6pPr>
            <a:lvl7pPr marL="914400" algn="l" rtl="0" eaLnBrk="1" fontAlgn="base" hangingPunct="1">
              <a:spcBef>
                <a:spcPct val="0"/>
              </a:spcBef>
              <a:spcAft>
                <a:spcPct val="0"/>
              </a:spcAft>
              <a:defRPr sz="4400">
                <a:solidFill>
                  <a:schemeClr val="tx2"/>
                </a:solidFill>
                <a:latin typeface="Arial" charset="0"/>
                <a:cs typeface="Arial" charset="0"/>
              </a:defRPr>
            </a:lvl7pPr>
            <a:lvl8pPr marL="1371600" algn="l" rtl="0" eaLnBrk="1" fontAlgn="base" hangingPunct="1">
              <a:spcBef>
                <a:spcPct val="0"/>
              </a:spcBef>
              <a:spcAft>
                <a:spcPct val="0"/>
              </a:spcAft>
              <a:defRPr sz="4400">
                <a:solidFill>
                  <a:schemeClr val="tx2"/>
                </a:solidFill>
                <a:latin typeface="Arial" charset="0"/>
                <a:cs typeface="Arial" charset="0"/>
              </a:defRPr>
            </a:lvl8pPr>
            <a:lvl9pPr marL="1828800" algn="l" rtl="0" eaLnBrk="1" fontAlgn="base" hangingPunct="1">
              <a:spcBef>
                <a:spcPct val="0"/>
              </a:spcBef>
              <a:spcAft>
                <a:spcPct val="0"/>
              </a:spcAft>
              <a:defRPr sz="4400">
                <a:solidFill>
                  <a:schemeClr val="tx2"/>
                </a:solidFill>
                <a:latin typeface="Arial" charset="0"/>
                <a:cs typeface="Arial" charset="0"/>
              </a:defRPr>
            </a:lvl9pPr>
          </a:lstStyle>
          <a:p>
            <a:r>
              <a:rPr lang="th-TH" sz="4000" b="1" dirty="0" smtClean="0">
                <a:latin typeface="TH SarabunPSK" pitchFamily="34" charset="-34"/>
                <a:cs typeface="TH SarabunPSK" pitchFamily="34" charset="-34"/>
              </a:rPr>
              <a:t>โดย ศาสตราจารย์ ดร.อภิชัย พัน</a:t>
            </a:r>
            <a:r>
              <a:rPr lang="th-TH" sz="4000" b="1" dirty="0" err="1" smtClean="0">
                <a:latin typeface="TH SarabunPSK" pitchFamily="34" charset="-34"/>
                <a:cs typeface="TH SarabunPSK" pitchFamily="34" charset="-34"/>
              </a:rPr>
              <a:t>ธเสน</a:t>
            </a:r>
            <a:endParaRPr lang="en-US" sz="4000" b="1" dirty="0">
              <a:latin typeface="TH SarabunPSK" pitchFamily="34" charset="-34"/>
              <a:cs typeface="TH SarabunPSK" pitchFamily="34" charset="-34"/>
            </a:endParaRPr>
          </a:p>
        </p:txBody>
      </p:sp>
      <p:sp>
        <p:nvSpPr>
          <p:cNvPr id="8" name="Rectangle 2"/>
          <p:cNvSpPr txBox="1">
            <a:spLocks noChangeArrowheads="1"/>
          </p:cNvSpPr>
          <p:nvPr/>
        </p:nvSpPr>
        <p:spPr bwMode="auto">
          <a:xfrm>
            <a:off x="449778" y="4653136"/>
            <a:ext cx="8206680" cy="955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charset="0"/>
                <a:cs typeface="Arial" charset="0"/>
              </a:defRPr>
            </a:lvl2pPr>
            <a:lvl3pPr algn="l" rtl="0" eaLnBrk="1" fontAlgn="base" hangingPunct="1">
              <a:spcBef>
                <a:spcPct val="0"/>
              </a:spcBef>
              <a:spcAft>
                <a:spcPct val="0"/>
              </a:spcAft>
              <a:defRPr sz="4400">
                <a:solidFill>
                  <a:schemeClr val="tx2"/>
                </a:solidFill>
                <a:latin typeface="Arial" charset="0"/>
                <a:cs typeface="Arial" charset="0"/>
              </a:defRPr>
            </a:lvl3pPr>
            <a:lvl4pPr algn="l" rtl="0" eaLnBrk="1" fontAlgn="base" hangingPunct="1">
              <a:spcBef>
                <a:spcPct val="0"/>
              </a:spcBef>
              <a:spcAft>
                <a:spcPct val="0"/>
              </a:spcAft>
              <a:defRPr sz="4400">
                <a:solidFill>
                  <a:schemeClr val="tx2"/>
                </a:solidFill>
                <a:latin typeface="Arial" charset="0"/>
                <a:cs typeface="Arial" charset="0"/>
              </a:defRPr>
            </a:lvl4pPr>
            <a:lvl5pPr algn="l" rtl="0" eaLnBrk="1" fontAlgn="base" hangingPunct="1">
              <a:spcBef>
                <a:spcPct val="0"/>
              </a:spcBef>
              <a:spcAft>
                <a:spcPct val="0"/>
              </a:spcAft>
              <a:defRPr sz="4400">
                <a:solidFill>
                  <a:schemeClr val="tx2"/>
                </a:solidFill>
                <a:latin typeface="Arial" charset="0"/>
                <a:cs typeface="Arial" charset="0"/>
              </a:defRPr>
            </a:lvl5pPr>
            <a:lvl6pPr marL="457200" algn="l" rtl="0" eaLnBrk="1" fontAlgn="base" hangingPunct="1">
              <a:spcBef>
                <a:spcPct val="0"/>
              </a:spcBef>
              <a:spcAft>
                <a:spcPct val="0"/>
              </a:spcAft>
              <a:defRPr sz="4400">
                <a:solidFill>
                  <a:schemeClr val="tx2"/>
                </a:solidFill>
                <a:latin typeface="Arial" charset="0"/>
                <a:cs typeface="Arial" charset="0"/>
              </a:defRPr>
            </a:lvl6pPr>
            <a:lvl7pPr marL="914400" algn="l" rtl="0" eaLnBrk="1" fontAlgn="base" hangingPunct="1">
              <a:spcBef>
                <a:spcPct val="0"/>
              </a:spcBef>
              <a:spcAft>
                <a:spcPct val="0"/>
              </a:spcAft>
              <a:defRPr sz="4400">
                <a:solidFill>
                  <a:schemeClr val="tx2"/>
                </a:solidFill>
                <a:latin typeface="Arial" charset="0"/>
                <a:cs typeface="Arial" charset="0"/>
              </a:defRPr>
            </a:lvl7pPr>
            <a:lvl8pPr marL="1371600" algn="l" rtl="0" eaLnBrk="1" fontAlgn="base" hangingPunct="1">
              <a:spcBef>
                <a:spcPct val="0"/>
              </a:spcBef>
              <a:spcAft>
                <a:spcPct val="0"/>
              </a:spcAft>
              <a:defRPr sz="4400">
                <a:solidFill>
                  <a:schemeClr val="tx2"/>
                </a:solidFill>
                <a:latin typeface="Arial" charset="0"/>
                <a:cs typeface="Arial" charset="0"/>
              </a:defRPr>
            </a:lvl8pPr>
            <a:lvl9pPr marL="1828800" algn="l" rtl="0" eaLnBrk="1" fontAlgn="base" hangingPunct="1">
              <a:spcBef>
                <a:spcPct val="0"/>
              </a:spcBef>
              <a:spcAft>
                <a:spcPct val="0"/>
              </a:spcAft>
              <a:defRPr sz="4400">
                <a:solidFill>
                  <a:schemeClr val="tx2"/>
                </a:solidFill>
                <a:latin typeface="Arial" charset="0"/>
                <a:cs typeface="Arial" charset="0"/>
              </a:defRPr>
            </a:lvl9pPr>
          </a:lstStyle>
          <a:p>
            <a:r>
              <a:rPr lang="th-TH" sz="3400" b="1" dirty="0" smtClean="0">
                <a:latin typeface="TH SarabunPSK" pitchFamily="34" charset="-34"/>
                <a:cs typeface="TH SarabunPSK" pitchFamily="34" charset="-34"/>
              </a:rPr>
              <a:t>วิทยาลัยนวัตกรรมสังคม มหาวิทยาลัยรังสิต</a:t>
            </a:r>
            <a:endParaRPr lang="en-US" sz="3400" b="1" dirty="0">
              <a:latin typeface="TH SarabunPSK" pitchFamily="34" charset="-34"/>
              <a:cs typeface="TH SarabunPSK" pitchFamily="34" charset="-34"/>
            </a:endParaRPr>
          </a:p>
        </p:txBody>
      </p:sp>
      <p:sp>
        <p:nvSpPr>
          <p:cNvPr id="9" name="Rectangle 2"/>
          <p:cNvSpPr txBox="1">
            <a:spLocks noChangeArrowheads="1"/>
          </p:cNvSpPr>
          <p:nvPr/>
        </p:nvSpPr>
        <p:spPr bwMode="auto">
          <a:xfrm>
            <a:off x="449778" y="6071702"/>
            <a:ext cx="8206680" cy="52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charset="0"/>
                <a:cs typeface="Arial" charset="0"/>
              </a:defRPr>
            </a:lvl2pPr>
            <a:lvl3pPr algn="l" rtl="0" eaLnBrk="1" fontAlgn="base" hangingPunct="1">
              <a:spcBef>
                <a:spcPct val="0"/>
              </a:spcBef>
              <a:spcAft>
                <a:spcPct val="0"/>
              </a:spcAft>
              <a:defRPr sz="4400">
                <a:solidFill>
                  <a:schemeClr val="tx2"/>
                </a:solidFill>
                <a:latin typeface="Arial" charset="0"/>
                <a:cs typeface="Arial" charset="0"/>
              </a:defRPr>
            </a:lvl3pPr>
            <a:lvl4pPr algn="l" rtl="0" eaLnBrk="1" fontAlgn="base" hangingPunct="1">
              <a:spcBef>
                <a:spcPct val="0"/>
              </a:spcBef>
              <a:spcAft>
                <a:spcPct val="0"/>
              </a:spcAft>
              <a:defRPr sz="4400">
                <a:solidFill>
                  <a:schemeClr val="tx2"/>
                </a:solidFill>
                <a:latin typeface="Arial" charset="0"/>
                <a:cs typeface="Arial" charset="0"/>
              </a:defRPr>
            </a:lvl4pPr>
            <a:lvl5pPr algn="l" rtl="0" eaLnBrk="1" fontAlgn="base" hangingPunct="1">
              <a:spcBef>
                <a:spcPct val="0"/>
              </a:spcBef>
              <a:spcAft>
                <a:spcPct val="0"/>
              </a:spcAft>
              <a:defRPr sz="4400">
                <a:solidFill>
                  <a:schemeClr val="tx2"/>
                </a:solidFill>
                <a:latin typeface="Arial" charset="0"/>
                <a:cs typeface="Arial" charset="0"/>
              </a:defRPr>
            </a:lvl5pPr>
            <a:lvl6pPr marL="457200" algn="l" rtl="0" eaLnBrk="1" fontAlgn="base" hangingPunct="1">
              <a:spcBef>
                <a:spcPct val="0"/>
              </a:spcBef>
              <a:spcAft>
                <a:spcPct val="0"/>
              </a:spcAft>
              <a:defRPr sz="4400">
                <a:solidFill>
                  <a:schemeClr val="tx2"/>
                </a:solidFill>
                <a:latin typeface="Arial" charset="0"/>
                <a:cs typeface="Arial" charset="0"/>
              </a:defRPr>
            </a:lvl6pPr>
            <a:lvl7pPr marL="914400" algn="l" rtl="0" eaLnBrk="1" fontAlgn="base" hangingPunct="1">
              <a:spcBef>
                <a:spcPct val="0"/>
              </a:spcBef>
              <a:spcAft>
                <a:spcPct val="0"/>
              </a:spcAft>
              <a:defRPr sz="4400">
                <a:solidFill>
                  <a:schemeClr val="tx2"/>
                </a:solidFill>
                <a:latin typeface="Arial" charset="0"/>
                <a:cs typeface="Arial" charset="0"/>
              </a:defRPr>
            </a:lvl7pPr>
            <a:lvl8pPr marL="1371600" algn="l" rtl="0" eaLnBrk="1" fontAlgn="base" hangingPunct="1">
              <a:spcBef>
                <a:spcPct val="0"/>
              </a:spcBef>
              <a:spcAft>
                <a:spcPct val="0"/>
              </a:spcAft>
              <a:defRPr sz="4400">
                <a:solidFill>
                  <a:schemeClr val="tx2"/>
                </a:solidFill>
                <a:latin typeface="Arial" charset="0"/>
                <a:cs typeface="Arial" charset="0"/>
              </a:defRPr>
            </a:lvl8pPr>
            <a:lvl9pPr marL="1828800" algn="l" rtl="0" eaLnBrk="1" fontAlgn="base" hangingPunct="1">
              <a:spcBef>
                <a:spcPct val="0"/>
              </a:spcBef>
              <a:spcAft>
                <a:spcPct val="0"/>
              </a:spcAft>
              <a:defRPr sz="4400">
                <a:solidFill>
                  <a:schemeClr val="tx2"/>
                </a:solidFill>
                <a:latin typeface="Arial" charset="0"/>
                <a:cs typeface="Arial" charset="0"/>
              </a:defRPr>
            </a:lvl9pPr>
          </a:lstStyle>
          <a:p>
            <a:r>
              <a:rPr lang="th-TH" sz="3200" b="1" dirty="0" smtClean="0">
                <a:latin typeface="TH SarabunPSK" pitchFamily="34" charset="-34"/>
                <a:cs typeface="TH SarabunPSK" pitchFamily="34" charset="-34"/>
              </a:rPr>
              <a:t>20</a:t>
            </a:r>
            <a:r>
              <a:rPr lang="th-TH" sz="3200" b="1" dirty="0" smtClean="0">
                <a:latin typeface="TH SarabunPSK" pitchFamily="34" charset="-34"/>
                <a:cs typeface="TH SarabunPSK" pitchFamily="34" charset="-34"/>
              </a:rPr>
              <a:t> ธันวาคม </a:t>
            </a:r>
            <a:r>
              <a:rPr lang="th-TH" sz="3200" b="1" dirty="0" smtClean="0">
                <a:latin typeface="TH SarabunPSK" pitchFamily="34" charset="-34"/>
                <a:cs typeface="TH SarabunPSK" pitchFamily="34" charset="-34"/>
              </a:rPr>
              <a:t>2563</a:t>
            </a:r>
            <a:endParaRPr lang="en-US" sz="3200" b="1" dirty="0">
              <a:latin typeface="TH SarabunPSK" pitchFamily="34" charset="-34"/>
              <a:cs typeface="TH SarabunPSK" pitchFamily="34" charset="-3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50"/>
          <p:cNvSpPr txBox="1">
            <a:spLocks noChangeArrowheads="1"/>
          </p:cNvSpPr>
          <p:nvPr/>
        </p:nvSpPr>
        <p:spPr bwMode="auto">
          <a:xfrm>
            <a:off x="721569" y="548681"/>
            <a:ext cx="7704138" cy="1224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000" b="1" dirty="0">
                <a:solidFill>
                  <a:schemeClr val="accent1">
                    <a:lumMod val="25000"/>
                  </a:schemeClr>
                </a:solidFill>
                <a:latin typeface="TH SarabunPSK" pitchFamily="34" charset="-34"/>
                <a:cs typeface="TH SarabunPSK" pitchFamily="34" charset="-34"/>
              </a:rPr>
              <a:t>ถ้าพิจารณาจากภาพที่แสดงโดยสำนักงานคณะกรรมการพัฒนาการเศรษฐกิจและสังคมแห่งชาติ ได้นำเสนอจะมีแต่เพียงผลผลิตเท่านั้น มิได้มีผลลัพธ์ และผลในที่สุด</a:t>
            </a:r>
          </a:p>
        </p:txBody>
      </p:sp>
      <p:sp>
        <p:nvSpPr>
          <p:cNvPr id="3" name="Text Box 2"/>
          <p:cNvSpPr txBox="1">
            <a:spLocks noChangeArrowheads="1"/>
          </p:cNvSpPr>
          <p:nvPr/>
        </p:nvSpPr>
        <p:spPr bwMode="auto">
          <a:xfrm>
            <a:off x="2123728" y="2058814"/>
            <a:ext cx="5040560" cy="115416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marL="173990" marR="0" indent="-173990">
              <a:lnSpc>
                <a:spcPct val="115000"/>
              </a:lnSpc>
              <a:spcBef>
                <a:spcPts val="0"/>
              </a:spcBef>
              <a:spcAft>
                <a:spcPts val="0"/>
              </a:spcAft>
            </a:pPr>
            <a:r>
              <a:rPr lang="th-TH" sz="3000" b="1" dirty="0">
                <a:solidFill>
                  <a:schemeClr val="accent1">
                    <a:lumMod val="25000"/>
                  </a:schemeClr>
                </a:solidFill>
                <a:latin typeface="TH SarabunPSK" pitchFamily="34" charset="-34"/>
                <a:ea typeface="+mj-ea"/>
                <a:cs typeface="TH SarabunPSK" pitchFamily="34" charset="-34"/>
              </a:rPr>
              <a:t>คือ เศรษฐกิจ / สังคม / สิ่งแวดล้อม /  วัฒนธรรม / สมดุล /  มั่นคง / ยั่งยืน</a:t>
            </a:r>
            <a:endParaRPr lang="en-US" sz="3000" b="1" dirty="0">
              <a:solidFill>
                <a:schemeClr val="accent1">
                  <a:lumMod val="25000"/>
                </a:schemeClr>
              </a:solidFill>
              <a:latin typeface="TH SarabunPSK" pitchFamily="34" charset="-34"/>
              <a:ea typeface="+mj-ea"/>
              <a:cs typeface="TH SarabunPSK" pitchFamily="34" charset="-34"/>
            </a:endParaRPr>
          </a:p>
        </p:txBody>
      </p:sp>
      <p:sp>
        <p:nvSpPr>
          <p:cNvPr id="4" name="Rectangle 150"/>
          <p:cNvSpPr txBox="1">
            <a:spLocks noChangeArrowheads="1"/>
          </p:cNvSpPr>
          <p:nvPr/>
        </p:nvSpPr>
        <p:spPr bwMode="auto">
          <a:xfrm>
            <a:off x="791939" y="3429000"/>
            <a:ext cx="7704138" cy="3168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000" b="1" dirty="0">
                <a:solidFill>
                  <a:schemeClr val="accent1">
                    <a:lumMod val="25000"/>
                  </a:schemeClr>
                </a:solidFill>
                <a:latin typeface="TH SarabunPSK" pitchFamily="34" charset="-34"/>
                <a:cs typeface="TH SarabunPSK" pitchFamily="34" charset="-34"/>
              </a:rPr>
              <a:t>คำว่า </a:t>
            </a:r>
            <a:r>
              <a:rPr lang="th-TH" sz="3000" b="1" dirty="0">
                <a:solidFill>
                  <a:srgbClr val="FF0000"/>
                </a:solidFill>
                <a:latin typeface="TH SarabunPSK" pitchFamily="34" charset="-34"/>
                <a:cs typeface="TH SarabunPSK" pitchFamily="34" charset="-34"/>
              </a:rPr>
              <a:t>มั่นคง</a:t>
            </a:r>
            <a:r>
              <a:rPr lang="th-TH" sz="3000" b="1" dirty="0">
                <a:solidFill>
                  <a:schemeClr val="accent1">
                    <a:lumMod val="25000"/>
                  </a:schemeClr>
                </a:solidFill>
                <a:latin typeface="TH SarabunPSK" pitchFamily="34" charset="-34"/>
                <a:cs typeface="TH SarabunPSK" pitchFamily="34" charset="-34"/>
              </a:rPr>
              <a:t> และ </a:t>
            </a:r>
            <a:r>
              <a:rPr lang="th-TH" sz="3000" b="1" dirty="0">
                <a:solidFill>
                  <a:srgbClr val="FF0000"/>
                </a:solidFill>
                <a:latin typeface="TH SarabunPSK" pitchFamily="34" charset="-34"/>
                <a:cs typeface="TH SarabunPSK" pitchFamily="34" charset="-34"/>
              </a:rPr>
              <a:t>ยั่งยืน</a:t>
            </a:r>
            <a:r>
              <a:rPr lang="th-TH" sz="3000" b="1" dirty="0">
                <a:solidFill>
                  <a:schemeClr val="accent1">
                    <a:lumMod val="25000"/>
                  </a:schemeClr>
                </a:solidFill>
                <a:latin typeface="TH SarabunPSK" pitchFamily="34" charset="-34"/>
                <a:cs typeface="TH SarabunPSK" pitchFamily="34" charset="-34"/>
              </a:rPr>
              <a:t> นั้น มิได้ปรากฏอยู่ในความหมายของคำว่าปรัชญาของเศรษฐกิจพอเพียงอย่างเป็นทางการ แต่ปรากฏอยู่ในคำปรารภ ส่วนในความหมายที่อธิบายคำว่าปรัชญาของเศรษฐกิจพอเพียงมีคำว่า </a:t>
            </a:r>
            <a:r>
              <a:rPr lang="th-TH" sz="3000" b="1" dirty="0">
                <a:solidFill>
                  <a:srgbClr val="FF0000"/>
                </a:solidFill>
                <a:latin typeface="TH SarabunPSK" pitchFamily="34" charset="-34"/>
                <a:cs typeface="TH SarabunPSK" pitchFamily="34" charset="-34"/>
              </a:rPr>
              <a:t>สมดุล</a:t>
            </a:r>
            <a:r>
              <a:rPr lang="th-TH" sz="3000" b="1" dirty="0">
                <a:solidFill>
                  <a:schemeClr val="accent1">
                    <a:lumMod val="25000"/>
                  </a:schemeClr>
                </a:solidFill>
                <a:latin typeface="TH SarabunPSK" pitchFamily="34" charset="-34"/>
                <a:cs typeface="TH SarabunPSK" pitchFamily="34" charset="-34"/>
              </a:rPr>
              <a:t> เพียงคำเดียวเท่านั้น ขณะเดียวกัน คำว่า “เศรษฐกิจ” นั้นมิได้ปรากฏอยู่ในคำอธิบายความหมาย แต่ที่ปรากฏอยู่ในความหมายที่ทรงตรัสถึงคือคำว่า “</a:t>
            </a:r>
            <a:r>
              <a:rPr lang="th-TH" sz="3000" b="1" dirty="0">
                <a:solidFill>
                  <a:srgbClr val="FF0000"/>
                </a:solidFill>
                <a:latin typeface="TH SarabunPSK" pitchFamily="34" charset="-34"/>
                <a:cs typeface="TH SarabunPSK" pitchFamily="34" charset="-34"/>
              </a:rPr>
              <a:t>วัตถุ</a:t>
            </a:r>
            <a:r>
              <a:rPr lang="th-TH" sz="3000" b="1" dirty="0">
                <a:solidFill>
                  <a:schemeClr val="accent1">
                    <a:lumMod val="25000"/>
                  </a:schemeClr>
                </a:solidFill>
                <a:latin typeface="TH SarabunPSK" pitchFamily="34" charset="-34"/>
                <a:cs typeface="TH SarabunPSK" pitchFamily="34" charset="-34"/>
              </a:rPr>
              <a:t>” คือ ความเจริญหรือการพัฒนาทางวัตถุ ที่อาจจะอธิบายได้ว่าพระองค์หมายถึง</a:t>
            </a:r>
            <a:r>
              <a:rPr lang="th-TH" sz="3000" b="1" dirty="0">
                <a:solidFill>
                  <a:srgbClr val="FF0000"/>
                </a:solidFill>
                <a:latin typeface="TH SarabunPSK" pitchFamily="34" charset="-34"/>
                <a:cs typeface="TH SarabunPSK" pitchFamily="34" charset="-34"/>
              </a:rPr>
              <a:t>เศรษฐกิจ</a:t>
            </a:r>
            <a:r>
              <a:rPr lang="th-TH" sz="3000" b="1" dirty="0">
                <a:solidFill>
                  <a:schemeClr val="accent1">
                    <a:lumMod val="25000"/>
                  </a:schemeClr>
                </a:solidFill>
                <a:latin typeface="TH SarabunPSK" pitchFamily="34" charset="-34"/>
                <a:cs typeface="TH SarabunPSK" pitchFamily="34" charset="-34"/>
              </a:rPr>
              <a:t>นั่นเอง</a:t>
            </a:r>
          </a:p>
        </p:txBody>
      </p:sp>
    </p:spTree>
    <p:extLst>
      <p:ext uri="{BB962C8B-B14F-4D97-AF65-F5344CB8AC3E}">
        <p14:creationId xmlns:p14="http://schemas.microsoft.com/office/powerpoint/2010/main" val="2443105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50"/>
          <p:cNvSpPr txBox="1">
            <a:spLocks noChangeArrowheads="1"/>
          </p:cNvSpPr>
          <p:nvPr/>
        </p:nvSpPr>
        <p:spPr bwMode="auto">
          <a:xfrm>
            <a:off x="721569" y="548681"/>
            <a:ext cx="7704138" cy="6120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000" b="1" dirty="0" smtClean="0">
                <a:solidFill>
                  <a:schemeClr val="accent1">
                    <a:lumMod val="25000"/>
                  </a:schemeClr>
                </a:solidFill>
                <a:latin typeface="TH SarabunPSK" pitchFamily="34" charset="-34"/>
                <a:cs typeface="TH SarabunPSK" pitchFamily="34" charset="-34"/>
              </a:rPr>
              <a:t>	อย่างไร</a:t>
            </a:r>
            <a:r>
              <a:rPr lang="th-TH" sz="3000" b="1" dirty="0">
                <a:solidFill>
                  <a:schemeClr val="accent1">
                    <a:lumMod val="25000"/>
                  </a:schemeClr>
                </a:solidFill>
                <a:latin typeface="TH SarabunPSK" pitchFamily="34" charset="-34"/>
                <a:cs typeface="TH SarabunPSK" pitchFamily="34" charset="-34"/>
              </a:rPr>
              <a:t>ก็ตามคำที่เกี่ยวข้องกับผลผลิตนั้นมี 3 คำ คือ “สมดุล” “มั่นคง” และ “ยั่งยืน” ซึ่งการเรียงทั้งสามคำในแบบข้างบนนั้นเป็นการเรียงโดยสำนักงานคณะกรรมการพัฒนาการเศรษฐกิจและสังคมแห่งชาติ อาจจะมีการเรียงลำดับตามความสำคัญของคำก็ได้ </a:t>
            </a:r>
            <a:r>
              <a:rPr lang="th-TH" sz="3000" b="1" dirty="0" smtClean="0">
                <a:solidFill>
                  <a:schemeClr val="accent1">
                    <a:lumMod val="25000"/>
                  </a:schemeClr>
                </a:solidFill>
                <a:latin typeface="TH SarabunPSK" pitchFamily="34" charset="-34"/>
                <a:cs typeface="TH SarabunPSK" pitchFamily="34" charset="-34"/>
              </a:rPr>
              <a:t>โดยจะ</a:t>
            </a:r>
            <a:r>
              <a:rPr lang="th-TH" sz="3000" b="1" dirty="0">
                <a:solidFill>
                  <a:schemeClr val="accent1">
                    <a:lumMod val="25000"/>
                  </a:schemeClr>
                </a:solidFill>
                <a:latin typeface="TH SarabunPSK" pitchFamily="34" charset="-34"/>
                <a:cs typeface="TH SarabunPSK" pitchFamily="34" charset="-34"/>
              </a:rPr>
              <a:t>เรียงใหม่เป็น </a:t>
            </a:r>
            <a:r>
              <a:rPr lang="th-TH" sz="3000" b="1" dirty="0">
                <a:solidFill>
                  <a:srgbClr val="FF0000"/>
                </a:solidFill>
                <a:latin typeface="TH SarabunPSK" pitchFamily="34" charset="-34"/>
                <a:cs typeface="TH SarabunPSK" pitchFamily="34" charset="-34"/>
              </a:rPr>
              <a:t>ยั่งยืน</a:t>
            </a:r>
            <a:r>
              <a:rPr lang="th-TH" sz="3000" b="1" dirty="0">
                <a:solidFill>
                  <a:schemeClr val="accent1">
                    <a:lumMod val="25000"/>
                  </a:schemeClr>
                </a:solidFill>
                <a:latin typeface="TH SarabunPSK" pitchFamily="34" charset="-34"/>
                <a:cs typeface="TH SarabunPSK" pitchFamily="34" charset="-34"/>
              </a:rPr>
              <a:t>/</a:t>
            </a:r>
            <a:r>
              <a:rPr lang="th-TH" sz="3000" b="1" dirty="0">
                <a:solidFill>
                  <a:srgbClr val="FF0000"/>
                </a:solidFill>
                <a:latin typeface="TH SarabunPSK" pitchFamily="34" charset="-34"/>
                <a:cs typeface="TH SarabunPSK" pitchFamily="34" charset="-34"/>
              </a:rPr>
              <a:t>สมดุล</a:t>
            </a:r>
            <a:r>
              <a:rPr lang="th-TH" sz="3000" b="1" dirty="0">
                <a:solidFill>
                  <a:schemeClr val="accent1">
                    <a:lumMod val="25000"/>
                  </a:schemeClr>
                </a:solidFill>
                <a:latin typeface="TH SarabunPSK" pitchFamily="34" charset="-34"/>
                <a:cs typeface="TH SarabunPSK" pitchFamily="34" charset="-34"/>
              </a:rPr>
              <a:t> และ </a:t>
            </a:r>
            <a:r>
              <a:rPr lang="th-TH" sz="3000" b="1" dirty="0">
                <a:solidFill>
                  <a:srgbClr val="FF0000"/>
                </a:solidFill>
                <a:latin typeface="TH SarabunPSK" pitchFamily="34" charset="-34"/>
                <a:cs typeface="TH SarabunPSK" pitchFamily="34" charset="-34"/>
              </a:rPr>
              <a:t>มั่นคง </a:t>
            </a:r>
            <a:r>
              <a:rPr lang="th-TH" sz="3000" b="1" dirty="0">
                <a:solidFill>
                  <a:schemeClr val="accent1">
                    <a:lumMod val="25000"/>
                  </a:schemeClr>
                </a:solidFill>
                <a:latin typeface="TH SarabunPSK" pitchFamily="34" charset="-34"/>
                <a:cs typeface="TH SarabunPSK" pitchFamily="34" charset="-34"/>
              </a:rPr>
              <a:t>ด้วยเหตุผลที่จะได้อธิบายต่อไปในส่วนที่เกี่ยวกับ ผลผลิต ผลลัพธ์ และผลใน</a:t>
            </a:r>
            <a:r>
              <a:rPr lang="th-TH" sz="3000" b="1" dirty="0" smtClean="0">
                <a:solidFill>
                  <a:schemeClr val="accent1">
                    <a:lumMod val="25000"/>
                  </a:schemeClr>
                </a:solidFill>
                <a:latin typeface="TH SarabunPSK" pitchFamily="34" charset="-34"/>
                <a:cs typeface="TH SarabunPSK" pitchFamily="34" charset="-34"/>
              </a:rPr>
              <a:t>ที่สุด</a:t>
            </a:r>
          </a:p>
          <a:p>
            <a:pPr algn="thaiDist" eaLnBrk="1" hangingPunct="1">
              <a:defRPr/>
            </a:pPr>
            <a:endParaRPr lang="th-TH" sz="800" b="1" dirty="0">
              <a:solidFill>
                <a:schemeClr val="accent1">
                  <a:lumMod val="25000"/>
                </a:schemeClr>
              </a:solidFill>
              <a:latin typeface="TH SarabunPSK" pitchFamily="34" charset="-34"/>
              <a:cs typeface="TH SarabunPSK" pitchFamily="34" charset="-34"/>
            </a:endParaRPr>
          </a:p>
          <a:p>
            <a:pPr algn="thaiDist" eaLnBrk="1" hangingPunct="1">
              <a:defRPr/>
            </a:pPr>
            <a:r>
              <a:rPr lang="th-TH" sz="3000" b="1" dirty="0" smtClean="0">
                <a:solidFill>
                  <a:schemeClr val="accent1">
                    <a:lumMod val="25000"/>
                  </a:schemeClr>
                </a:solidFill>
                <a:latin typeface="TH SarabunPSK" pitchFamily="34" charset="-34"/>
                <a:cs typeface="TH SarabunPSK" pitchFamily="34" charset="-34"/>
              </a:rPr>
              <a:t>	ทั้งนี้</a:t>
            </a:r>
            <a:r>
              <a:rPr lang="th-TH" sz="3000" b="1" dirty="0">
                <a:solidFill>
                  <a:schemeClr val="accent1">
                    <a:lumMod val="25000"/>
                  </a:schemeClr>
                </a:solidFill>
                <a:latin typeface="TH SarabunPSK" pitchFamily="34" charset="-34"/>
                <a:cs typeface="TH SarabunPSK" pitchFamily="34" charset="-34"/>
              </a:rPr>
              <a:t>ด้วยเหตุผลว่า “</a:t>
            </a:r>
            <a:r>
              <a:rPr lang="th-TH" sz="3000" b="1" dirty="0">
                <a:solidFill>
                  <a:srgbClr val="FF0000"/>
                </a:solidFill>
                <a:latin typeface="TH SarabunPSK" pitchFamily="34" charset="-34"/>
                <a:cs typeface="TH SarabunPSK" pitchFamily="34" charset="-34"/>
              </a:rPr>
              <a:t>การมีภูมิคุ้มกัน</a:t>
            </a:r>
            <a:r>
              <a:rPr lang="th-TH" sz="3000" b="1" dirty="0">
                <a:solidFill>
                  <a:schemeClr val="accent1">
                    <a:lumMod val="25000"/>
                  </a:schemeClr>
                </a:solidFill>
                <a:latin typeface="TH SarabunPSK" pitchFamily="34" charset="-34"/>
                <a:cs typeface="TH SarabunPSK" pitchFamily="34" charset="-34"/>
              </a:rPr>
              <a:t>” นั้นเป็น</a:t>
            </a:r>
            <a:r>
              <a:rPr lang="th-TH" sz="3000" b="1" dirty="0">
                <a:solidFill>
                  <a:srgbClr val="FF0000"/>
                </a:solidFill>
                <a:latin typeface="TH SarabunPSK" pitchFamily="34" charset="-34"/>
                <a:cs typeface="TH SarabunPSK" pitchFamily="34" charset="-34"/>
              </a:rPr>
              <a:t>วิธีการ</a:t>
            </a:r>
            <a:r>
              <a:rPr lang="th-TH" sz="3000" b="1" dirty="0">
                <a:solidFill>
                  <a:schemeClr val="accent1">
                    <a:lumMod val="25000"/>
                  </a:schemeClr>
                </a:solidFill>
                <a:latin typeface="TH SarabunPSK" pitchFamily="34" charset="-34"/>
                <a:cs typeface="TH SarabunPSK" pitchFamily="34" charset="-34"/>
              </a:rPr>
              <a:t> ซึ่งเป็นเรื่องที่ง่ายและมีความลึกซึ้งน้อยที่สุดเมื่อเทียบกับ </a:t>
            </a:r>
            <a:r>
              <a:rPr lang="th-TH" sz="3000" b="1" dirty="0">
                <a:solidFill>
                  <a:srgbClr val="FF0000"/>
                </a:solidFill>
                <a:latin typeface="TH SarabunPSK" pitchFamily="34" charset="-34"/>
                <a:cs typeface="TH SarabunPSK" pitchFamily="34" charset="-34"/>
              </a:rPr>
              <a:t>ความพอประมาณ </a:t>
            </a:r>
            <a:r>
              <a:rPr lang="th-TH" sz="3000" b="1" dirty="0">
                <a:solidFill>
                  <a:schemeClr val="accent1">
                    <a:lumMod val="25000"/>
                  </a:schemeClr>
                </a:solidFill>
                <a:latin typeface="TH SarabunPSK" pitchFamily="34" charset="-34"/>
                <a:cs typeface="TH SarabunPSK" pitchFamily="34" charset="-34"/>
              </a:rPr>
              <a:t>หรือ </a:t>
            </a:r>
            <a:r>
              <a:rPr lang="th-TH" sz="3000" b="1" dirty="0">
                <a:solidFill>
                  <a:srgbClr val="FF0000"/>
                </a:solidFill>
                <a:latin typeface="TH SarabunPSK" pitchFamily="34" charset="-34"/>
                <a:cs typeface="TH SarabunPSK" pitchFamily="34" charset="-34"/>
              </a:rPr>
              <a:t>ความพอเพียง </a:t>
            </a:r>
            <a:r>
              <a:rPr lang="th-TH" sz="3000" b="1" dirty="0">
                <a:solidFill>
                  <a:schemeClr val="accent1">
                    <a:lumMod val="25000"/>
                  </a:schemeClr>
                </a:solidFill>
                <a:latin typeface="TH SarabunPSK" pitchFamily="34" charset="-34"/>
                <a:cs typeface="TH SarabunPSK" pitchFamily="34" charset="-34"/>
              </a:rPr>
              <a:t>และ</a:t>
            </a:r>
            <a:r>
              <a:rPr lang="th-TH" sz="3000" b="1" dirty="0" smtClean="0">
                <a:solidFill>
                  <a:srgbClr val="FF0000"/>
                </a:solidFill>
                <a:latin typeface="TH SarabunPSK" pitchFamily="34" charset="-34"/>
                <a:cs typeface="TH SarabunPSK" pitchFamily="34" charset="-34"/>
              </a:rPr>
              <a:t> ความ</a:t>
            </a:r>
            <a:r>
              <a:rPr lang="th-TH" sz="3000" b="1" dirty="0">
                <a:solidFill>
                  <a:srgbClr val="FF0000"/>
                </a:solidFill>
                <a:latin typeface="TH SarabunPSK" pitchFamily="34" charset="-34"/>
                <a:cs typeface="TH SarabunPSK" pitchFamily="34" charset="-34"/>
              </a:rPr>
              <a:t>มีเหตุผล </a:t>
            </a:r>
            <a:r>
              <a:rPr lang="th-TH" sz="3000" b="1" dirty="0" smtClean="0">
                <a:solidFill>
                  <a:schemeClr val="accent1">
                    <a:lumMod val="25000"/>
                  </a:schemeClr>
                </a:solidFill>
                <a:latin typeface="TH SarabunPSK" pitchFamily="34" charset="-34"/>
                <a:cs typeface="TH SarabunPSK" pitchFamily="34" charset="-34"/>
              </a:rPr>
              <a:t>ทั้งนี้</a:t>
            </a:r>
            <a:r>
              <a:rPr lang="th-TH" sz="3000" b="1" dirty="0">
                <a:solidFill>
                  <a:schemeClr val="accent1">
                    <a:lumMod val="25000"/>
                  </a:schemeClr>
                </a:solidFill>
                <a:latin typeface="TH SarabunPSK" pitchFamily="34" charset="-34"/>
                <a:cs typeface="TH SarabunPSK" pitchFamily="34" charset="-34"/>
              </a:rPr>
              <a:t>เพราะมีหลายวิธีที่จะช่วยให้เกิดความยั่งยืนได้ เช่น การโอนอ่อนผ่อนตามสถานการณ์ ความรอบคอบและระมัดระวัง หรือหลีกเลี่ยงการกระทำที่ก่อให้เกิดความเสี่ยง แต่ภูมิคุ้มกันที่ดีที่สุด</a:t>
            </a:r>
            <a:r>
              <a:rPr lang="th-TH" sz="3000" b="1" dirty="0" smtClean="0">
                <a:solidFill>
                  <a:schemeClr val="accent1">
                    <a:lumMod val="25000"/>
                  </a:schemeClr>
                </a:solidFill>
                <a:latin typeface="TH SarabunPSK" pitchFamily="34" charset="-34"/>
                <a:cs typeface="TH SarabunPSK" pitchFamily="34" charset="-34"/>
              </a:rPr>
              <a:t>คือการมีสติปัญญาเพื่อช่วยให้สามารถ</a:t>
            </a:r>
            <a:r>
              <a:rPr lang="th-TH" sz="3000" b="1" dirty="0">
                <a:solidFill>
                  <a:schemeClr val="accent1">
                    <a:lumMod val="25000"/>
                  </a:schemeClr>
                </a:solidFill>
                <a:latin typeface="TH SarabunPSK" pitchFamily="34" charset="-34"/>
                <a:cs typeface="TH SarabunPSK" pitchFamily="34" charset="-34"/>
              </a:rPr>
              <a:t>ในการพึ่งตนเอง </a:t>
            </a:r>
            <a:r>
              <a:rPr lang="th-TH" sz="3000" b="1" dirty="0" smtClean="0">
                <a:solidFill>
                  <a:schemeClr val="accent1">
                    <a:lumMod val="25000"/>
                  </a:schemeClr>
                </a:solidFill>
                <a:latin typeface="TH SarabunPSK" pitchFamily="34" charset="-34"/>
                <a:cs typeface="TH SarabunPSK" pitchFamily="34" charset="-34"/>
              </a:rPr>
              <a:t>และ</a:t>
            </a:r>
            <a:r>
              <a:rPr lang="th-TH" sz="3000" b="1" dirty="0" smtClean="0">
                <a:solidFill>
                  <a:schemeClr val="accent1">
                    <a:lumMod val="25000"/>
                  </a:schemeClr>
                </a:solidFill>
                <a:latin typeface="TH SarabunPSK" pitchFamily="34" charset="-34"/>
                <a:cs typeface="TH SarabunPSK" pitchFamily="34" charset="-34"/>
              </a:rPr>
              <a:t>ช่วย</a:t>
            </a:r>
            <a:r>
              <a:rPr lang="th-TH" sz="3000" b="1" dirty="0">
                <a:solidFill>
                  <a:schemeClr val="accent1">
                    <a:lumMod val="25000"/>
                  </a:schemeClr>
                </a:solidFill>
                <a:latin typeface="TH SarabunPSK" pitchFamily="34" charset="-34"/>
                <a:cs typeface="TH SarabunPSK" pitchFamily="34" charset="-34"/>
              </a:rPr>
              <a:t>ให้ตนเองสามารถดำรงอยู่ได้ในทุกสถานการณ์</a:t>
            </a:r>
          </a:p>
        </p:txBody>
      </p:sp>
    </p:spTree>
    <p:extLst>
      <p:ext uri="{BB962C8B-B14F-4D97-AF65-F5344CB8AC3E}">
        <p14:creationId xmlns:p14="http://schemas.microsoft.com/office/powerpoint/2010/main" val="1145650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50"/>
          <p:cNvSpPr txBox="1">
            <a:spLocks noChangeArrowheads="1"/>
          </p:cNvSpPr>
          <p:nvPr/>
        </p:nvSpPr>
        <p:spPr bwMode="auto">
          <a:xfrm>
            <a:off x="721569" y="620689"/>
            <a:ext cx="7704138"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000" b="1" dirty="0">
                <a:solidFill>
                  <a:schemeClr val="accent1">
                    <a:lumMod val="25000"/>
                  </a:schemeClr>
                </a:solidFill>
                <a:latin typeface="TH SarabunPSK" pitchFamily="34" charset="-34"/>
                <a:cs typeface="TH SarabunPSK" pitchFamily="34" charset="-34"/>
              </a:rPr>
              <a:t>ที่สูงกว่า “วิธีการ” คือ “</a:t>
            </a:r>
            <a:r>
              <a:rPr lang="th-TH" sz="3000" b="1" dirty="0">
                <a:solidFill>
                  <a:srgbClr val="FF0000"/>
                </a:solidFill>
                <a:latin typeface="TH SarabunPSK" pitchFamily="34" charset="-34"/>
                <a:cs typeface="TH SarabunPSK" pitchFamily="34" charset="-34"/>
              </a:rPr>
              <a:t>วิธีคิด</a:t>
            </a:r>
            <a:r>
              <a:rPr lang="th-TH" sz="3000" b="1" dirty="0">
                <a:solidFill>
                  <a:schemeClr val="accent1">
                    <a:lumMod val="25000"/>
                  </a:schemeClr>
                </a:solidFill>
                <a:latin typeface="TH SarabunPSK" pitchFamily="34" charset="-34"/>
                <a:cs typeface="TH SarabunPSK" pitchFamily="34" charset="-34"/>
              </a:rPr>
              <a:t>” ที่เป็นเช่นนี้เพราะวิธีการเป็นเหมือนคู่มือ ข้อแนะนำ หรือคำสั่ง อาจจะจำเป็นที่จะต้องมีความเข้าใจอยู่บ้างแต่ไม่จำเป็นต้องมีทั้งหมด เพราะทำตามวิธีการหรือคู่มือก็ได้ แต่การมีภูมิคุ้มกันที่สูงกว่าวิธีการคือ วิธีคิด ทั้งนี้เพราะการมีภูมิคุ้มกันที่ดีจะต้องประกอบไปด้วยการมีสติปัญญาและมีคุณธรรม โดยเฉพาะอย่างยิ่งในเบื้องต้นคือการมีสติ </a:t>
            </a:r>
            <a:r>
              <a:rPr lang="th-TH" sz="3000" b="1" dirty="0" smtClean="0">
                <a:solidFill>
                  <a:schemeClr val="accent1">
                    <a:lumMod val="25000"/>
                  </a:schemeClr>
                </a:solidFill>
                <a:latin typeface="TH SarabunPSK" pitchFamily="34" charset="-34"/>
                <a:cs typeface="TH SarabunPSK" pitchFamily="34" charset="-34"/>
              </a:rPr>
              <a:t>หรือมีความยั้ง</a:t>
            </a:r>
            <a:r>
              <a:rPr lang="th-TH" sz="3000" b="1" dirty="0">
                <a:solidFill>
                  <a:schemeClr val="accent1">
                    <a:lumMod val="25000"/>
                  </a:schemeClr>
                </a:solidFill>
                <a:latin typeface="TH SarabunPSK" pitchFamily="34" charset="-34"/>
                <a:cs typeface="TH SarabunPSK" pitchFamily="34" charset="-34"/>
              </a:rPr>
              <a:t>คิดที่จะไม่ทำสิ่งที่ผิด ซึ่งถือได้ว่าเป็นการสร้างภูมิคุ้มกันที่สำคัญ และถ้ามีคุณธรรมซึ่งประกอบด้วยความซื่อสัตย์สุจริต ความอดทน ความขยันหมั่นเพียร และมีปัญญา ปฏิบัติแต่ในสิ่งที่ชอบที่ควร ทั้งหมดนี้ก็จะเป็นภูมิคุ้มกันอย่างดี</a:t>
            </a:r>
          </a:p>
        </p:txBody>
      </p:sp>
    </p:spTree>
    <p:extLst>
      <p:ext uri="{BB962C8B-B14F-4D97-AF65-F5344CB8AC3E}">
        <p14:creationId xmlns:p14="http://schemas.microsoft.com/office/powerpoint/2010/main" val="2065481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50"/>
          <p:cNvSpPr txBox="1">
            <a:spLocks noChangeArrowheads="1"/>
          </p:cNvSpPr>
          <p:nvPr/>
        </p:nvSpPr>
        <p:spPr bwMode="auto">
          <a:xfrm>
            <a:off x="721569" y="620689"/>
            <a:ext cx="7704138"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000" b="1" dirty="0">
                <a:solidFill>
                  <a:schemeClr val="accent1">
                    <a:lumMod val="25000"/>
                  </a:schemeClr>
                </a:solidFill>
                <a:latin typeface="TH SarabunPSK" pitchFamily="34" charset="-34"/>
                <a:cs typeface="TH SarabunPSK" pitchFamily="34" charset="-34"/>
              </a:rPr>
              <a:t>ส่วน “</a:t>
            </a:r>
            <a:r>
              <a:rPr lang="th-TH" sz="3000" b="1" dirty="0">
                <a:solidFill>
                  <a:srgbClr val="FF0000"/>
                </a:solidFill>
                <a:latin typeface="TH SarabunPSK" pitchFamily="34" charset="-34"/>
                <a:cs typeface="TH SarabunPSK" pitchFamily="34" charset="-34"/>
              </a:rPr>
              <a:t>วิธีคิด</a:t>
            </a:r>
            <a:r>
              <a:rPr lang="th-TH" sz="3000" b="1" dirty="0">
                <a:solidFill>
                  <a:schemeClr val="accent1">
                    <a:lumMod val="25000"/>
                  </a:schemeClr>
                </a:solidFill>
                <a:latin typeface="TH SarabunPSK" pitchFamily="34" charset="-34"/>
                <a:cs typeface="TH SarabunPSK" pitchFamily="34" charset="-34"/>
              </a:rPr>
              <a:t>” นั้น จำเป็นต้องอาศัยความเข้าใจด้วยตนเอง และ “วิธีคิด” ในที่นี้คือ “</a:t>
            </a:r>
            <a:r>
              <a:rPr lang="th-TH" sz="3000" b="1" dirty="0">
                <a:solidFill>
                  <a:srgbClr val="FF0000"/>
                </a:solidFill>
                <a:latin typeface="TH SarabunPSK" pitchFamily="34" charset="-34"/>
                <a:cs typeface="TH SarabunPSK" pitchFamily="34" charset="-34"/>
              </a:rPr>
              <a:t>ความพอประมาณ </a:t>
            </a:r>
            <a:r>
              <a:rPr lang="th-TH" sz="3000" b="1" dirty="0">
                <a:solidFill>
                  <a:schemeClr val="accent1">
                    <a:lumMod val="25000"/>
                  </a:schemeClr>
                </a:solidFill>
                <a:latin typeface="TH SarabunPSK" pitchFamily="34" charset="-34"/>
                <a:cs typeface="TH SarabunPSK" pitchFamily="34" charset="-34"/>
              </a:rPr>
              <a:t>หรือ</a:t>
            </a:r>
            <a:r>
              <a:rPr lang="th-TH" sz="3000" b="1" dirty="0">
                <a:solidFill>
                  <a:srgbClr val="FF0000"/>
                </a:solidFill>
                <a:latin typeface="TH SarabunPSK" pitchFamily="34" charset="-34"/>
                <a:cs typeface="TH SarabunPSK" pitchFamily="34" charset="-34"/>
              </a:rPr>
              <a:t>ความพอเพียง</a:t>
            </a:r>
            <a:r>
              <a:rPr lang="th-TH" sz="3000" b="1" dirty="0">
                <a:solidFill>
                  <a:schemeClr val="accent1">
                    <a:lumMod val="25000"/>
                  </a:schemeClr>
                </a:solidFill>
                <a:latin typeface="TH SarabunPSK" pitchFamily="34" charset="-34"/>
                <a:cs typeface="TH SarabunPSK" pitchFamily="34" charset="-34"/>
              </a:rPr>
              <a:t>” ความหมายที่ลึกซึ้งของความพอประมาณหรือความพอเพียง คือเป็นกฎธรรมชาติที่ควบคุมการปฏิบัติตนสำหรับสิ่งที่มีชีวิตทุกชนิด ไม่ว่าจะเป็น พืช สัตว์ หรือ คน ทั้งนี้เพราะความพอประมาณ คือจุดที่ดีที่สุดสำหรับชีวิต สิ่งที่มีชีวิตทุกชีวิต ถ้าหากเอา “ชีวิต” ของตนเองเป็นหลักในการตัดสินใจ อะไรก็ตามที่น้อยเกินไป ยังคงไม่ดีที่สุดสำหรับชีวิต อะไรก็ตามที่มากเกินไปก็ไม่ดีที่สุดสำหรับชีวิต จะต้องมีจุดที่ดีที่สุดเพียงจุดหนึ่งหรือช่วงหนึ่ง </a:t>
            </a:r>
          </a:p>
        </p:txBody>
      </p:sp>
    </p:spTree>
    <p:extLst>
      <p:ext uri="{BB962C8B-B14F-4D97-AF65-F5344CB8AC3E}">
        <p14:creationId xmlns:p14="http://schemas.microsoft.com/office/powerpoint/2010/main" val="2111512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50"/>
          <p:cNvSpPr txBox="1">
            <a:spLocks noChangeArrowheads="1"/>
          </p:cNvSpPr>
          <p:nvPr/>
        </p:nvSpPr>
        <p:spPr bwMode="auto">
          <a:xfrm>
            <a:off x="721569" y="620688"/>
            <a:ext cx="7704138" cy="5904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000" b="1" dirty="0">
                <a:solidFill>
                  <a:schemeClr val="accent1">
                    <a:lumMod val="25000"/>
                  </a:schemeClr>
                </a:solidFill>
                <a:latin typeface="TH SarabunPSK" pitchFamily="34" charset="-34"/>
                <a:cs typeface="TH SarabunPSK" pitchFamily="34" charset="-34"/>
              </a:rPr>
              <a:t>ดังนั้นความพอประมาณจึงเป็นวิธีคิดที่ลึกซึ้งที่เอาชีวิตของตนเองเป็นตัวตั้ง คนที่มีความโลภเพราะเอากิเลสของตนเองเป็นตัวตั้งโดยไม่รู้ตัว แต่ถ้าหากรักชีวิตและเอาชีวิตเป็นตัวตั้งเหมือนเช่นสัตว์โดยทั่วไปก็จะรู้ว่าความพอประมาณคืออะไร อีกทั้งการตัดสินใจในทุกเรื่องบนหลักพอประมาณคือการตัดสินใจเพื่อทำในสิ่งที่ดีที่สุดสำหรับชีวิตซึ่งไม่มีอะไรจะดีไปกว่านี้อีกแล้ว เพราะชีวิตย่อมมีความสำคัญที่สุดสำหรับสิ่งมีชีวิตนั้นๆ เอง จะเห็นได้ว่าสัตว์ส่วนใหญ่หรือเกือบทั้งหมดไม่มีความโลภเพราะสัตว์ไม่มีเครื่องมือในการสะสมสิ่งของมากนัก อีกทั้งไม่มีแนวโน้มที่จะสะสมจนเกินความจำเป็นต่อชีวิตของพวกมัน เพราะจะทำให้ชีวิตของมันขาดอิสรภาพเท่าที่ควร </a:t>
            </a:r>
            <a:r>
              <a:rPr lang="th-TH" sz="3000" b="1" dirty="0" smtClean="0">
                <a:solidFill>
                  <a:schemeClr val="accent1">
                    <a:lumMod val="25000"/>
                  </a:schemeClr>
                </a:solidFill>
                <a:latin typeface="TH SarabunPSK" pitchFamily="34" charset="-34"/>
                <a:cs typeface="TH SarabunPSK" pitchFamily="34" charset="-34"/>
              </a:rPr>
              <a:t>การทำ</a:t>
            </a:r>
            <a:r>
              <a:rPr lang="th-TH" sz="3000" b="1" dirty="0">
                <a:solidFill>
                  <a:schemeClr val="accent1">
                    <a:lumMod val="25000"/>
                  </a:schemeClr>
                </a:solidFill>
                <a:latin typeface="TH SarabunPSK" pitchFamily="34" charset="-34"/>
                <a:cs typeface="TH SarabunPSK" pitchFamily="34" charset="-34"/>
              </a:rPr>
              <a:t>เฉพาะในสิ่งที่ดีที่สุดสำหรับชีวิต เพื่อให้ชีวิตมีความ “สมดุล” ทั้งนี้เพราะชีวิตที่มีความสมดุลคือชีวิตที่มีความสุข หรืออย่างน้อยก็เป็นชีวิตที่ปราศจากความทุกข์ เพราะภาวะที่สมดุลคือ ภาวะที่ไร้ปัญหาใดๆ</a:t>
            </a:r>
          </a:p>
        </p:txBody>
      </p:sp>
    </p:spTree>
    <p:extLst>
      <p:ext uri="{BB962C8B-B14F-4D97-AF65-F5344CB8AC3E}">
        <p14:creationId xmlns:p14="http://schemas.microsoft.com/office/powerpoint/2010/main" val="32935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50"/>
          <p:cNvSpPr txBox="1">
            <a:spLocks noChangeArrowheads="1"/>
          </p:cNvSpPr>
          <p:nvPr/>
        </p:nvSpPr>
        <p:spPr bwMode="auto">
          <a:xfrm>
            <a:off x="721569" y="332656"/>
            <a:ext cx="7704138"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000" b="1" dirty="0">
                <a:solidFill>
                  <a:schemeClr val="accent1">
                    <a:lumMod val="25000"/>
                  </a:schemeClr>
                </a:solidFill>
                <a:latin typeface="TH SarabunPSK" pitchFamily="34" charset="-34"/>
                <a:cs typeface="TH SarabunPSK" pitchFamily="34" charset="-34"/>
              </a:rPr>
              <a:t>ความสมดุลที่พระองค์ทรงปรารถนา คือความพออยู่พอกินและมีความสงบ ซึ่งก็หมายถึงการมีความสุขนั่นเอง ดังบางตอนในพระราชดำรัสเมื่อวันที่ 4 ธันวาคม 2517 ณ ศาลาดุสิดาลัย สวนจิตรลดาฯ พระราชวังดุสิต</a:t>
            </a:r>
          </a:p>
        </p:txBody>
      </p:sp>
      <p:sp>
        <p:nvSpPr>
          <p:cNvPr id="3" name="Rectangle 150"/>
          <p:cNvSpPr txBox="1">
            <a:spLocks noChangeArrowheads="1"/>
          </p:cNvSpPr>
          <p:nvPr/>
        </p:nvSpPr>
        <p:spPr bwMode="auto">
          <a:xfrm>
            <a:off x="721569" y="1988840"/>
            <a:ext cx="7704138" cy="280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000" b="1" i="1" dirty="0">
                <a:solidFill>
                  <a:schemeClr val="accent1">
                    <a:lumMod val="25000"/>
                  </a:schemeClr>
                </a:solidFill>
                <a:latin typeface="TH SarabunPSK" pitchFamily="34" charset="-34"/>
                <a:cs typeface="TH SarabunPSK" pitchFamily="34" charset="-34"/>
              </a:rPr>
              <a:t>“คนอื่นจะว่าอย่างไรก็ช่างเขา จะว่าเมืองไทยล้าสมัย ว่าเมืองไทยเชย ว่าเมืองไทยไม่มีสิ่งที่สมัยใหม่ แต่เราอยู่พอมีพอกิน และขอให้ทุกคนมีความปรารถนาที่จะให้เมืองไทย พออยู่พอกิน มีความสงบ และทำงาน ตั้งจิตอธิษฐาน ตั้งปณิธานในทางนี้ ที่จะให้เมืองไทยอยู่แบบ พออยู่ พอกิน ไม่ใช่ว่าจะรุ่งเรืองอย่างยอด แต่ว่าพออยู่พอกิน มีความสงบ เปรียบเทียบกับประเทศอื่นๆ ถ้าเรารักษาความพออยู่ พอกิน นี้ได้ เราก็จะยอดยิ่งยวดได้”</a:t>
            </a:r>
          </a:p>
        </p:txBody>
      </p:sp>
      <p:sp>
        <p:nvSpPr>
          <p:cNvPr id="4" name="Rectangle 150"/>
          <p:cNvSpPr txBox="1">
            <a:spLocks noChangeArrowheads="1"/>
          </p:cNvSpPr>
          <p:nvPr/>
        </p:nvSpPr>
        <p:spPr bwMode="auto">
          <a:xfrm>
            <a:off x="721569" y="5013176"/>
            <a:ext cx="7704138"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000" b="1" dirty="0">
                <a:solidFill>
                  <a:schemeClr val="accent1">
                    <a:lumMod val="25000"/>
                  </a:schemeClr>
                </a:solidFill>
                <a:latin typeface="TH SarabunPSK" pitchFamily="34" charset="-34"/>
                <a:cs typeface="TH SarabunPSK" pitchFamily="34" charset="-34"/>
              </a:rPr>
              <a:t>ดังนั้น ความพอประมาณจึงนำไปสู่ความสมดุลและความสุขในที่สุด นี่คือ</a:t>
            </a:r>
            <a:r>
              <a:rPr lang="th-TH" sz="3000" b="1" dirty="0">
                <a:solidFill>
                  <a:srgbClr val="FF0000"/>
                </a:solidFill>
                <a:latin typeface="TH SarabunPSK" pitchFamily="34" charset="-34"/>
                <a:cs typeface="TH SarabunPSK" pitchFamily="34" charset="-34"/>
              </a:rPr>
              <a:t>ผลลัพธ์</a:t>
            </a:r>
            <a:r>
              <a:rPr lang="th-TH" sz="3000" b="1" dirty="0">
                <a:solidFill>
                  <a:schemeClr val="accent1">
                    <a:lumMod val="25000"/>
                  </a:schemeClr>
                </a:solidFill>
                <a:latin typeface="TH SarabunPSK" pitchFamily="34" charset="-34"/>
                <a:cs typeface="TH SarabunPSK" pitchFamily="34" charset="-34"/>
              </a:rPr>
              <a:t>ของเศรษฐกิจพอเพียง ทั้งนี้เพราะความสุขคือภาวะที่ปราศจากความทุกข์ ซึ่งก็เป็นสิ่งที่ปรารถนาของสิ่งมีชีวิตทั้งหลายนั่นเอง</a:t>
            </a:r>
          </a:p>
        </p:txBody>
      </p:sp>
    </p:spTree>
    <p:extLst>
      <p:ext uri="{BB962C8B-B14F-4D97-AF65-F5344CB8AC3E}">
        <p14:creationId xmlns:p14="http://schemas.microsoft.com/office/powerpoint/2010/main" val="232778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50"/>
          <p:cNvSpPr txBox="1">
            <a:spLocks noChangeArrowheads="1"/>
          </p:cNvSpPr>
          <p:nvPr/>
        </p:nvSpPr>
        <p:spPr bwMode="auto">
          <a:xfrm>
            <a:off x="721569" y="332656"/>
            <a:ext cx="7704138" cy="6336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2800" b="1" dirty="0">
                <a:solidFill>
                  <a:schemeClr val="accent1">
                    <a:lumMod val="25000"/>
                  </a:schemeClr>
                </a:solidFill>
                <a:latin typeface="TH SarabunPSK" pitchFamily="34" charset="-34"/>
                <a:cs typeface="TH SarabunPSK" pitchFamily="34" charset="-34"/>
              </a:rPr>
              <a:t>เหนือขึ้นไปจากวิธีคิดก็คือ การปฏิบัติตนอย่างสม่ำเสมอจนเป็น “</a:t>
            </a:r>
            <a:r>
              <a:rPr lang="th-TH" sz="2800" b="1" dirty="0">
                <a:solidFill>
                  <a:srgbClr val="FF0000"/>
                </a:solidFill>
                <a:latin typeface="TH SarabunPSK" pitchFamily="34" charset="-34"/>
                <a:cs typeface="TH SarabunPSK" pitchFamily="34" charset="-34"/>
              </a:rPr>
              <a:t>วิถีชีวิต</a:t>
            </a:r>
            <a:r>
              <a:rPr lang="th-TH" sz="2800" b="1" dirty="0">
                <a:solidFill>
                  <a:schemeClr val="accent1">
                    <a:lumMod val="25000"/>
                  </a:schemeClr>
                </a:solidFill>
                <a:latin typeface="TH SarabunPSK" pitchFamily="34" charset="-34"/>
                <a:cs typeface="TH SarabunPSK" pitchFamily="34" charset="-34"/>
              </a:rPr>
              <a:t>” นั่นก็คือ ความมีเหตุผล ความมีเหตุผลมักจะมีการตีความกันโดยทั่วไปว่าเป็นการมีเหตุผลในเชิงตรรกะ แต่ไม่ควรจะลืมว่า ตรรกะ เป็นสิ่งที่มนุษย์คิดขึ้น อีกทั้งในปัจจุบันก็ยังมีตรรกะที่มนุษย์นิยมใช้ แต่เป็นตรรกะที่ไม่สอดคล้องกับความเป็นจริงตามธรรมชาติ คือ ตรรกะสุดขั้ว คือ ตรรกะที่ไม่ยอมรับว่ามีพื้นที่ตรงกลาง กล่าวคือ ตรรกะที่อธิบายว่าถ้าเป็นดำ จะต้องไม่เป็นขาว ซึ่งก็เป็นสิ่งที่ถูกต้อง แต่ถูกเพียงส่วนเดียว เพราะสิ่งที่ดำรงอยู่ในธรรมชาติส่วนใหญ่จะไม่เป็นขาวเป็นดำ แต่จะเป็นสีเทาในลักษณะต่างๆ เช่น ตั้งแต่สีเทาที่มีสีดำร้อยละศูนย์ หรือสีเทาที่เข้มขึ้นกว่าเดิม คือมีสีดำร้อยละ 1 ร้อยละ 2 เพิ่มขึ้นตามลำดับ จนถึงสีเทาที่มีสีดำร้อยละ 100 หรือมีสีขาวร้อยละศูนย์ เป็นต้น เช่นเดียวกับความทุกข์และความสุข ซึ่งมีอยู่ร่วมกัน รวมทั้งความมืด ความสว่าง ความร้อน ความเย็น ดังนั้นถ้าอธิบายคำว่ามีเหตุผลแบบตรรกะที่ไม่มีพื้นตรงกลาง ซึ่งเป็นตรรกะที่ใช้มากในวิชาคณิตศาสตร์ที่มีคำตอบที่แน่นอนตายตัว ก็จะไม่สอดคล้องกับความเป็นจริงในธรรมชาติที่ดำรงอยู่ที่สามารถพบเห็นได้ทั่วไป</a:t>
            </a:r>
          </a:p>
        </p:txBody>
      </p:sp>
    </p:spTree>
    <p:extLst>
      <p:ext uri="{BB962C8B-B14F-4D97-AF65-F5344CB8AC3E}">
        <p14:creationId xmlns:p14="http://schemas.microsoft.com/office/powerpoint/2010/main" val="151744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50"/>
          <p:cNvSpPr txBox="1">
            <a:spLocks noChangeArrowheads="1"/>
          </p:cNvSpPr>
          <p:nvPr/>
        </p:nvSpPr>
        <p:spPr bwMode="auto">
          <a:xfrm>
            <a:off x="721569" y="332656"/>
            <a:ext cx="7704138" cy="6336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000" b="1" dirty="0" smtClean="0">
                <a:solidFill>
                  <a:schemeClr val="accent1">
                    <a:lumMod val="25000"/>
                  </a:schemeClr>
                </a:solidFill>
                <a:latin typeface="TH SarabunPSK" pitchFamily="34" charset="-34"/>
                <a:cs typeface="TH SarabunPSK" pitchFamily="34" charset="-34"/>
              </a:rPr>
              <a:t>	แต่</a:t>
            </a:r>
            <a:r>
              <a:rPr lang="th-TH" sz="3000" b="1" dirty="0">
                <a:solidFill>
                  <a:schemeClr val="accent1">
                    <a:lumMod val="25000"/>
                  </a:schemeClr>
                </a:solidFill>
                <a:latin typeface="TH SarabunPSK" pitchFamily="34" charset="-34"/>
                <a:cs typeface="TH SarabunPSK" pitchFamily="34" charset="-34"/>
              </a:rPr>
              <a:t>คำว่ามีเหตุผลที่พระบาทสมเด็จพระมหาภูมิพลอดุลยเดชมหาราช บรมนาถบพิตร ทรงใช้ เป็นคำที่มีที่มาจากพุทธธรรมหรือคำสอนของพระพุทธเจ้า คือ เหตุ-ปัจจัย-ผล ถ้าต้องการจะให้ผลที่ดีจะต้องสร้างเหตุที่ดีและปัจจัยสนับสนุนที่ดีจึงจะได้ผลดี แต่ถ้าผลนั้นเป็นสิ่งที่ไม่พึงปรารถนาเพราะนำมาซึ่งความทุกข์ก็ควรระงับเสียตั้งแต่เหตุ เมื่อไม่มีเหตุก็ไม่จำเป็นต้องคำนึงถึงปัจจัย เพราะจะไม่มีผลตามมาเมื่อไม่มีเหตุ ดังนั้นการมีเหตุผลที่พระองค์หมายถึงเป็นส่วนใหญ่ก็คือ การสร้างเหตุและปัจจัยที่ดีเพื่อให้เกิดผลดี ดังนั้นการคิดดี คือสร้างแต่เหตุที่ดี ทำความดีตามความคิดที่ตั้งใจไว้ก็ย่อมจะได้รับ</a:t>
            </a:r>
            <a:r>
              <a:rPr lang="th-TH" sz="3000" b="1" dirty="0" smtClean="0">
                <a:solidFill>
                  <a:schemeClr val="accent1">
                    <a:lumMod val="25000"/>
                  </a:schemeClr>
                </a:solidFill>
                <a:latin typeface="TH SarabunPSK" pitchFamily="34" charset="-34"/>
                <a:cs typeface="TH SarabunPSK" pitchFamily="34" charset="-34"/>
              </a:rPr>
              <a:t>ผลดี</a:t>
            </a:r>
          </a:p>
          <a:p>
            <a:pPr algn="thaiDist" eaLnBrk="1" hangingPunct="1">
              <a:defRPr/>
            </a:pPr>
            <a:endParaRPr lang="th-TH" sz="800" b="1" dirty="0">
              <a:solidFill>
                <a:schemeClr val="accent1">
                  <a:lumMod val="25000"/>
                </a:schemeClr>
              </a:solidFill>
              <a:latin typeface="TH SarabunPSK" pitchFamily="34" charset="-34"/>
              <a:cs typeface="TH SarabunPSK" pitchFamily="34" charset="-34"/>
            </a:endParaRPr>
          </a:p>
          <a:p>
            <a:pPr algn="thaiDist" eaLnBrk="1" hangingPunct="1">
              <a:defRPr/>
            </a:pPr>
            <a:r>
              <a:rPr lang="th-TH" sz="3000" b="1" dirty="0" smtClean="0">
                <a:solidFill>
                  <a:schemeClr val="accent1">
                    <a:lumMod val="25000"/>
                  </a:schemeClr>
                </a:solidFill>
                <a:latin typeface="TH SarabunPSK" pitchFamily="34" charset="-34"/>
                <a:cs typeface="TH SarabunPSK" pitchFamily="34" charset="-34"/>
              </a:rPr>
              <a:t>	ถ้า</a:t>
            </a:r>
            <a:r>
              <a:rPr lang="th-TH" sz="3000" b="1" dirty="0">
                <a:solidFill>
                  <a:schemeClr val="accent1">
                    <a:lumMod val="25000"/>
                  </a:schemeClr>
                </a:solidFill>
                <a:latin typeface="TH SarabunPSK" pitchFamily="34" charset="-34"/>
                <a:cs typeface="TH SarabunPSK" pitchFamily="34" charset="-34"/>
              </a:rPr>
              <a:t>หากมีการคิดการกระทำในลักษณะนี้เป็นประจำจนเป็นวิถีชีวิต จึงจะเป็นคนหรือเป็นมนุษย์ที่มีเหตุผล ดังนั้นการมีเหตุผลคือระดับที่สูงขึ้นไปของเศรษฐกิจพอเพียง คือเป็นวิถีชีวิต </a:t>
            </a:r>
          </a:p>
        </p:txBody>
      </p:sp>
    </p:spTree>
    <p:extLst>
      <p:ext uri="{BB962C8B-B14F-4D97-AF65-F5344CB8AC3E}">
        <p14:creationId xmlns:p14="http://schemas.microsoft.com/office/powerpoint/2010/main" val="1227543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50"/>
          <p:cNvSpPr txBox="1">
            <a:spLocks noChangeArrowheads="1"/>
          </p:cNvSpPr>
          <p:nvPr/>
        </p:nvSpPr>
        <p:spPr bwMode="auto">
          <a:xfrm>
            <a:off x="721569" y="332656"/>
            <a:ext cx="7704138"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2900" b="1" dirty="0">
                <a:solidFill>
                  <a:schemeClr val="accent1">
                    <a:lumMod val="25000"/>
                  </a:schemeClr>
                </a:solidFill>
                <a:latin typeface="TH SarabunPSK" pitchFamily="34" charset="-34"/>
                <a:cs typeface="TH SarabunPSK" pitchFamily="34" charset="-34"/>
              </a:rPr>
              <a:t>ทั้งนี้พระองค์ได้ทรงย้ำในประเด็นนี้ในพระราชดำรัสเนื่องในวโรกาสวันเฉลิมพระชนมพรรษา ณ ศาลาดุสิดาลัย สวนจิตรลดาฯ พระราชวังดุสิต วันที่ 4 ธันวาคม 2543 ความตอนหนึ่งว่า</a:t>
            </a:r>
          </a:p>
        </p:txBody>
      </p:sp>
      <p:sp>
        <p:nvSpPr>
          <p:cNvPr id="3" name="Rectangle 150"/>
          <p:cNvSpPr txBox="1">
            <a:spLocks noChangeArrowheads="1"/>
          </p:cNvSpPr>
          <p:nvPr/>
        </p:nvSpPr>
        <p:spPr bwMode="auto">
          <a:xfrm>
            <a:off x="721569" y="1988840"/>
            <a:ext cx="7704138" cy="2376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2900" b="1" i="1" dirty="0">
                <a:solidFill>
                  <a:schemeClr val="accent1">
                    <a:lumMod val="25000"/>
                  </a:schemeClr>
                </a:solidFill>
                <a:latin typeface="TH SarabunPSK" pitchFamily="34" charset="-34"/>
                <a:cs typeface="TH SarabunPSK" pitchFamily="34" charset="-34"/>
              </a:rPr>
              <a:t>“เศรษฐกิจพอเพียงนี้ ขอย้ำว่าเป็นเศรษฐกิจและความประพฤติที่จะทำอะไรให้เกิดผล โดยมีเหตุและผล คือผลมันเกิดจากเหตุ ถ้าทำเหตุดี ถ้าคิดให้ดี ให้ผลที่ออกมา คือสิ่งที่คิดตามเหตุผลคือการกระทำ ก็จะเป็นการกระทำที่ดี และผลของการกระทำนั้นก็จะเป็นการกระทำที่ดี ดี แปลว่า มีประสิทธิภาพ ดี แปลว่า มีประโยชน์ ดี แปลว่า มีความสุข”</a:t>
            </a:r>
          </a:p>
        </p:txBody>
      </p:sp>
      <p:sp>
        <p:nvSpPr>
          <p:cNvPr id="4" name="Rectangle 150"/>
          <p:cNvSpPr txBox="1">
            <a:spLocks noChangeArrowheads="1"/>
          </p:cNvSpPr>
          <p:nvPr/>
        </p:nvSpPr>
        <p:spPr bwMode="auto">
          <a:xfrm>
            <a:off x="721569" y="4725144"/>
            <a:ext cx="7704138" cy="1656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2900" b="1" dirty="0">
                <a:solidFill>
                  <a:schemeClr val="accent1">
                    <a:lumMod val="25000"/>
                  </a:schemeClr>
                </a:solidFill>
                <a:latin typeface="TH SarabunPSK" pitchFamily="34" charset="-34"/>
                <a:cs typeface="TH SarabunPSK" pitchFamily="34" charset="-34"/>
              </a:rPr>
              <a:t>จะเห็นได้ว่าทรงย้ำว่าเป็น “ความประพฤติ” มิใช่เป็นการมีเหตุผลตามหลักของตรรกะ ดังนั้น ความมีเหตุผลในที่นี้คือ </a:t>
            </a:r>
            <a:r>
              <a:rPr lang="th-TH" sz="2900" b="1" dirty="0">
                <a:solidFill>
                  <a:srgbClr val="FF0000"/>
                </a:solidFill>
                <a:latin typeface="TH SarabunPSK" pitchFamily="34" charset="-34"/>
                <a:cs typeface="TH SarabunPSK" pitchFamily="34" charset="-34"/>
              </a:rPr>
              <a:t>วิถีชีวิต </a:t>
            </a:r>
            <a:r>
              <a:rPr lang="th-TH" sz="2900" b="1" dirty="0">
                <a:solidFill>
                  <a:schemeClr val="accent1">
                    <a:lumMod val="25000"/>
                  </a:schemeClr>
                </a:solidFill>
                <a:latin typeface="TH SarabunPSK" pitchFamily="34" charset="-34"/>
                <a:cs typeface="TH SarabunPSK" pitchFamily="34" charset="-34"/>
              </a:rPr>
              <a:t>หมายถึง การประพฤติปฏิบัติเศรษฐกิจพอเพียงทุกวันทุกเวลาจนกลายเป็นวิถีชีวิต หรือการประพฤติชอบปฏิบัติชอบตลอดเวลา เพื่อช่วยให้ชีวิตมีความร่มเย็นเป็นสุข </a:t>
            </a:r>
          </a:p>
        </p:txBody>
      </p:sp>
    </p:spTree>
    <p:extLst>
      <p:ext uri="{BB962C8B-B14F-4D97-AF65-F5344CB8AC3E}">
        <p14:creationId xmlns:p14="http://schemas.microsoft.com/office/powerpoint/2010/main" val="2402779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50"/>
          <p:cNvSpPr txBox="1">
            <a:spLocks noChangeArrowheads="1"/>
          </p:cNvSpPr>
          <p:nvPr/>
        </p:nvSpPr>
        <p:spPr bwMode="auto">
          <a:xfrm>
            <a:off x="721569" y="476672"/>
            <a:ext cx="7704138" cy="5904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000" b="1" dirty="0">
                <a:solidFill>
                  <a:schemeClr val="accent1">
                    <a:lumMod val="25000"/>
                  </a:schemeClr>
                </a:solidFill>
                <a:latin typeface="TH SarabunPSK" pitchFamily="34" charset="-34"/>
                <a:cs typeface="TH SarabunPSK" pitchFamily="34" charset="-34"/>
              </a:rPr>
              <a:t>รวมทั้งมีการเอื้อเฟื้อแบ่งปันตลอดเวลานั่นเอง การเอื้อเฟื้อแบ่งปันที่ดีที่สุดคือ การสร้างประโยชน์ให้แก่ผู้อื่นด้วยการให้ปัญญา คือช่วยให้ผู้อื่นได้เกิดเห็นหนทางหรือแนวทางในการแก้ปัญหาหรือปรับเปลี่ยนวิธีคิดวิธีการทำงาน วิธีการดำเนินชีวิต แต่ถ้าให้ปัญญาอย่างเดียวไม่พอ อาจจะต้องให้วิธีการ รวมทั้งให้ทรัพยากรเพื่อให้เกิดวิธีการ เพื่อที่บุคคลที่ได้รับความช่วยเหลือสามารถเรียนรู้และช่วยตัวเองได้ในที่สุด โดยที่ผู้ให้ไม่ประสงค์จะได้รับสิ่งใดตอบแทน เพราะถ้าหากหวังว่าจะได้สิ่งใดตอบแทนย่อมเกิดมีกิเลสหรือความอยากได้เพื่อเป็นการตอบแทนการให้ และถ้าไม่สมหวังก็จะกลายเป็นความทุกข์ แต่ถ้าไม่คาดหวังสิ่งใดเลย ความรู้สึกที่ดีหรือความสุขก็จะเกิดขึ้นจากการสร้าง “ประโยชน์สุข” ให้แก่ผู้อื่น คือทำให้ผู้อื่นได้รับทั้งประโยชน์และความสุข อันเป็นคำที่ปรากฏอยู่ในพระปฐมบรมราชโองการที่ว่า “</a:t>
            </a:r>
            <a:r>
              <a:rPr lang="th-TH" sz="3000" b="1" i="1" dirty="0">
                <a:solidFill>
                  <a:schemeClr val="accent1">
                    <a:lumMod val="25000"/>
                  </a:schemeClr>
                </a:solidFill>
                <a:latin typeface="TH SarabunPSK" pitchFamily="34" charset="-34"/>
                <a:cs typeface="TH SarabunPSK" pitchFamily="34" charset="-34"/>
              </a:rPr>
              <a:t>เราจะครองแผ่นดินโดยธรรม เพื่อประโยชน์สุขแห่งมหาชนชาวสยาม</a:t>
            </a:r>
            <a:r>
              <a:rPr lang="th-TH" sz="3000" b="1" dirty="0">
                <a:solidFill>
                  <a:schemeClr val="accent1">
                    <a:lumMod val="25000"/>
                  </a:schemeClr>
                </a:solidFill>
                <a:latin typeface="TH SarabunPSK" pitchFamily="34" charset="-34"/>
                <a:cs typeface="TH SarabunPSK" pitchFamily="34" charset="-34"/>
              </a:rPr>
              <a:t>” </a:t>
            </a:r>
          </a:p>
        </p:txBody>
      </p:sp>
    </p:spTree>
    <p:extLst>
      <p:ext uri="{BB962C8B-B14F-4D97-AF65-F5344CB8AC3E}">
        <p14:creationId xmlns:p14="http://schemas.microsoft.com/office/powerpoint/2010/main" val="3816851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50"/>
          <p:cNvSpPr txBox="1">
            <a:spLocks noChangeArrowheads="1"/>
          </p:cNvSpPr>
          <p:nvPr/>
        </p:nvSpPr>
        <p:spPr bwMode="auto">
          <a:xfrm>
            <a:off x="755650" y="692150"/>
            <a:ext cx="7704138" cy="453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2800" b="1" i="1" dirty="0" smtClean="0">
                <a:solidFill>
                  <a:schemeClr val="accent1">
                    <a:lumMod val="25000"/>
                  </a:schemeClr>
                </a:solidFill>
                <a:latin typeface="TH SarabunPSK" pitchFamily="34" charset="-34"/>
                <a:cs typeface="TH SarabunPSK" pitchFamily="34" charset="-34"/>
              </a:rPr>
              <a:t>     “</a:t>
            </a:r>
            <a:r>
              <a:rPr lang="th-TH" sz="2800" b="1" i="1" dirty="0">
                <a:solidFill>
                  <a:schemeClr val="accent1">
                    <a:lumMod val="25000"/>
                  </a:schemeClr>
                </a:solidFill>
                <a:latin typeface="TH SarabunPSK" pitchFamily="34" charset="-34"/>
                <a:cs typeface="TH SarabunPSK" pitchFamily="34" charset="-34"/>
              </a:rPr>
              <a:t>เศรษฐกิจพอเพียง”  “เศรษฐกิจ” และก็ “พอเพียง” พอเพียงก็ไม่ค่อยเข้าใจว่าพอเพียงอะไร แต่ความคิดของตัว พอเพียง ก็คือว่า ทำอะไรไม่ฟุ่มเฟือย ไม่ฟุ้งซ่าน ไม่ทำอะไรให้มันเกินไป เมื่อทำแล้วได้ผลในการทำ ถ้าได้ผล ก็หมายความว่า ประหยัดสำหรับชาวบ้าน คนที่ทำเศรษฐกิจนี้เอง</a:t>
            </a:r>
          </a:p>
          <a:p>
            <a:pPr algn="thaiDist" eaLnBrk="1" hangingPunct="1">
              <a:defRPr/>
            </a:pPr>
            <a:r>
              <a:rPr lang="th-TH" sz="2800" b="1" i="1" dirty="0" smtClean="0">
                <a:solidFill>
                  <a:schemeClr val="accent1">
                    <a:lumMod val="25000"/>
                  </a:schemeClr>
                </a:solidFill>
                <a:latin typeface="TH SarabunPSK" pitchFamily="34" charset="-34"/>
                <a:cs typeface="TH SarabunPSK" pitchFamily="34" charset="-34"/>
              </a:rPr>
              <a:t>     ผู้</a:t>
            </a:r>
            <a:r>
              <a:rPr lang="th-TH" sz="2800" b="1" i="1" dirty="0">
                <a:solidFill>
                  <a:schemeClr val="accent1">
                    <a:lumMod val="25000"/>
                  </a:schemeClr>
                </a:solidFill>
                <a:latin typeface="TH SarabunPSK" pitchFamily="34" charset="-34"/>
                <a:cs typeface="TH SarabunPSK" pitchFamily="34" charset="-34"/>
              </a:rPr>
              <a:t>ที่เป็นนักทฤษฎี ผู้ที่เป็นผู้เชี่ยวชาญ ก็จะต้องหาเหตุผลของเศรษฐกิจพอเพียงนี้ ถ้าหาเหตุผลได้ ก็เชื่อว่า เหตุผลนี้ก็จะได้ประโยชน์ เมื่อได้ประโยชน์แล้ว ชาวบ้านในประเทศไทยก็จะได้ประโยชน์ เมื่อได้ประโยชน์แล้ว เขาก็จะมีความร่ำรวยขึ้น โดยไม่ต้องลงทุนอะไรมากมาย ถ้าทำได้แล้ว ก็จะเป็นการช่วยให้ประเทศชาติอยู่ได้ ถ้าไม่เอาใจใส่ในความคิดเหล่านี้ งานทั้งหลายที่เราทำก็จะไม่เกิดประโยชน์อะไรเลย</a:t>
            </a:r>
            <a:r>
              <a:rPr lang="th-TH" sz="2800" b="1" i="1" dirty="0" smtClean="0">
                <a:solidFill>
                  <a:schemeClr val="accent1">
                    <a:lumMod val="25000"/>
                  </a:schemeClr>
                </a:solidFill>
                <a:latin typeface="TH SarabunPSK" pitchFamily="34" charset="-34"/>
                <a:cs typeface="TH SarabunPSK" pitchFamily="34" charset="-34"/>
              </a:rPr>
              <a:t>”</a:t>
            </a:r>
            <a:endParaRPr lang="th-TH" sz="2800" b="1" i="1" dirty="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2987675" y="5121275"/>
            <a:ext cx="6048375" cy="122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r" eaLnBrk="1" hangingPunct="1">
              <a:defRPr/>
            </a:pPr>
            <a:r>
              <a:rPr lang="th-TH" sz="1800" b="1" dirty="0" smtClean="0">
                <a:solidFill>
                  <a:schemeClr val="accent1">
                    <a:lumMod val="25000"/>
                  </a:schemeClr>
                </a:solidFill>
                <a:latin typeface="TH SarabunPSK" pitchFamily="34" charset="-34"/>
                <a:cs typeface="TH SarabunPSK" pitchFamily="34" charset="-34"/>
              </a:rPr>
              <a:t>บางส่วน</a:t>
            </a:r>
            <a:r>
              <a:rPr lang="th-TH" sz="1800" b="1" dirty="0">
                <a:solidFill>
                  <a:schemeClr val="accent1">
                    <a:lumMod val="25000"/>
                  </a:schemeClr>
                </a:solidFill>
                <a:latin typeface="TH SarabunPSK" pitchFamily="34" charset="-34"/>
                <a:cs typeface="TH SarabunPSK" pitchFamily="34" charset="-34"/>
              </a:rPr>
              <a:t>ของพระราชดำรัสเรื่องเศรษฐกิจพอเพียงของ</a:t>
            </a:r>
          </a:p>
          <a:p>
            <a:pPr algn="r" eaLnBrk="1" hangingPunct="1">
              <a:defRPr/>
            </a:pPr>
            <a:r>
              <a:rPr lang="th-TH" sz="1800" b="1" dirty="0">
                <a:solidFill>
                  <a:schemeClr val="accent1">
                    <a:lumMod val="25000"/>
                  </a:schemeClr>
                </a:solidFill>
                <a:latin typeface="TH SarabunPSK" pitchFamily="34" charset="-34"/>
                <a:cs typeface="TH SarabunPSK" pitchFamily="34" charset="-34"/>
              </a:rPr>
              <a:t>พระบาทสมเด็จพระมหาภูมิพลอ</a:t>
            </a:r>
            <a:r>
              <a:rPr lang="th-TH" sz="1800" b="1" dirty="0" smtClean="0">
                <a:solidFill>
                  <a:schemeClr val="accent1">
                    <a:lumMod val="25000"/>
                  </a:schemeClr>
                </a:solidFill>
                <a:latin typeface="TH SarabunPSK" pitchFamily="34" charset="-34"/>
                <a:cs typeface="TH SarabunPSK" pitchFamily="34" charset="-34"/>
              </a:rPr>
              <a:t>ดุลยเดช</a:t>
            </a:r>
            <a:r>
              <a:rPr lang="th-TH" sz="1800" b="1" dirty="0">
                <a:solidFill>
                  <a:schemeClr val="accent1">
                    <a:lumMod val="25000"/>
                  </a:schemeClr>
                </a:solidFill>
                <a:latin typeface="TH SarabunPSK" pitchFamily="34" charset="-34"/>
                <a:cs typeface="TH SarabunPSK" pitchFamily="34" charset="-34"/>
              </a:rPr>
              <a:t>มหาราช บรมนาถบพิตร (2470-2559)</a:t>
            </a:r>
          </a:p>
          <a:p>
            <a:pPr algn="r" eaLnBrk="1" hangingPunct="1">
              <a:defRPr/>
            </a:pPr>
            <a:r>
              <a:rPr lang="th-TH" sz="1800" b="1" dirty="0">
                <a:solidFill>
                  <a:schemeClr val="accent1">
                    <a:lumMod val="25000"/>
                  </a:schemeClr>
                </a:solidFill>
                <a:latin typeface="TH SarabunPSK" pitchFamily="34" charset="-34"/>
                <a:cs typeface="TH SarabunPSK" pitchFamily="34" charset="-34"/>
              </a:rPr>
              <a:t>พระราชทานแก่คณะผู้บริหารสถาบันสารสนเทศทรัพยากรน้ำและการเกษตร (องค์การมหาชน) </a:t>
            </a:r>
          </a:p>
          <a:p>
            <a:pPr algn="r" eaLnBrk="1" hangingPunct="1">
              <a:defRPr/>
            </a:pPr>
            <a:r>
              <a:rPr lang="th-TH" sz="1800" b="1" dirty="0">
                <a:solidFill>
                  <a:schemeClr val="accent1">
                    <a:lumMod val="25000"/>
                  </a:schemeClr>
                </a:solidFill>
                <a:latin typeface="TH SarabunPSK" pitchFamily="34" charset="-34"/>
                <a:cs typeface="TH SarabunPSK" pitchFamily="34" charset="-34"/>
              </a:rPr>
              <a:t>กระทรวงวิทยาศาสตร์และเทคโนโลยี ณ </a:t>
            </a:r>
            <a:r>
              <a:rPr lang="th-TH" sz="1800" b="1" dirty="0" err="1">
                <a:solidFill>
                  <a:schemeClr val="accent1">
                    <a:lumMod val="25000"/>
                  </a:schemeClr>
                </a:solidFill>
                <a:latin typeface="TH SarabunPSK" pitchFamily="34" charset="-34"/>
                <a:cs typeface="TH SarabunPSK" pitchFamily="34" charset="-34"/>
              </a:rPr>
              <a:t>โรงพยาบาลศิ</a:t>
            </a:r>
            <a:r>
              <a:rPr lang="th-TH" sz="1800" b="1" dirty="0">
                <a:solidFill>
                  <a:schemeClr val="accent1">
                    <a:lumMod val="25000"/>
                  </a:schemeClr>
                </a:solidFill>
                <a:latin typeface="TH SarabunPSK" pitchFamily="34" charset="-34"/>
                <a:cs typeface="TH SarabunPSK" pitchFamily="34" charset="-34"/>
              </a:rPr>
              <a:t>ริราช วันที่ 5 กันยายน 2554</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50"/>
          <p:cNvSpPr txBox="1">
            <a:spLocks noChangeArrowheads="1"/>
          </p:cNvSpPr>
          <p:nvPr/>
        </p:nvSpPr>
        <p:spPr bwMode="auto">
          <a:xfrm>
            <a:off x="721569" y="476672"/>
            <a:ext cx="7704138" cy="5904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000" b="1" dirty="0">
                <a:solidFill>
                  <a:schemeClr val="accent1">
                    <a:lumMod val="25000"/>
                  </a:schemeClr>
                </a:solidFill>
                <a:latin typeface="TH SarabunPSK" pitchFamily="34" charset="-34"/>
                <a:cs typeface="TH SarabunPSK" pitchFamily="34" charset="-34"/>
              </a:rPr>
              <a:t>ดังนั้นถ้าจะอธิบาย</a:t>
            </a:r>
            <a:r>
              <a:rPr lang="th-TH" sz="3000" b="1" dirty="0">
                <a:solidFill>
                  <a:srgbClr val="FF0000"/>
                </a:solidFill>
                <a:latin typeface="TH SarabunPSK" pitchFamily="34" charset="-34"/>
                <a:cs typeface="TH SarabunPSK" pitchFamily="34" charset="-34"/>
              </a:rPr>
              <a:t>ผลในที่สุด</a:t>
            </a:r>
            <a:r>
              <a:rPr lang="th-TH" sz="3000" b="1" dirty="0">
                <a:solidFill>
                  <a:schemeClr val="accent1">
                    <a:lumMod val="25000"/>
                  </a:schemeClr>
                </a:solidFill>
                <a:latin typeface="TH SarabunPSK" pitchFamily="34" charset="-34"/>
                <a:cs typeface="TH SarabunPSK" pitchFamily="34" charset="-34"/>
              </a:rPr>
              <a:t>ของเศรษฐกิจพอเพียงก็คือ ถึงแม้จะมีวิธีคิดที่เข้าใจความหมายของคำว่า “พอประมาณ” และดำเนินชีวิตอย่าง</a:t>
            </a:r>
            <a:r>
              <a:rPr lang="th-TH" sz="3000" b="1" dirty="0" smtClean="0">
                <a:solidFill>
                  <a:schemeClr val="accent1">
                    <a:lumMod val="25000"/>
                  </a:schemeClr>
                </a:solidFill>
                <a:latin typeface="TH SarabunPSK" pitchFamily="34" charset="-34"/>
                <a:cs typeface="TH SarabunPSK" pitchFamily="34" charset="-34"/>
              </a:rPr>
              <a:t>มีความ </a:t>
            </a:r>
            <a:r>
              <a:rPr lang="th-TH" sz="3000" b="1" dirty="0">
                <a:solidFill>
                  <a:schemeClr val="accent1">
                    <a:lumMod val="25000"/>
                  </a:schemeClr>
                </a:solidFill>
                <a:latin typeface="TH SarabunPSK" pitchFamily="34" charset="-34"/>
                <a:cs typeface="TH SarabunPSK" pitchFamily="34" charset="-34"/>
              </a:rPr>
              <a:t>“สมดุล” จนเกิดผลลัพธ์อันเป็นความสุขแล้ว ถ้าบุคคล ครอบครัว รวมถึงองค์กร ที่ปฏิบัติตามแนวทางพอประมาณจนเกิดความสมดุล และมีความสุขแล้ว ถ้าหากยังมีคนอีกเป็นจำนวนมากยังมีความทุกข์ ความมั่นคงจะเกิดขึ้นได้อย่างไร ดังนั้นความมั่นคงจะเกิดขึ้นได้ก็ต่อเมื่อคนส่วนใหญ่ไม่มีความทุกข์ ซึ่งถ้าจะเป็นเช่นนั้นได้ ผู้ปฏิบัติเศรษฐกิจพอเพียง หรือองค์กรที่ปฏิบัติเศรษฐกิจพอเพียงจะต้องมีความมีเหตุผล หรือทำแต่ความดีจนเป็นวิถีชีวิต หรือเป็นหลักในการปฏิบัติงานเพื่อนำไปสู่ความมั่นคงด้วยการสร้างประโยชน์สุข อันจะนำไปสู่ความร่มเย็นเป็นสุขสำหรับทุกคน หรืออย่างน้อยคนส่วนใหญ่ในที่สุด</a:t>
            </a:r>
          </a:p>
          <a:p>
            <a:pPr algn="thaiDist" eaLnBrk="1" hangingPunct="1">
              <a:defRPr/>
            </a:pPr>
            <a:r>
              <a:rPr lang="th-TH" sz="3000" b="1" dirty="0">
                <a:solidFill>
                  <a:schemeClr val="accent1">
                    <a:lumMod val="25000"/>
                  </a:schemeClr>
                </a:solidFill>
                <a:latin typeface="TH SarabunPSK" pitchFamily="34" charset="-34"/>
                <a:cs typeface="TH SarabunPSK" pitchFamily="34" charset="-34"/>
              </a:rPr>
              <a:t>ดังนั้นระดับความเป็นเศรษฐกิจพอเพียงสูงสุดก็คือ </a:t>
            </a:r>
            <a:r>
              <a:rPr lang="th-TH" sz="3000" b="1" dirty="0">
                <a:solidFill>
                  <a:srgbClr val="FF0000"/>
                </a:solidFill>
                <a:latin typeface="TH SarabunPSK" pitchFamily="34" charset="-34"/>
                <a:cs typeface="TH SarabunPSK" pitchFamily="34" charset="-34"/>
              </a:rPr>
              <a:t>การเข้าถึง </a:t>
            </a:r>
            <a:r>
              <a:rPr lang="th-TH" sz="3000" b="1" dirty="0">
                <a:solidFill>
                  <a:schemeClr val="accent1">
                    <a:lumMod val="25000"/>
                  </a:schemeClr>
                </a:solidFill>
                <a:latin typeface="TH SarabunPSK" pitchFamily="34" charset="-34"/>
                <a:cs typeface="TH SarabunPSK" pitchFamily="34" charset="-34"/>
              </a:rPr>
              <a:t>ที่เริ่มจากการมีเหตุผล </a:t>
            </a:r>
            <a:r>
              <a:rPr lang="th-TH" sz="3000" b="1" dirty="0" smtClean="0">
                <a:solidFill>
                  <a:schemeClr val="accent1">
                    <a:lumMod val="25000"/>
                  </a:schemeClr>
                </a:solidFill>
                <a:latin typeface="TH SarabunPSK" pitchFamily="34" charset="-34"/>
                <a:cs typeface="TH SarabunPSK" pitchFamily="34" charset="-34"/>
                <a:sym typeface="Wingdings 3"/>
              </a:rPr>
              <a:t></a:t>
            </a:r>
            <a:r>
              <a:rPr lang="th-TH" sz="3000" b="1" dirty="0" smtClean="0">
                <a:solidFill>
                  <a:schemeClr val="accent1">
                    <a:lumMod val="25000"/>
                  </a:schemeClr>
                </a:solidFill>
                <a:latin typeface="TH SarabunPSK" pitchFamily="34" charset="-34"/>
                <a:cs typeface="TH SarabunPSK" pitchFamily="34" charset="-34"/>
              </a:rPr>
              <a:t>ความ</a:t>
            </a:r>
            <a:r>
              <a:rPr lang="th-TH" sz="3000" b="1" dirty="0">
                <a:solidFill>
                  <a:schemeClr val="accent1">
                    <a:lumMod val="25000"/>
                  </a:schemeClr>
                </a:solidFill>
                <a:latin typeface="TH SarabunPSK" pitchFamily="34" charset="-34"/>
                <a:cs typeface="TH SarabunPSK" pitchFamily="34" charset="-34"/>
              </a:rPr>
              <a:t>มั่นคง </a:t>
            </a:r>
            <a:r>
              <a:rPr lang="th-TH" sz="3000" b="1" dirty="0">
                <a:solidFill>
                  <a:schemeClr val="accent1">
                    <a:lumMod val="25000"/>
                  </a:schemeClr>
                </a:solidFill>
                <a:latin typeface="TH SarabunPSK" pitchFamily="34" charset="-34"/>
                <a:cs typeface="TH SarabunPSK" pitchFamily="34" charset="-34"/>
                <a:sym typeface="Wingdings 3"/>
              </a:rPr>
              <a:t></a:t>
            </a:r>
            <a:r>
              <a:rPr lang="th-TH" sz="3000" b="1" dirty="0" smtClean="0">
                <a:solidFill>
                  <a:schemeClr val="accent1">
                    <a:lumMod val="25000"/>
                  </a:schemeClr>
                </a:solidFill>
                <a:latin typeface="TH SarabunPSK" pitchFamily="34" charset="-34"/>
                <a:cs typeface="TH SarabunPSK" pitchFamily="34" charset="-34"/>
              </a:rPr>
              <a:t> </a:t>
            </a:r>
            <a:r>
              <a:rPr lang="th-TH" sz="3000" b="1" dirty="0">
                <a:solidFill>
                  <a:schemeClr val="accent1">
                    <a:lumMod val="25000"/>
                  </a:schemeClr>
                </a:solidFill>
                <a:latin typeface="TH SarabunPSK" pitchFamily="34" charset="-34"/>
                <a:cs typeface="TH SarabunPSK" pitchFamily="34" charset="-34"/>
              </a:rPr>
              <a:t>ประโยชน์</a:t>
            </a:r>
            <a:r>
              <a:rPr lang="th-TH" sz="3000" b="1" dirty="0" smtClean="0">
                <a:solidFill>
                  <a:schemeClr val="accent1">
                    <a:lumMod val="25000"/>
                  </a:schemeClr>
                </a:solidFill>
                <a:latin typeface="TH SarabunPSK" pitchFamily="34" charset="-34"/>
                <a:cs typeface="TH SarabunPSK" pitchFamily="34" charset="-34"/>
              </a:rPr>
              <a:t>สุข </a:t>
            </a:r>
            <a:r>
              <a:rPr lang="th-TH" sz="3000" b="1" dirty="0" smtClean="0">
                <a:solidFill>
                  <a:schemeClr val="accent1">
                    <a:lumMod val="25000"/>
                  </a:schemeClr>
                </a:solidFill>
                <a:latin typeface="TH SarabunPSK" pitchFamily="34" charset="-34"/>
                <a:cs typeface="TH SarabunPSK" pitchFamily="34" charset="-34"/>
                <a:sym typeface="Wingdings 3"/>
              </a:rPr>
              <a:t></a:t>
            </a:r>
            <a:r>
              <a:rPr lang="th-TH" sz="3000" b="1" dirty="0" smtClean="0">
                <a:solidFill>
                  <a:schemeClr val="accent1">
                    <a:lumMod val="25000"/>
                  </a:schemeClr>
                </a:solidFill>
                <a:latin typeface="TH SarabunPSK" pitchFamily="34" charset="-34"/>
                <a:cs typeface="TH SarabunPSK" pitchFamily="34" charset="-34"/>
              </a:rPr>
              <a:t>ร่มเย็น</a:t>
            </a:r>
            <a:r>
              <a:rPr lang="th-TH" sz="3000" b="1" dirty="0">
                <a:solidFill>
                  <a:schemeClr val="accent1">
                    <a:lumMod val="25000"/>
                  </a:schemeClr>
                </a:solidFill>
                <a:latin typeface="TH SarabunPSK" pitchFamily="34" charset="-34"/>
                <a:cs typeface="TH SarabunPSK" pitchFamily="34" charset="-34"/>
              </a:rPr>
              <a:t>เป็นสุข</a:t>
            </a:r>
          </a:p>
        </p:txBody>
      </p:sp>
    </p:spTree>
    <p:extLst>
      <p:ext uri="{BB962C8B-B14F-4D97-AF65-F5344CB8AC3E}">
        <p14:creationId xmlns:p14="http://schemas.microsoft.com/office/powerpoint/2010/main" val="4128352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50"/>
          <p:cNvSpPr txBox="1">
            <a:spLocks noChangeArrowheads="1"/>
          </p:cNvSpPr>
          <p:nvPr/>
        </p:nvSpPr>
        <p:spPr bwMode="auto">
          <a:xfrm>
            <a:off x="721569" y="764704"/>
            <a:ext cx="7704138"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200" b="1" dirty="0" smtClean="0">
                <a:solidFill>
                  <a:schemeClr val="accent1">
                    <a:lumMod val="25000"/>
                  </a:schemeClr>
                </a:solidFill>
                <a:latin typeface="TH SarabunPSK" pitchFamily="34" charset="-34"/>
                <a:cs typeface="TH SarabunPSK" pitchFamily="34" charset="-34"/>
              </a:rPr>
              <a:t>แน่นอนว่าการท่อง 3 ห่วง 2 เงื่อนไขแบบนกแก้วนกขุนทองย่อมไม่สามารถเข้าใจความหมายปรัชญาของเศรษฐกิจพอเพียงที่แท้จริงได้ ประเด็นนี้คือปัญหาในการทำวิจัยของนักวิชาการทั่วไปที่ไม่สามารถวิเคราะห์และทำความเข้าใจเพื่อนำปรัชญาของเศรษฐกิจพอเพียงไปประยุกต์ใช้ได้อย่างมีความหมาย จำเป็นต้องพัฒนาเครื่องมือเพื่อการวิเคราะห์ให้เหมาะสม นั่นก็คือการวิเคราะห์เชิงระบบที่จะได้นำเสนอต่อไปดังนี้</a:t>
            </a:r>
          </a:p>
        </p:txBody>
      </p:sp>
    </p:spTree>
    <p:extLst>
      <p:ext uri="{BB962C8B-B14F-4D97-AF65-F5344CB8AC3E}">
        <p14:creationId xmlns:p14="http://schemas.microsoft.com/office/powerpoint/2010/main" val="7475218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7138988" y="1189038"/>
            <a:ext cx="968375" cy="5553075"/>
          </a:xfrm>
          <a:prstGeom prst="rect">
            <a:avLst/>
          </a:prstGeom>
          <a:solidFill>
            <a:sysClr val="window" lastClr="FFFFFF"/>
          </a:solidFill>
          <a:ln w="3175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7" name="Rounded Rectangle 26"/>
          <p:cNvSpPr/>
          <p:nvPr/>
        </p:nvSpPr>
        <p:spPr>
          <a:xfrm>
            <a:off x="107950" y="115888"/>
            <a:ext cx="6911975" cy="6626225"/>
          </a:xfrm>
          <a:prstGeom prst="roundRect">
            <a:avLst/>
          </a:prstGeom>
          <a:solidFill>
            <a:srgbClr val="F79646">
              <a:lumMod val="20000"/>
              <a:lumOff val="80000"/>
            </a:srgbClr>
          </a:solidFill>
          <a:ln w="57150" cap="flat" cmpd="sng" algn="ctr">
            <a:solidFill>
              <a:srgbClr val="F79646">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8" name="Rectangle 27"/>
          <p:cNvSpPr/>
          <p:nvPr/>
        </p:nvSpPr>
        <p:spPr>
          <a:xfrm>
            <a:off x="265113" y="968375"/>
            <a:ext cx="6588125" cy="3108325"/>
          </a:xfrm>
          <a:prstGeom prst="rect">
            <a:avLst/>
          </a:prstGeom>
          <a:solidFill>
            <a:sysClr val="window" lastClr="FFFFFF"/>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9" name="TextBox 28"/>
          <p:cNvSpPr txBox="1"/>
          <p:nvPr/>
        </p:nvSpPr>
        <p:spPr>
          <a:xfrm>
            <a:off x="2652713" y="981075"/>
            <a:ext cx="1836737" cy="584200"/>
          </a:xfrm>
          <a:prstGeom prst="rect">
            <a:avLst/>
          </a:prstGeom>
          <a:noFill/>
        </p:spPr>
        <p:txBody>
          <a:bodyPr>
            <a:spAutoFit/>
          </a:bodyPr>
          <a:lstStyle/>
          <a:p>
            <a:pPr algn="ctr" fontAlgn="auto">
              <a:spcBef>
                <a:spcPts val="0"/>
              </a:spcBef>
              <a:spcAft>
                <a:spcPts val="0"/>
              </a:spcAft>
              <a:defRPr/>
            </a:pPr>
            <a:r>
              <a:rPr lang="th-TH" sz="3200" b="1" dirty="0">
                <a:solidFill>
                  <a:srgbClr val="FF0000"/>
                </a:solidFill>
                <a:latin typeface="Calibri"/>
                <a:cs typeface="Angsana New"/>
              </a:rPr>
              <a:t>ทางสายกลาง</a:t>
            </a:r>
            <a:endParaRPr lang="en-US" sz="3200" b="1" dirty="0">
              <a:solidFill>
                <a:srgbClr val="FF0000"/>
              </a:solidFill>
              <a:latin typeface="Calibri"/>
              <a:cs typeface="+mn-cs"/>
            </a:endParaRPr>
          </a:p>
        </p:txBody>
      </p:sp>
      <p:sp>
        <p:nvSpPr>
          <p:cNvPr id="30" name="TextBox 29"/>
          <p:cNvSpPr txBox="1"/>
          <p:nvPr/>
        </p:nvSpPr>
        <p:spPr>
          <a:xfrm>
            <a:off x="1236663" y="260350"/>
            <a:ext cx="4667250" cy="708025"/>
          </a:xfrm>
          <a:prstGeom prst="rect">
            <a:avLst/>
          </a:prstGeom>
          <a:noFill/>
        </p:spPr>
        <p:txBody>
          <a:bodyPr>
            <a:spAutoFit/>
          </a:bodyPr>
          <a:lstStyle/>
          <a:p>
            <a:pPr algn="ctr" fontAlgn="auto">
              <a:spcBef>
                <a:spcPts val="0"/>
              </a:spcBef>
              <a:spcAft>
                <a:spcPts val="0"/>
              </a:spcAft>
              <a:defRPr/>
            </a:pPr>
            <a:r>
              <a:rPr lang="th-TH" sz="4000" b="1" dirty="0">
                <a:solidFill>
                  <a:prstClr val="black"/>
                </a:solidFill>
                <a:latin typeface="Calibri"/>
                <a:cs typeface="Angsana New"/>
              </a:rPr>
              <a:t>ปรัชญาของเศรษฐกิจพอเพียง</a:t>
            </a:r>
            <a:endParaRPr lang="en-US" sz="4000" b="1" dirty="0">
              <a:solidFill>
                <a:prstClr val="black"/>
              </a:solidFill>
              <a:latin typeface="Calibri"/>
              <a:cs typeface="+mn-cs"/>
            </a:endParaRPr>
          </a:p>
        </p:txBody>
      </p:sp>
      <p:sp>
        <p:nvSpPr>
          <p:cNvPr id="31" name="Rounded Rectangle 30"/>
          <p:cNvSpPr/>
          <p:nvPr/>
        </p:nvSpPr>
        <p:spPr>
          <a:xfrm>
            <a:off x="250825" y="4433888"/>
            <a:ext cx="2592388" cy="917575"/>
          </a:xfrm>
          <a:prstGeom prst="roundRect">
            <a:avLst/>
          </a:prstGeom>
          <a:solidFill>
            <a:srgbClr val="F79646">
              <a:lumMod val="60000"/>
              <a:lumOff val="40000"/>
            </a:srgbClr>
          </a:solidFill>
          <a:ln w="25400" cap="flat" cmpd="sng" algn="ctr">
            <a:solidFill>
              <a:srgbClr val="F79646">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3200" b="1" i="0" u="none" strike="noStrike" kern="0" cap="none" spc="0" normalizeH="0" baseline="0" noProof="0" dirty="0">
                <a:ln>
                  <a:noFill/>
                </a:ln>
                <a:solidFill>
                  <a:prstClr val="black"/>
                </a:solidFill>
                <a:effectLst/>
                <a:uLnTx/>
                <a:uFillTx/>
                <a:latin typeface="Calibri"/>
                <a:ea typeface="+mn-ea"/>
                <a:cs typeface="Angsana New"/>
              </a:rPr>
              <a:t>ความรู้</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prstClr val="black"/>
                </a:solidFill>
                <a:effectLst/>
                <a:uLnTx/>
                <a:uFillTx/>
                <a:latin typeface="Calibri"/>
                <a:ea typeface="+mn-ea"/>
                <a:cs typeface="Angsana New"/>
              </a:rPr>
              <a:t>รอบรู้ รอบคอบ ระมัดระวัง</a:t>
            </a:r>
            <a:endParaRPr kumimoji="0" lang="en-US" sz="2400" b="1" i="0" u="none" strike="noStrike" kern="0" cap="none" spc="0" normalizeH="0" baseline="0" noProof="0" dirty="0">
              <a:ln>
                <a:noFill/>
              </a:ln>
              <a:solidFill>
                <a:prstClr val="black"/>
              </a:solidFill>
              <a:effectLst/>
              <a:uLnTx/>
              <a:uFillTx/>
              <a:latin typeface="Calibri"/>
              <a:ea typeface="+mn-ea"/>
              <a:cs typeface="+mn-cs"/>
            </a:endParaRPr>
          </a:p>
        </p:txBody>
      </p:sp>
      <p:sp>
        <p:nvSpPr>
          <p:cNvPr id="32" name="Rounded Rectangle 31"/>
          <p:cNvSpPr/>
          <p:nvPr/>
        </p:nvSpPr>
        <p:spPr>
          <a:xfrm>
            <a:off x="3779838" y="4433888"/>
            <a:ext cx="3059112" cy="917575"/>
          </a:xfrm>
          <a:prstGeom prst="roundRect">
            <a:avLst/>
          </a:prstGeom>
          <a:solidFill>
            <a:srgbClr val="9BBB59">
              <a:lumMod val="40000"/>
              <a:lumOff val="60000"/>
            </a:srgbClr>
          </a:solidFill>
          <a:ln w="25400" cap="flat" cmpd="sng" algn="ctr">
            <a:solidFill>
              <a:srgbClr val="9BBB59">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3200" b="1" i="0" u="none" strike="noStrike" kern="0" cap="none" spc="0" normalizeH="0" baseline="0" noProof="0" dirty="0">
                <a:ln>
                  <a:noFill/>
                </a:ln>
                <a:solidFill>
                  <a:prstClr val="black"/>
                </a:solidFill>
                <a:effectLst/>
                <a:uLnTx/>
                <a:uFillTx/>
                <a:latin typeface="Calibri"/>
                <a:ea typeface="+mn-ea"/>
                <a:cs typeface="Angsana New"/>
              </a:rPr>
              <a:t>คุณธรรม</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prstClr val="black"/>
                </a:solidFill>
                <a:effectLst/>
                <a:uLnTx/>
                <a:uFillTx/>
                <a:latin typeface="Calibri"/>
                <a:ea typeface="+mn-ea"/>
                <a:cs typeface="Angsana New"/>
              </a:rPr>
              <a:t>ซื่อสัตย์สุจริต ขยันอดทน แบ่งปัน</a:t>
            </a:r>
            <a:endParaRPr kumimoji="0" lang="en-US" sz="2400" b="1" i="0" u="none" strike="noStrike" kern="0" cap="none" spc="0" normalizeH="0" baseline="0" noProof="0" dirty="0">
              <a:ln>
                <a:noFill/>
              </a:ln>
              <a:solidFill>
                <a:prstClr val="black"/>
              </a:solidFill>
              <a:effectLst/>
              <a:uLnTx/>
              <a:uFillTx/>
              <a:latin typeface="Calibri"/>
              <a:ea typeface="+mn-ea"/>
              <a:cs typeface="+mn-cs"/>
            </a:endParaRPr>
          </a:p>
        </p:txBody>
      </p:sp>
      <p:sp>
        <p:nvSpPr>
          <p:cNvPr id="33" name="Up Arrow 32"/>
          <p:cNvSpPr/>
          <p:nvPr/>
        </p:nvSpPr>
        <p:spPr>
          <a:xfrm>
            <a:off x="1416050" y="4124325"/>
            <a:ext cx="263525" cy="263525"/>
          </a:xfrm>
          <a:prstGeom prst="upArrow">
            <a:avLst/>
          </a:prstGeom>
          <a:solidFill>
            <a:srgbClr val="4BACC6">
              <a:lumMod val="40000"/>
              <a:lumOff val="60000"/>
            </a:srgbClr>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34" name="Up Arrow 33"/>
          <p:cNvSpPr/>
          <p:nvPr/>
        </p:nvSpPr>
        <p:spPr>
          <a:xfrm>
            <a:off x="5172075" y="4129088"/>
            <a:ext cx="263525" cy="261937"/>
          </a:xfrm>
          <a:prstGeom prst="upArrow">
            <a:avLst/>
          </a:prstGeom>
          <a:solidFill>
            <a:srgbClr val="4BACC6">
              <a:lumMod val="40000"/>
              <a:lumOff val="60000"/>
            </a:srgbClr>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35" name="Oval 34"/>
          <p:cNvSpPr/>
          <p:nvPr/>
        </p:nvSpPr>
        <p:spPr>
          <a:xfrm>
            <a:off x="3508375" y="2581275"/>
            <a:ext cx="1774825" cy="1184275"/>
          </a:xfrm>
          <a:prstGeom prst="ellipse">
            <a:avLst/>
          </a:prstGeom>
          <a:noFill/>
          <a:ln w="38100" cap="flat" cmpd="sng" algn="ctr">
            <a:solidFill>
              <a:srgbClr val="C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800" b="1" i="0" u="none" strike="noStrike" kern="0" cap="none" spc="0" normalizeH="0" baseline="0" noProof="0" dirty="0">
                <a:ln>
                  <a:noFill/>
                </a:ln>
                <a:solidFill>
                  <a:srgbClr val="C00000"/>
                </a:solidFill>
                <a:effectLst/>
                <a:uLnTx/>
                <a:uFillTx/>
                <a:latin typeface="Calibri"/>
                <a:ea typeface="+mn-ea"/>
                <a:cs typeface="Angsana New"/>
              </a:rPr>
              <a:t>มีภูมิคุ้มกันในตัวที่ดี</a:t>
            </a:r>
            <a:endParaRPr kumimoji="0" lang="en-US" sz="2800" b="1" i="0" u="none" strike="noStrike" kern="0" cap="none" spc="0" normalizeH="0" baseline="0" noProof="0" dirty="0">
              <a:ln>
                <a:noFill/>
              </a:ln>
              <a:solidFill>
                <a:srgbClr val="C00000"/>
              </a:solidFill>
              <a:effectLst/>
              <a:uLnTx/>
              <a:uFillTx/>
              <a:latin typeface="Calibri"/>
              <a:ea typeface="+mn-ea"/>
              <a:cs typeface="+mn-cs"/>
            </a:endParaRPr>
          </a:p>
        </p:txBody>
      </p:sp>
      <p:sp>
        <p:nvSpPr>
          <p:cNvPr id="36" name="Oval 35"/>
          <p:cNvSpPr/>
          <p:nvPr/>
        </p:nvSpPr>
        <p:spPr>
          <a:xfrm>
            <a:off x="2667000" y="1595438"/>
            <a:ext cx="1774825" cy="1184275"/>
          </a:xfrm>
          <a:prstGeom prst="ellipse">
            <a:avLst/>
          </a:prstGeom>
          <a:noFill/>
          <a:ln w="38100" cap="flat" cmpd="sng" algn="ctr">
            <a:solidFill>
              <a:srgbClr val="002060"/>
            </a:solidFill>
            <a:prstDash val="solid"/>
          </a:ln>
          <a:effectLst/>
        </p:spPr>
        <p:txBody>
          <a:bodyPr lIns="0" r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800" b="1" i="0" u="none" strike="noStrike" kern="0" cap="none" spc="0" normalizeH="0" baseline="0" noProof="0" dirty="0">
                <a:ln>
                  <a:noFill/>
                </a:ln>
                <a:solidFill>
                  <a:srgbClr val="002060"/>
                </a:solidFill>
                <a:effectLst/>
                <a:uLnTx/>
                <a:uFillTx/>
                <a:latin typeface="Calibri"/>
                <a:ea typeface="+mn-ea"/>
                <a:cs typeface="Angsana New"/>
              </a:rPr>
              <a:t>พอประมาณ</a:t>
            </a:r>
            <a:endParaRPr kumimoji="0" lang="en-US" sz="2800" b="1" i="0" u="none" strike="noStrike" kern="0" cap="none" spc="0" normalizeH="0" baseline="0" noProof="0" dirty="0">
              <a:ln>
                <a:noFill/>
              </a:ln>
              <a:solidFill>
                <a:srgbClr val="002060"/>
              </a:solidFill>
              <a:effectLst/>
              <a:uLnTx/>
              <a:uFillTx/>
              <a:latin typeface="Calibri"/>
              <a:ea typeface="+mn-ea"/>
              <a:cs typeface="+mn-cs"/>
            </a:endParaRPr>
          </a:p>
        </p:txBody>
      </p:sp>
      <p:sp>
        <p:nvSpPr>
          <p:cNvPr id="37" name="Oval 36"/>
          <p:cNvSpPr/>
          <p:nvPr/>
        </p:nvSpPr>
        <p:spPr>
          <a:xfrm>
            <a:off x="1847850" y="2573338"/>
            <a:ext cx="1774825" cy="1182687"/>
          </a:xfrm>
          <a:prstGeom prst="ellipse">
            <a:avLst/>
          </a:prstGeom>
          <a:noFill/>
          <a:ln w="38100" cap="flat" cmpd="sng" algn="ctr">
            <a:solidFill>
              <a:srgbClr val="00B05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800" b="1" i="0" u="none" strike="noStrike" kern="0" cap="none" spc="0" normalizeH="0" baseline="0" noProof="0" dirty="0">
                <a:ln>
                  <a:noFill/>
                </a:ln>
                <a:solidFill>
                  <a:srgbClr val="00B050"/>
                </a:solidFill>
                <a:effectLst/>
                <a:uLnTx/>
                <a:uFillTx/>
                <a:latin typeface="Calibri"/>
                <a:ea typeface="+mn-ea"/>
                <a:cs typeface="Angsana New"/>
              </a:rPr>
              <a:t>มีเหตุผล</a:t>
            </a:r>
            <a:endParaRPr kumimoji="0" lang="en-US" sz="2800" b="1" i="0" u="none" strike="noStrike" kern="0" cap="none" spc="0" normalizeH="0" baseline="0" noProof="0" dirty="0">
              <a:ln>
                <a:noFill/>
              </a:ln>
              <a:solidFill>
                <a:srgbClr val="00B050"/>
              </a:solidFill>
              <a:effectLst/>
              <a:uLnTx/>
              <a:uFillTx/>
              <a:latin typeface="Calibri"/>
              <a:ea typeface="+mn-ea"/>
              <a:cs typeface="+mn-cs"/>
            </a:endParaRPr>
          </a:p>
        </p:txBody>
      </p:sp>
      <p:sp>
        <p:nvSpPr>
          <p:cNvPr id="38" name="Down Arrow 37"/>
          <p:cNvSpPr/>
          <p:nvPr/>
        </p:nvSpPr>
        <p:spPr>
          <a:xfrm>
            <a:off x="2916238" y="4137025"/>
            <a:ext cx="788987" cy="1487488"/>
          </a:xfrm>
          <a:prstGeom prst="downArrow">
            <a:avLst/>
          </a:prstGeom>
          <a:solidFill>
            <a:srgbClr val="4BACC6">
              <a:lumMod val="40000"/>
              <a:lumOff val="60000"/>
            </a:srgbClr>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000" b="1" i="0" u="none" strike="noStrike" kern="0" cap="none" spc="0" normalizeH="0" baseline="0" noProof="0" dirty="0">
                <a:ln>
                  <a:noFill/>
                </a:ln>
                <a:solidFill>
                  <a:prstClr val="black"/>
                </a:solidFill>
                <a:effectLst/>
                <a:uLnTx/>
                <a:uFillTx/>
                <a:latin typeface="Calibri"/>
                <a:ea typeface="+mn-ea"/>
                <a:cs typeface="Angsana New"/>
              </a:rPr>
              <a:t>นำ</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000" b="1" i="0" u="none" strike="noStrike" kern="0" cap="none" spc="0" normalizeH="0" baseline="0" noProof="0" dirty="0">
                <a:ln>
                  <a:noFill/>
                </a:ln>
                <a:solidFill>
                  <a:prstClr val="black"/>
                </a:solidFill>
                <a:effectLst/>
                <a:uLnTx/>
                <a:uFillTx/>
                <a:latin typeface="Calibri"/>
                <a:ea typeface="+mn-ea"/>
                <a:cs typeface="Angsana New"/>
              </a:rPr>
              <a:t>ไป</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000" b="1" i="0" u="none" strike="noStrike" kern="0" cap="none" spc="0" normalizeH="0" baseline="0" noProof="0" dirty="0">
                <a:ln>
                  <a:noFill/>
                </a:ln>
                <a:solidFill>
                  <a:prstClr val="black"/>
                </a:solidFill>
                <a:effectLst/>
                <a:uLnTx/>
                <a:uFillTx/>
                <a:latin typeface="Calibri"/>
                <a:ea typeface="+mn-ea"/>
                <a:cs typeface="Angsana New"/>
              </a:rPr>
              <a:t>สู่</a:t>
            </a:r>
            <a:endParaRPr kumimoji="0" lang="en-US" sz="2000" b="1" i="0" u="none" strike="noStrike" kern="0" cap="none" spc="0" normalizeH="0" baseline="0" noProof="0" dirty="0">
              <a:ln>
                <a:noFill/>
              </a:ln>
              <a:solidFill>
                <a:prstClr val="black"/>
              </a:solidFill>
              <a:effectLst/>
              <a:uLnTx/>
              <a:uFillTx/>
              <a:latin typeface="Calibri"/>
              <a:ea typeface="+mn-ea"/>
              <a:cs typeface="+mn-cs"/>
            </a:endParaRPr>
          </a:p>
        </p:txBody>
      </p:sp>
      <p:sp>
        <p:nvSpPr>
          <p:cNvPr id="39" name="Rounded Rectangle 38"/>
          <p:cNvSpPr/>
          <p:nvPr/>
        </p:nvSpPr>
        <p:spPr>
          <a:xfrm>
            <a:off x="1335088" y="5648325"/>
            <a:ext cx="3930650" cy="949325"/>
          </a:xfrm>
          <a:prstGeom prst="roundRect">
            <a:avLst/>
          </a:prstGeom>
          <a:solidFill>
            <a:srgbClr val="C0504D">
              <a:lumMod val="40000"/>
              <a:lumOff val="60000"/>
            </a:srgbClr>
          </a:solidFill>
          <a:ln w="25400" cap="flat" cmpd="sng" algn="ctr">
            <a:solidFill>
              <a:srgbClr val="C0504D">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600" b="1" i="0" u="none" strike="noStrike" kern="0" cap="none" spc="0" normalizeH="0" baseline="0" noProof="0" dirty="0">
                <a:ln>
                  <a:noFill/>
                </a:ln>
                <a:solidFill>
                  <a:prstClr val="black"/>
                </a:solidFill>
                <a:effectLst/>
                <a:uLnTx/>
                <a:uFillTx/>
                <a:latin typeface="Calibri"/>
                <a:ea typeface="+mn-ea"/>
                <a:cs typeface="Angsana New"/>
              </a:rPr>
              <a:t>เศรษฐกิจ/สังคม/สิ่งแวดล้อม/วัฒนธรรม</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600" b="1" i="0" u="none" strike="noStrike" kern="0" cap="none" spc="0" normalizeH="0" baseline="0" noProof="0" dirty="0">
                <a:ln>
                  <a:noFill/>
                </a:ln>
                <a:solidFill>
                  <a:prstClr val="black"/>
                </a:solidFill>
                <a:effectLst/>
                <a:uLnTx/>
                <a:uFillTx/>
                <a:latin typeface="Calibri"/>
                <a:ea typeface="+mn-ea"/>
                <a:cs typeface="Angsana New"/>
              </a:rPr>
              <a:t>สมดุล/มั่นคง/ยั่งยืน</a:t>
            </a:r>
            <a:endParaRPr kumimoji="0" lang="en-US" sz="2600" b="1" i="0" u="none" strike="noStrike" kern="0" cap="none" spc="0" normalizeH="0" baseline="0" noProof="0" dirty="0">
              <a:ln>
                <a:noFill/>
              </a:ln>
              <a:solidFill>
                <a:prstClr val="black"/>
              </a:solidFill>
              <a:effectLst/>
              <a:uLnTx/>
              <a:uFillTx/>
              <a:latin typeface="Calibri"/>
              <a:ea typeface="+mn-ea"/>
              <a:cs typeface="+mn-cs"/>
            </a:endParaRPr>
          </a:p>
        </p:txBody>
      </p:sp>
      <p:sp>
        <p:nvSpPr>
          <p:cNvPr id="40" name="Left Arrow 39"/>
          <p:cNvSpPr/>
          <p:nvPr/>
        </p:nvSpPr>
        <p:spPr>
          <a:xfrm>
            <a:off x="6853238" y="2420938"/>
            <a:ext cx="285750" cy="358775"/>
          </a:xfrm>
          <a:prstGeom prst="leftArrow">
            <a:avLst/>
          </a:prstGeom>
          <a:solidFill>
            <a:srgbClr val="4BACC6">
              <a:lumMod val="40000"/>
              <a:lumOff val="60000"/>
            </a:srgbClr>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1" name="TextBox 40"/>
          <p:cNvSpPr txBox="1"/>
          <p:nvPr/>
        </p:nvSpPr>
        <p:spPr>
          <a:xfrm>
            <a:off x="7080250" y="2239963"/>
            <a:ext cx="1127125" cy="708025"/>
          </a:xfrm>
          <a:prstGeom prst="rect">
            <a:avLst/>
          </a:prstGeom>
          <a:noFill/>
        </p:spPr>
        <p:txBody>
          <a:bodyPr>
            <a:spAutoFit/>
          </a:bodyPr>
          <a:lstStyle/>
          <a:p>
            <a:pPr algn="ctr" fontAlgn="auto">
              <a:spcBef>
                <a:spcPts val="0"/>
              </a:spcBef>
              <a:spcAft>
                <a:spcPts val="0"/>
              </a:spcAft>
              <a:defRPr/>
            </a:pPr>
            <a:r>
              <a:rPr lang="th-TH" sz="2000" b="1" dirty="0">
                <a:solidFill>
                  <a:prstClr val="black"/>
                </a:solidFill>
                <a:latin typeface="Calibri"/>
                <a:cs typeface="Angsana New"/>
              </a:rPr>
              <a:t>กระบวนการ</a:t>
            </a:r>
            <a:r>
              <a:rPr lang="en-US" sz="2000" b="1" dirty="0">
                <a:solidFill>
                  <a:prstClr val="black"/>
                </a:solidFill>
                <a:latin typeface="Calibri"/>
                <a:cs typeface="+mn-cs"/>
              </a:rPr>
              <a:t> </a:t>
            </a:r>
            <a:r>
              <a:rPr lang="th-TH" sz="2000" b="1" dirty="0">
                <a:solidFill>
                  <a:prstClr val="black"/>
                </a:solidFill>
                <a:latin typeface="Calibri"/>
                <a:cs typeface="Angsana New"/>
              </a:rPr>
              <a:t>(</a:t>
            </a:r>
            <a:r>
              <a:rPr lang="en-US" sz="2000" b="1" dirty="0">
                <a:solidFill>
                  <a:prstClr val="black"/>
                </a:solidFill>
                <a:latin typeface="Angsana New" pitchFamily="18" charset="-34"/>
                <a:cs typeface="+mn-cs"/>
              </a:rPr>
              <a:t>Process</a:t>
            </a:r>
            <a:r>
              <a:rPr lang="th-TH" sz="2000" b="1" dirty="0">
                <a:solidFill>
                  <a:prstClr val="black"/>
                </a:solidFill>
                <a:latin typeface="Calibri"/>
                <a:cs typeface="Angsana New"/>
              </a:rPr>
              <a:t>)</a:t>
            </a:r>
            <a:endParaRPr lang="en-US" sz="2000" b="1" dirty="0">
              <a:solidFill>
                <a:prstClr val="black"/>
              </a:solidFill>
              <a:latin typeface="Calibri"/>
              <a:cs typeface="+mn-cs"/>
            </a:endParaRPr>
          </a:p>
        </p:txBody>
      </p:sp>
      <p:sp>
        <p:nvSpPr>
          <p:cNvPr id="42" name="Left Arrow 41"/>
          <p:cNvSpPr/>
          <p:nvPr/>
        </p:nvSpPr>
        <p:spPr>
          <a:xfrm>
            <a:off x="5286375" y="5962650"/>
            <a:ext cx="1852613" cy="357188"/>
          </a:xfrm>
          <a:prstGeom prst="leftArrow">
            <a:avLst/>
          </a:prstGeom>
          <a:solidFill>
            <a:srgbClr val="4BACC6">
              <a:lumMod val="40000"/>
              <a:lumOff val="60000"/>
            </a:srgbClr>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3" name="TextBox 42"/>
          <p:cNvSpPr txBox="1"/>
          <p:nvPr/>
        </p:nvSpPr>
        <p:spPr>
          <a:xfrm>
            <a:off x="7224713" y="4378325"/>
            <a:ext cx="863600" cy="1016000"/>
          </a:xfrm>
          <a:prstGeom prst="rect">
            <a:avLst/>
          </a:prstGeom>
          <a:noFill/>
        </p:spPr>
        <p:txBody>
          <a:bodyPr>
            <a:spAutoFit/>
          </a:bodyPr>
          <a:lstStyle/>
          <a:p>
            <a:pPr algn="ctr" fontAlgn="auto">
              <a:spcBef>
                <a:spcPts val="0"/>
              </a:spcBef>
              <a:spcAft>
                <a:spcPts val="0"/>
              </a:spcAft>
              <a:defRPr/>
            </a:pPr>
            <a:r>
              <a:rPr lang="th-TH" sz="2000" b="1" dirty="0">
                <a:solidFill>
                  <a:prstClr val="black"/>
                </a:solidFill>
                <a:latin typeface="Calibri"/>
                <a:cs typeface="Angsana New"/>
              </a:rPr>
              <a:t>ปัจจัยนำเข้า(</a:t>
            </a:r>
            <a:r>
              <a:rPr lang="en-US" sz="2000" b="1" dirty="0">
                <a:solidFill>
                  <a:prstClr val="black"/>
                </a:solidFill>
                <a:latin typeface="Angsana New" pitchFamily="18" charset="-34"/>
                <a:cs typeface="Angsana New" pitchFamily="18" charset="-34"/>
              </a:rPr>
              <a:t>Input</a:t>
            </a:r>
            <a:r>
              <a:rPr lang="th-TH" sz="2000" b="1" dirty="0">
                <a:solidFill>
                  <a:prstClr val="black"/>
                </a:solidFill>
                <a:latin typeface="Calibri"/>
                <a:cs typeface="Angsana New"/>
              </a:rPr>
              <a:t>)</a:t>
            </a:r>
            <a:endParaRPr lang="en-US" sz="2000" b="1" dirty="0">
              <a:solidFill>
                <a:prstClr val="black"/>
              </a:solidFill>
              <a:latin typeface="Calibri"/>
              <a:cs typeface="+mn-cs"/>
            </a:endParaRPr>
          </a:p>
        </p:txBody>
      </p:sp>
      <p:sp>
        <p:nvSpPr>
          <p:cNvPr id="44" name="TextBox 43"/>
          <p:cNvSpPr txBox="1"/>
          <p:nvPr/>
        </p:nvSpPr>
        <p:spPr>
          <a:xfrm>
            <a:off x="7224713" y="5770563"/>
            <a:ext cx="868362" cy="706437"/>
          </a:xfrm>
          <a:prstGeom prst="rect">
            <a:avLst/>
          </a:prstGeom>
          <a:noFill/>
        </p:spPr>
        <p:txBody>
          <a:bodyPr>
            <a:spAutoFit/>
          </a:bodyPr>
          <a:lstStyle/>
          <a:p>
            <a:pPr algn="ctr" fontAlgn="auto">
              <a:spcBef>
                <a:spcPts val="0"/>
              </a:spcBef>
              <a:spcAft>
                <a:spcPts val="0"/>
              </a:spcAft>
              <a:defRPr/>
            </a:pPr>
            <a:r>
              <a:rPr lang="th-TH" sz="2000" b="1" dirty="0">
                <a:solidFill>
                  <a:prstClr val="black"/>
                </a:solidFill>
                <a:latin typeface="Calibri"/>
                <a:cs typeface="Angsana New"/>
              </a:rPr>
              <a:t>ผลผลิต</a:t>
            </a:r>
            <a:r>
              <a:rPr lang="en-US" sz="2000" b="1" dirty="0">
                <a:solidFill>
                  <a:prstClr val="black"/>
                </a:solidFill>
                <a:latin typeface="Calibri"/>
                <a:cs typeface="+mn-cs"/>
              </a:rPr>
              <a:t> </a:t>
            </a:r>
            <a:r>
              <a:rPr lang="th-TH" sz="2000" b="1" dirty="0">
                <a:solidFill>
                  <a:prstClr val="black"/>
                </a:solidFill>
                <a:latin typeface="Calibri"/>
                <a:cs typeface="Angsana New"/>
              </a:rPr>
              <a:t>(</a:t>
            </a:r>
            <a:r>
              <a:rPr lang="en-US" sz="2000" b="1" dirty="0">
                <a:solidFill>
                  <a:prstClr val="black"/>
                </a:solidFill>
                <a:latin typeface="Angsana New" pitchFamily="18" charset="-34"/>
                <a:cs typeface="Angsana New" pitchFamily="18" charset="-34"/>
              </a:rPr>
              <a:t>Output</a:t>
            </a:r>
            <a:r>
              <a:rPr lang="th-TH" sz="2000" b="1" dirty="0">
                <a:solidFill>
                  <a:prstClr val="black"/>
                </a:solidFill>
                <a:latin typeface="Calibri"/>
                <a:cs typeface="Angsana New"/>
              </a:rPr>
              <a:t>)</a:t>
            </a:r>
            <a:endParaRPr lang="en-US" sz="2000" b="1" dirty="0">
              <a:solidFill>
                <a:prstClr val="black"/>
              </a:solidFill>
              <a:latin typeface="Calibri"/>
              <a:cs typeface="+mn-cs"/>
            </a:endParaRPr>
          </a:p>
        </p:txBody>
      </p:sp>
      <p:sp>
        <p:nvSpPr>
          <p:cNvPr id="45" name="TextBox 44"/>
          <p:cNvSpPr txBox="1"/>
          <p:nvPr/>
        </p:nvSpPr>
        <p:spPr>
          <a:xfrm>
            <a:off x="8243888" y="3470275"/>
            <a:ext cx="1008062" cy="1014413"/>
          </a:xfrm>
          <a:prstGeom prst="rect">
            <a:avLst/>
          </a:prstGeom>
          <a:noFill/>
        </p:spPr>
        <p:txBody>
          <a:bodyPr>
            <a:spAutoFit/>
          </a:bodyPr>
          <a:lstStyle/>
          <a:p>
            <a:pPr algn="ctr" fontAlgn="auto">
              <a:spcBef>
                <a:spcPts val="0"/>
              </a:spcBef>
              <a:spcAft>
                <a:spcPts val="0"/>
              </a:spcAft>
              <a:defRPr/>
            </a:pPr>
            <a:r>
              <a:rPr lang="th-TH" sz="2000" b="1" dirty="0">
                <a:solidFill>
                  <a:prstClr val="black"/>
                </a:solidFill>
                <a:latin typeface="Calibri"/>
                <a:cs typeface="Angsana New"/>
              </a:rPr>
              <a:t>การวิเคราะห์เชิงระบบ</a:t>
            </a:r>
            <a:endParaRPr lang="en-US" sz="2000" b="1" dirty="0">
              <a:solidFill>
                <a:prstClr val="black"/>
              </a:solidFill>
              <a:latin typeface="Calibri"/>
              <a:cs typeface="+mn-cs"/>
            </a:endParaRPr>
          </a:p>
        </p:txBody>
      </p:sp>
      <p:sp>
        <p:nvSpPr>
          <p:cNvPr id="46" name="Left Arrow 45"/>
          <p:cNvSpPr/>
          <p:nvPr/>
        </p:nvSpPr>
        <p:spPr>
          <a:xfrm>
            <a:off x="8162925" y="3789363"/>
            <a:ext cx="236538" cy="358775"/>
          </a:xfrm>
          <a:prstGeom prst="leftArrow">
            <a:avLst/>
          </a:prstGeom>
          <a:solidFill>
            <a:srgbClr val="4BACC6">
              <a:lumMod val="40000"/>
              <a:lumOff val="60000"/>
            </a:srgbClr>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7" name="Left Arrow 46"/>
          <p:cNvSpPr/>
          <p:nvPr/>
        </p:nvSpPr>
        <p:spPr>
          <a:xfrm>
            <a:off x="6838950" y="4713288"/>
            <a:ext cx="300038" cy="358775"/>
          </a:xfrm>
          <a:prstGeom prst="leftArrow">
            <a:avLst/>
          </a:prstGeom>
          <a:solidFill>
            <a:srgbClr val="4BACC6">
              <a:lumMod val="40000"/>
              <a:lumOff val="60000"/>
            </a:srgbClr>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553996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 calcmode="lin" valueType="num">
                                      <p:cBhvr additive="base">
                                        <p:cTn id="7" dur="500" fill="hold"/>
                                        <p:tgtEl>
                                          <p:spTgt spid="41"/>
                                        </p:tgtEl>
                                        <p:attrNameLst>
                                          <p:attrName>ppt_x</p:attrName>
                                        </p:attrNameLst>
                                      </p:cBhvr>
                                      <p:tavLst>
                                        <p:tav tm="0">
                                          <p:val>
                                            <p:strVal val="1+#ppt_w/2"/>
                                          </p:val>
                                        </p:tav>
                                        <p:tav tm="100000">
                                          <p:val>
                                            <p:strVal val="#ppt_x"/>
                                          </p:val>
                                        </p:tav>
                                      </p:tavLst>
                                    </p:anim>
                                    <p:anim calcmode="lin" valueType="num">
                                      <p:cBhvr additive="base">
                                        <p:cTn id="8" dur="500" fill="hold"/>
                                        <p:tgtEl>
                                          <p:spTgt spid="4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40"/>
                                        </p:tgtEl>
                                        <p:attrNameLst>
                                          <p:attrName>style.visibility</p:attrName>
                                        </p:attrNameLst>
                                      </p:cBhvr>
                                      <p:to>
                                        <p:strVal val="visible"/>
                                      </p:to>
                                    </p:set>
                                    <p:anim calcmode="lin" valueType="num">
                                      <p:cBhvr additive="base">
                                        <p:cTn id="12" dur="2000" fill="hold"/>
                                        <p:tgtEl>
                                          <p:spTgt spid="40"/>
                                        </p:tgtEl>
                                        <p:attrNameLst>
                                          <p:attrName>ppt_x</p:attrName>
                                        </p:attrNameLst>
                                      </p:cBhvr>
                                      <p:tavLst>
                                        <p:tav tm="0">
                                          <p:val>
                                            <p:strVal val="1+#ppt_w/2"/>
                                          </p:val>
                                        </p:tav>
                                        <p:tav tm="100000">
                                          <p:val>
                                            <p:strVal val="#ppt_x"/>
                                          </p:val>
                                        </p:tav>
                                      </p:tavLst>
                                    </p:anim>
                                    <p:anim calcmode="lin" valueType="num">
                                      <p:cBhvr additive="base">
                                        <p:cTn id="13" dur="2000" fill="hold"/>
                                        <p:tgtEl>
                                          <p:spTgt spid="40"/>
                                        </p:tgtEl>
                                        <p:attrNameLst>
                                          <p:attrName>ppt_y</p:attrName>
                                        </p:attrNameLst>
                                      </p:cBhvr>
                                      <p:tavLst>
                                        <p:tav tm="0">
                                          <p:val>
                                            <p:strVal val="#ppt_y"/>
                                          </p:val>
                                        </p:tav>
                                        <p:tav tm="100000">
                                          <p:val>
                                            <p:strVal val="#ppt_y"/>
                                          </p:val>
                                        </p:tav>
                                      </p:tavLst>
                                    </p:anim>
                                  </p:childTnLst>
                                </p:cTn>
                              </p:par>
                            </p:childTnLst>
                          </p:cTn>
                        </p:par>
                        <p:par>
                          <p:cTn id="14" fill="hold">
                            <p:stCondLst>
                              <p:cond delay="2500"/>
                            </p:stCondLst>
                            <p:childTnLst>
                              <p:par>
                                <p:cTn id="15" presetID="2" presetClass="entr" presetSubtype="2" fill="hold" grpId="0" nodeType="afterEffect">
                                  <p:stCondLst>
                                    <p:cond delay="0"/>
                                  </p:stCondLst>
                                  <p:childTnLst>
                                    <p:set>
                                      <p:cBhvr>
                                        <p:cTn id="16" dur="1" fill="hold">
                                          <p:stCondLst>
                                            <p:cond delay="0"/>
                                          </p:stCondLst>
                                        </p:cTn>
                                        <p:tgtEl>
                                          <p:spTgt spid="43"/>
                                        </p:tgtEl>
                                        <p:attrNameLst>
                                          <p:attrName>style.visibility</p:attrName>
                                        </p:attrNameLst>
                                      </p:cBhvr>
                                      <p:to>
                                        <p:strVal val="visible"/>
                                      </p:to>
                                    </p:set>
                                    <p:anim calcmode="lin" valueType="num">
                                      <p:cBhvr additive="base">
                                        <p:cTn id="17" dur="2000" fill="hold"/>
                                        <p:tgtEl>
                                          <p:spTgt spid="43"/>
                                        </p:tgtEl>
                                        <p:attrNameLst>
                                          <p:attrName>ppt_x</p:attrName>
                                        </p:attrNameLst>
                                      </p:cBhvr>
                                      <p:tavLst>
                                        <p:tav tm="0">
                                          <p:val>
                                            <p:strVal val="1+#ppt_w/2"/>
                                          </p:val>
                                        </p:tav>
                                        <p:tav tm="100000">
                                          <p:val>
                                            <p:strVal val="#ppt_x"/>
                                          </p:val>
                                        </p:tav>
                                      </p:tavLst>
                                    </p:anim>
                                    <p:anim calcmode="lin" valueType="num">
                                      <p:cBhvr additive="base">
                                        <p:cTn id="18" dur="2000" fill="hold"/>
                                        <p:tgtEl>
                                          <p:spTgt spid="43"/>
                                        </p:tgtEl>
                                        <p:attrNameLst>
                                          <p:attrName>ppt_y</p:attrName>
                                        </p:attrNameLst>
                                      </p:cBhvr>
                                      <p:tavLst>
                                        <p:tav tm="0">
                                          <p:val>
                                            <p:strVal val="#ppt_y"/>
                                          </p:val>
                                        </p:tav>
                                        <p:tav tm="100000">
                                          <p:val>
                                            <p:strVal val="#ppt_y"/>
                                          </p:val>
                                        </p:tav>
                                      </p:tavLst>
                                    </p:anim>
                                  </p:childTnLst>
                                </p:cTn>
                              </p:par>
                            </p:childTnLst>
                          </p:cTn>
                        </p:par>
                        <p:par>
                          <p:cTn id="19" fill="hold">
                            <p:stCondLst>
                              <p:cond delay="4500"/>
                            </p:stCondLst>
                            <p:childTnLst>
                              <p:par>
                                <p:cTn id="20" presetID="2" presetClass="entr" presetSubtype="2" fill="hold" grpId="0" nodeType="afterEffect">
                                  <p:stCondLst>
                                    <p:cond delay="0"/>
                                  </p:stCondLst>
                                  <p:childTnLst>
                                    <p:set>
                                      <p:cBhvr>
                                        <p:cTn id="21" dur="1" fill="hold">
                                          <p:stCondLst>
                                            <p:cond delay="0"/>
                                          </p:stCondLst>
                                        </p:cTn>
                                        <p:tgtEl>
                                          <p:spTgt spid="47"/>
                                        </p:tgtEl>
                                        <p:attrNameLst>
                                          <p:attrName>style.visibility</p:attrName>
                                        </p:attrNameLst>
                                      </p:cBhvr>
                                      <p:to>
                                        <p:strVal val="visible"/>
                                      </p:to>
                                    </p:set>
                                    <p:anim calcmode="lin" valueType="num">
                                      <p:cBhvr additive="base">
                                        <p:cTn id="22" dur="2000" fill="hold"/>
                                        <p:tgtEl>
                                          <p:spTgt spid="47"/>
                                        </p:tgtEl>
                                        <p:attrNameLst>
                                          <p:attrName>ppt_x</p:attrName>
                                        </p:attrNameLst>
                                      </p:cBhvr>
                                      <p:tavLst>
                                        <p:tav tm="0">
                                          <p:val>
                                            <p:strVal val="1+#ppt_w/2"/>
                                          </p:val>
                                        </p:tav>
                                        <p:tav tm="100000">
                                          <p:val>
                                            <p:strVal val="#ppt_x"/>
                                          </p:val>
                                        </p:tav>
                                      </p:tavLst>
                                    </p:anim>
                                    <p:anim calcmode="lin" valueType="num">
                                      <p:cBhvr additive="base">
                                        <p:cTn id="23" dur="2000" fill="hold"/>
                                        <p:tgtEl>
                                          <p:spTgt spid="47"/>
                                        </p:tgtEl>
                                        <p:attrNameLst>
                                          <p:attrName>ppt_y</p:attrName>
                                        </p:attrNameLst>
                                      </p:cBhvr>
                                      <p:tavLst>
                                        <p:tav tm="0">
                                          <p:val>
                                            <p:strVal val="#ppt_y"/>
                                          </p:val>
                                        </p:tav>
                                        <p:tav tm="100000">
                                          <p:val>
                                            <p:strVal val="#ppt_y"/>
                                          </p:val>
                                        </p:tav>
                                      </p:tavLst>
                                    </p:anim>
                                  </p:childTnLst>
                                </p:cTn>
                              </p:par>
                            </p:childTnLst>
                          </p:cTn>
                        </p:par>
                        <p:par>
                          <p:cTn id="24" fill="hold">
                            <p:stCondLst>
                              <p:cond delay="6500"/>
                            </p:stCondLst>
                            <p:childTnLst>
                              <p:par>
                                <p:cTn id="25" presetID="2" presetClass="entr" presetSubtype="2" fill="hold" grpId="0" nodeType="afterEffect">
                                  <p:stCondLst>
                                    <p:cond delay="0"/>
                                  </p:stCondLst>
                                  <p:childTnLst>
                                    <p:set>
                                      <p:cBhvr>
                                        <p:cTn id="26" dur="1" fill="hold">
                                          <p:stCondLst>
                                            <p:cond delay="0"/>
                                          </p:stCondLst>
                                        </p:cTn>
                                        <p:tgtEl>
                                          <p:spTgt spid="44"/>
                                        </p:tgtEl>
                                        <p:attrNameLst>
                                          <p:attrName>style.visibility</p:attrName>
                                        </p:attrNameLst>
                                      </p:cBhvr>
                                      <p:to>
                                        <p:strVal val="visible"/>
                                      </p:to>
                                    </p:set>
                                    <p:anim calcmode="lin" valueType="num">
                                      <p:cBhvr additive="base">
                                        <p:cTn id="27" dur="2000" fill="hold"/>
                                        <p:tgtEl>
                                          <p:spTgt spid="44"/>
                                        </p:tgtEl>
                                        <p:attrNameLst>
                                          <p:attrName>ppt_x</p:attrName>
                                        </p:attrNameLst>
                                      </p:cBhvr>
                                      <p:tavLst>
                                        <p:tav tm="0">
                                          <p:val>
                                            <p:strVal val="1+#ppt_w/2"/>
                                          </p:val>
                                        </p:tav>
                                        <p:tav tm="100000">
                                          <p:val>
                                            <p:strVal val="#ppt_x"/>
                                          </p:val>
                                        </p:tav>
                                      </p:tavLst>
                                    </p:anim>
                                    <p:anim calcmode="lin" valueType="num">
                                      <p:cBhvr additive="base">
                                        <p:cTn id="28" dur="2000" fill="hold"/>
                                        <p:tgtEl>
                                          <p:spTgt spid="44"/>
                                        </p:tgtEl>
                                        <p:attrNameLst>
                                          <p:attrName>ppt_y</p:attrName>
                                        </p:attrNameLst>
                                      </p:cBhvr>
                                      <p:tavLst>
                                        <p:tav tm="0">
                                          <p:val>
                                            <p:strVal val="#ppt_y"/>
                                          </p:val>
                                        </p:tav>
                                        <p:tav tm="100000">
                                          <p:val>
                                            <p:strVal val="#ppt_y"/>
                                          </p:val>
                                        </p:tav>
                                      </p:tavLst>
                                    </p:anim>
                                  </p:childTnLst>
                                </p:cTn>
                              </p:par>
                            </p:childTnLst>
                          </p:cTn>
                        </p:par>
                        <p:par>
                          <p:cTn id="29" fill="hold">
                            <p:stCondLst>
                              <p:cond delay="8500"/>
                            </p:stCondLst>
                            <p:childTnLst>
                              <p:par>
                                <p:cTn id="30" presetID="2" presetClass="entr" presetSubtype="2" fill="hold" grpId="0" nodeType="afterEffect">
                                  <p:stCondLst>
                                    <p:cond delay="0"/>
                                  </p:stCondLst>
                                  <p:childTnLst>
                                    <p:set>
                                      <p:cBhvr>
                                        <p:cTn id="31" dur="1" fill="hold">
                                          <p:stCondLst>
                                            <p:cond delay="0"/>
                                          </p:stCondLst>
                                        </p:cTn>
                                        <p:tgtEl>
                                          <p:spTgt spid="42"/>
                                        </p:tgtEl>
                                        <p:attrNameLst>
                                          <p:attrName>style.visibility</p:attrName>
                                        </p:attrNameLst>
                                      </p:cBhvr>
                                      <p:to>
                                        <p:strVal val="visible"/>
                                      </p:to>
                                    </p:set>
                                    <p:anim calcmode="lin" valueType="num">
                                      <p:cBhvr additive="base">
                                        <p:cTn id="32" dur="2000" fill="hold"/>
                                        <p:tgtEl>
                                          <p:spTgt spid="42"/>
                                        </p:tgtEl>
                                        <p:attrNameLst>
                                          <p:attrName>ppt_x</p:attrName>
                                        </p:attrNameLst>
                                      </p:cBhvr>
                                      <p:tavLst>
                                        <p:tav tm="0">
                                          <p:val>
                                            <p:strVal val="1+#ppt_w/2"/>
                                          </p:val>
                                        </p:tav>
                                        <p:tav tm="100000">
                                          <p:val>
                                            <p:strVal val="#ppt_x"/>
                                          </p:val>
                                        </p:tav>
                                      </p:tavLst>
                                    </p:anim>
                                    <p:anim calcmode="lin" valueType="num">
                                      <p:cBhvr additive="base">
                                        <p:cTn id="33" dur="2000" fill="hold"/>
                                        <p:tgtEl>
                                          <p:spTgt spid="42"/>
                                        </p:tgtEl>
                                        <p:attrNameLst>
                                          <p:attrName>ppt_y</p:attrName>
                                        </p:attrNameLst>
                                      </p:cBhvr>
                                      <p:tavLst>
                                        <p:tav tm="0">
                                          <p:val>
                                            <p:strVal val="#ppt_y"/>
                                          </p:val>
                                        </p:tav>
                                        <p:tav tm="100000">
                                          <p:val>
                                            <p:strVal val="#ppt_y"/>
                                          </p:val>
                                        </p:tav>
                                      </p:tavLst>
                                    </p:anim>
                                  </p:childTnLst>
                                </p:cTn>
                              </p:par>
                            </p:childTnLst>
                          </p:cTn>
                        </p:par>
                        <p:par>
                          <p:cTn id="34" fill="hold">
                            <p:stCondLst>
                              <p:cond delay="10500"/>
                            </p:stCondLst>
                            <p:childTnLst>
                              <p:par>
                                <p:cTn id="35" presetID="16" presetClass="entr" presetSubtype="21" fill="hold" grpId="0" nodeType="after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barn(inVertical)">
                                      <p:cBhvr>
                                        <p:cTn id="37" dur="2000"/>
                                        <p:tgtEl>
                                          <p:spTgt spid="26"/>
                                        </p:tgtEl>
                                      </p:cBhvr>
                                    </p:animEffect>
                                  </p:childTnLst>
                                </p:cTn>
                              </p:par>
                            </p:childTnLst>
                          </p:cTn>
                        </p:par>
                        <p:par>
                          <p:cTn id="38" fill="hold">
                            <p:stCondLst>
                              <p:cond delay="12500"/>
                            </p:stCondLst>
                            <p:childTnLst>
                              <p:par>
                                <p:cTn id="39" presetID="2" presetClass="entr" presetSubtype="2" fill="hold" grpId="0" nodeType="afterEffect">
                                  <p:stCondLst>
                                    <p:cond delay="0"/>
                                  </p:stCondLst>
                                  <p:childTnLst>
                                    <p:set>
                                      <p:cBhvr>
                                        <p:cTn id="40" dur="1" fill="hold">
                                          <p:stCondLst>
                                            <p:cond delay="0"/>
                                          </p:stCondLst>
                                        </p:cTn>
                                        <p:tgtEl>
                                          <p:spTgt spid="46"/>
                                        </p:tgtEl>
                                        <p:attrNameLst>
                                          <p:attrName>style.visibility</p:attrName>
                                        </p:attrNameLst>
                                      </p:cBhvr>
                                      <p:to>
                                        <p:strVal val="visible"/>
                                      </p:to>
                                    </p:set>
                                    <p:anim calcmode="lin" valueType="num">
                                      <p:cBhvr additive="base">
                                        <p:cTn id="41" dur="2000" fill="hold"/>
                                        <p:tgtEl>
                                          <p:spTgt spid="46"/>
                                        </p:tgtEl>
                                        <p:attrNameLst>
                                          <p:attrName>ppt_x</p:attrName>
                                        </p:attrNameLst>
                                      </p:cBhvr>
                                      <p:tavLst>
                                        <p:tav tm="0">
                                          <p:val>
                                            <p:strVal val="1+#ppt_w/2"/>
                                          </p:val>
                                        </p:tav>
                                        <p:tav tm="100000">
                                          <p:val>
                                            <p:strVal val="#ppt_x"/>
                                          </p:val>
                                        </p:tav>
                                      </p:tavLst>
                                    </p:anim>
                                    <p:anim calcmode="lin" valueType="num">
                                      <p:cBhvr additive="base">
                                        <p:cTn id="42" dur="2000" fill="hold"/>
                                        <p:tgtEl>
                                          <p:spTgt spid="46"/>
                                        </p:tgtEl>
                                        <p:attrNameLst>
                                          <p:attrName>ppt_y</p:attrName>
                                        </p:attrNameLst>
                                      </p:cBhvr>
                                      <p:tavLst>
                                        <p:tav tm="0">
                                          <p:val>
                                            <p:strVal val="#ppt_y"/>
                                          </p:val>
                                        </p:tav>
                                        <p:tav tm="100000">
                                          <p:val>
                                            <p:strVal val="#ppt_y"/>
                                          </p:val>
                                        </p:tav>
                                      </p:tavLst>
                                    </p:anim>
                                  </p:childTnLst>
                                </p:cTn>
                              </p:par>
                            </p:childTnLst>
                          </p:cTn>
                        </p:par>
                        <p:par>
                          <p:cTn id="43" fill="hold">
                            <p:stCondLst>
                              <p:cond delay="14500"/>
                            </p:stCondLst>
                            <p:childTnLst>
                              <p:par>
                                <p:cTn id="44" presetID="16" presetClass="entr" presetSubtype="21" fill="hold" grpId="0" nodeType="afterEffect">
                                  <p:stCondLst>
                                    <p:cond delay="0"/>
                                  </p:stCondLst>
                                  <p:childTnLst>
                                    <p:set>
                                      <p:cBhvr>
                                        <p:cTn id="45" dur="1" fill="hold">
                                          <p:stCondLst>
                                            <p:cond delay="0"/>
                                          </p:stCondLst>
                                        </p:cTn>
                                        <p:tgtEl>
                                          <p:spTgt spid="45"/>
                                        </p:tgtEl>
                                        <p:attrNameLst>
                                          <p:attrName>style.visibility</p:attrName>
                                        </p:attrNameLst>
                                      </p:cBhvr>
                                      <p:to>
                                        <p:strVal val="visible"/>
                                      </p:to>
                                    </p:set>
                                    <p:animEffect transition="in" filter="barn(inVertical)">
                                      <p:cBhvr>
                                        <p:cTn id="46" dur="20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40" grpId="0" animBg="1"/>
      <p:bldP spid="41" grpId="0"/>
      <p:bldP spid="42" grpId="0" animBg="1"/>
      <p:bldP spid="43" grpId="0"/>
      <p:bldP spid="44" grpId="0"/>
      <p:bldP spid="45" grpId="0"/>
      <p:bldP spid="46" grpId="0" animBg="1"/>
      <p:bldP spid="4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2273300" y="36513"/>
            <a:ext cx="455612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h-TH" sz="3200" b="1">
                <a:solidFill>
                  <a:srgbClr val="663300"/>
                </a:solidFill>
                <a:latin typeface="Angsana New" pitchFamily="18" charset="-34"/>
                <a:cs typeface="Angsana New" pitchFamily="18" charset="-34"/>
              </a:rPr>
              <a:t>การวิเคราะห์เศรษฐกิจพอเพียงเชิงระบบ</a:t>
            </a:r>
            <a:endParaRPr lang="fr-FR" sz="3200">
              <a:solidFill>
                <a:srgbClr val="663300"/>
              </a:solidFill>
              <a:latin typeface="Angsana New" pitchFamily="18" charset="-34"/>
              <a:cs typeface="Angsana New" pitchFamily="18" charset="-34"/>
            </a:endParaRPr>
          </a:p>
        </p:txBody>
      </p:sp>
      <p:sp>
        <p:nvSpPr>
          <p:cNvPr id="3" name="Text Box 6"/>
          <p:cNvSpPr txBox="1">
            <a:spLocks noChangeArrowheads="1"/>
          </p:cNvSpPr>
          <p:nvPr/>
        </p:nvSpPr>
        <p:spPr bwMode="auto">
          <a:xfrm>
            <a:off x="2354263" y="488950"/>
            <a:ext cx="4418012"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600" b="1">
                <a:solidFill>
                  <a:srgbClr val="663300"/>
                </a:solidFill>
                <a:latin typeface="Angsana New" pitchFamily="18" charset="-34"/>
                <a:cs typeface="Angsana New" pitchFamily="18" charset="-34"/>
              </a:rPr>
              <a:t>(A Systems Analysis of Sufficiency Economy)</a:t>
            </a:r>
            <a:endParaRPr lang="fr-FR" sz="2600">
              <a:solidFill>
                <a:srgbClr val="663300"/>
              </a:solidFill>
              <a:latin typeface="Angsana New" pitchFamily="18" charset="-34"/>
              <a:cs typeface="Angsana New" pitchFamily="18" charset="-34"/>
            </a:endParaRPr>
          </a:p>
        </p:txBody>
      </p:sp>
      <p:cxnSp>
        <p:nvCxnSpPr>
          <p:cNvPr id="4" name="Straight Connector 3"/>
          <p:cNvCxnSpPr/>
          <p:nvPr/>
        </p:nvCxnSpPr>
        <p:spPr>
          <a:xfrm>
            <a:off x="1908175" y="993775"/>
            <a:ext cx="0" cy="5614988"/>
          </a:xfrm>
          <a:prstGeom prst="line">
            <a:avLst/>
          </a:prstGeom>
          <a:noFill/>
          <a:ln w="25400" cap="flat" cmpd="sng" algn="ctr">
            <a:solidFill>
              <a:sysClr val="windowText" lastClr="000000"/>
            </a:solidFill>
            <a:prstDash val="sysDash"/>
          </a:ln>
          <a:effectLst/>
        </p:spPr>
      </p:cxnSp>
      <p:sp>
        <p:nvSpPr>
          <p:cNvPr id="5" name="Rectangle 4"/>
          <p:cNvSpPr/>
          <p:nvPr/>
        </p:nvSpPr>
        <p:spPr>
          <a:xfrm>
            <a:off x="185738" y="4365625"/>
            <a:ext cx="1427162" cy="1289050"/>
          </a:xfrm>
          <a:prstGeom prst="rect">
            <a:avLst/>
          </a:prstGeom>
          <a:solidFill>
            <a:srgbClr val="F79646">
              <a:lumMod val="60000"/>
              <a:lumOff val="40000"/>
            </a:srgbClr>
          </a:solidFill>
          <a:ln w="25400" cap="flat" cmpd="sng" algn="ctr">
            <a:solidFill>
              <a:srgbClr val="F79646">
                <a:lumMod val="50000"/>
              </a:srgbClr>
            </a:solidFill>
            <a:prstDash val="solid"/>
          </a:ln>
          <a:effec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th-TH" sz="1800" b="1" i="0" u="none" strike="noStrike" kern="0" cap="none" spc="0" normalizeH="0" baseline="0" noProof="0" dirty="0">
                <a:ln>
                  <a:noFill/>
                </a:ln>
                <a:solidFill>
                  <a:prstClr val="black"/>
                </a:solidFill>
                <a:effectLst/>
                <a:uLnTx/>
                <a:uFillTx/>
                <a:latin typeface="Calibri"/>
                <a:ea typeface="+mn-ea"/>
                <a:cs typeface="Angsana New"/>
              </a:rPr>
              <a:t>สติปัญญา</a:t>
            </a:r>
            <a:endParaRPr kumimoji="0" lang="en-US" sz="1800" b="0" i="0" u="none" strike="noStrike" kern="0" cap="none" spc="0" normalizeH="0" baseline="0" noProof="0" dirty="0">
              <a:ln>
                <a:noFill/>
              </a:ln>
              <a:solidFill>
                <a:prstClr val="black"/>
              </a:solidFill>
              <a:effectLst/>
              <a:uLnTx/>
              <a:uFillTx/>
              <a:latin typeface="Angsana New" pitchFamily="18" charset="-34"/>
              <a:ea typeface="+mn-ea"/>
              <a:cs typeface="+mn-cs"/>
            </a:endParaRPr>
          </a:p>
          <a:p>
            <a:pPr marL="0" marR="0" lvl="0" indent="87313"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latin typeface="Calibri"/>
                <a:ea typeface="+mn-ea"/>
                <a:cs typeface="+mn-cs"/>
              </a:rPr>
              <a:t>- </a:t>
            </a:r>
            <a:r>
              <a:rPr kumimoji="0" lang="th-TH" sz="1800" b="0" i="0" u="none" strike="noStrike" kern="0" cap="none" spc="0" normalizeH="0" baseline="0" noProof="0" dirty="0">
                <a:ln>
                  <a:noFill/>
                </a:ln>
                <a:solidFill>
                  <a:prstClr val="black"/>
                </a:solidFill>
                <a:effectLst/>
                <a:uLnTx/>
                <a:uFillTx/>
                <a:latin typeface="Calibri"/>
                <a:ea typeface="+mn-ea"/>
                <a:cs typeface="Angsana New"/>
              </a:rPr>
              <a:t>รอบรู้ (ปัญญา)</a:t>
            </a:r>
            <a:endParaRPr kumimoji="0" lang="en-US" sz="1800" b="0" i="0" u="none" strike="noStrike" kern="0" cap="none" spc="0" normalizeH="0" baseline="0" noProof="0" dirty="0">
              <a:ln>
                <a:noFill/>
              </a:ln>
              <a:solidFill>
                <a:prstClr val="black"/>
              </a:solidFill>
              <a:effectLst/>
              <a:uLnTx/>
              <a:uFillTx/>
              <a:latin typeface="Calibri"/>
              <a:ea typeface="+mn-ea"/>
              <a:cs typeface="+mn-cs"/>
            </a:endParaRPr>
          </a:p>
          <a:p>
            <a:pPr marL="0" marR="0" lvl="0" indent="87313"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latin typeface="Calibri"/>
                <a:ea typeface="+mn-ea"/>
                <a:cs typeface="+mn-cs"/>
              </a:rPr>
              <a:t>- </a:t>
            </a:r>
            <a:r>
              <a:rPr kumimoji="0" lang="th-TH" sz="1800" b="0" i="0" u="none" strike="noStrike" kern="0" cap="none" spc="0" normalizeH="0" baseline="0" noProof="0" dirty="0">
                <a:ln>
                  <a:noFill/>
                </a:ln>
                <a:solidFill>
                  <a:prstClr val="black"/>
                </a:solidFill>
                <a:effectLst/>
                <a:uLnTx/>
                <a:uFillTx/>
                <a:latin typeface="Calibri"/>
                <a:ea typeface="+mn-ea"/>
                <a:cs typeface="Angsana New"/>
              </a:rPr>
              <a:t>รอบคอบ (สติ)</a:t>
            </a:r>
          </a:p>
          <a:p>
            <a:pPr marL="0" marR="0" lvl="0" indent="87313"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latin typeface="Calibri"/>
                <a:ea typeface="+mn-ea"/>
                <a:cs typeface="+mn-cs"/>
              </a:rPr>
              <a:t>- </a:t>
            </a:r>
            <a:r>
              <a:rPr kumimoji="0" lang="th-TH" sz="1800" b="0" i="0" u="none" strike="noStrike" kern="0" cap="none" spc="0" normalizeH="0" baseline="0" noProof="0" dirty="0">
                <a:ln>
                  <a:noFill/>
                </a:ln>
                <a:solidFill>
                  <a:prstClr val="black"/>
                </a:solidFill>
                <a:effectLst/>
                <a:uLnTx/>
                <a:uFillTx/>
                <a:latin typeface="Calibri"/>
                <a:ea typeface="+mn-ea"/>
                <a:cs typeface="Angsana New"/>
              </a:rPr>
              <a:t>ระมัดระวัง (สติ)</a:t>
            </a:r>
          </a:p>
        </p:txBody>
      </p:sp>
      <p:sp>
        <p:nvSpPr>
          <p:cNvPr id="6" name="Rectangle 5"/>
          <p:cNvSpPr/>
          <p:nvPr/>
        </p:nvSpPr>
        <p:spPr>
          <a:xfrm>
            <a:off x="179388" y="2133600"/>
            <a:ext cx="1550987" cy="1439863"/>
          </a:xfrm>
          <a:prstGeom prst="rect">
            <a:avLst/>
          </a:prstGeom>
          <a:solidFill>
            <a:srgbClr val="9BBB59">
              <a:lumMod val="60000"/>
              <a:lumOff val="40000"/>
            </a:srgbClr>
          </a:solidFill>
          <a:ln w="25400" cap="flat" cmpd="sng" algn="ctr">
            <a:solidFill>
              <a:srgbClr val="9BBB59">
                <a:lumMod val="50000"/>
              </a:srgbClr>
            </a:solidFill>
            <a:prstDash val="solid"/>
          </a:ln>
          <a:effectLst/>
        </p:spPr>
        <p:txBody>
          <a:bodyPr lIns="72000" rIns="72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th-TH" sz="1800" b="1" i="0" u="none" strike="noStrike" kern="0" cap="none" spc="0" normalizeH="0" baseline="0" noProof="0" dirty="0">
                <a:ln>
                  <a:noFill/>
                </a:ln>
                <a:solidFill>
                  <a:prstClr val="black"/>
                </a:solidFill>
                <a:effectLst/>
                <a:uLnTx/>
                <a:uFillTx/>
                <a:latin typeface="Calibri"/>
                <a:ea typeface="+mn-ea"/>
                <a:cs typeface="Angsana New"/>
              </a:rPr>
              <a:t>คุณธรรม</a:t>
            </a:r>
            <a:endParaRPr kumimoji="0" lang="en-US" sz="1800" b="0" i="0" u="none" strike="noStrike" kern="0" cap="none" spc="0" normalizeH="0" baseline="0" noProof="0" dirty="0">
              <a:ln>
                <a:noFill/>
              </a:ln>
              <a:solidFill>
                <a:prstClr val="black"/>
              </a:solidFill>
              <a:effectLst/>
              <a:uLnTx/>
              <a:uFillTx/>
              <a:latin typeface="Angsana New" pitchFamily="18" charset="-34"/>
              <a:ea typeface="+mn-ea"/>
              <a:cs typeface="Angsana New" pitchFamily="18" charset="-34"/>
            </a:endParaRPr>
          </a:p>
          <a:p>
            <a:pPr marL="0" marR="0" lvl="0" indent="87313" defTabSz="914400" eaLnBrk="1" fontAlgn="auto" latinLnBrk="0" hangingPunct="1">
              <a:lnSpc>
                <a:spcPct val="100000"/>
              </a:lnSpc>
              <a:spcBef>
                <a:spcPts val="0"/>
              </a:spcBef>
              <a:spcAft>
                <a:spcPts val="0"/>
              </a:spcAft>
              <a:buClrTx/>
              <a:buSzTx/>
              <a:buFontTx/>
              <a:buNone/>
              <a:tabLst/>
              <a:defRPr/>
            </a:pPr>
            <a:r>
              <a:rPr kumimoji="0" lang="th-TH" sz="1800" b="0" i="0" u="none" strike="noStrike" kern="0" cap="none" spc="0" normalizeH="0" baseline="0" noProof="0" dirty="0">
                <a:ln>
                  <a:noFill/>
                </a:ln>
                <a:solidFill>
                  <a:prstClr val="black"/>
                </a:solidFill>
                <a:effectLst/>
                <a:uLnTx/>
                <a:uFillTx/>
                <a:latin typeface="Calibri"/>
                <a:ea typeface="+mn-ea"/>
                <a:cs typeface="Angsana New"/>
              </a:rPr>
              <a:t>ความซื่อสัตย์ สุจริต</a:t>
            </a:r>
            <a:endParaRPr kumimoji="0" lang="en-US" sz="1800" b="0" i="0" u="none" strike="noStrike" kern="0" cap="none" spc="0" normalizeH="0" baseline="0" noProof="0" dirty="0">
              <a:ln>
                <a:noFill/>
              </a:ln>
              <a:solidFill>
                <a:prstClr val="black"/>
              </a:solidFill>
              <a:effectLst/>
              <a:uLnTx/>
              <a:uFillTx/>
              <a:latin typeface="Calibri"/>
              <a:ea typeface="+mn-ea"/>
              <a:cs typeface="+mn-cs"/>
            </a:endParaRPr>
          </a:p>
          <a:p>
            <a:pPr marL="0" marR="0" lvl="0" indent="87313" defTabSz="914400" eaLnBrk="1" fontAlgn="auto" latinLnBrk="0" hangingPunct="1">
              <a:lnSpc>
                <a:spcPct val="100000"/>
              </a:lnSpc>
              <a:spcBef>
                <a:spcPts val="0"/>
              </a:spcBef>
              <a:spcAft>
                <a:spcPts val="0"/>
              </a:spcAft>
              <a:buClrTx/>
              <a:buSzTx/>
              <a:buFontTx/>
              <a:buNone/>
              <a:tabLst/>
              <a:defRPr/>
            </a:pPr>
            <a:r>
              <a:rPr kumimoji="0" lang="th-TH" sz="1800" b="0" i="0" u="none" strike="noStrike" kern="0" cap="none" spc="0" normalizeH="0" baseline="0" noProof="0" dirty="0">
                <a:ln>
                  <a:noFill/>
                </a:ln>
                <a:solidFill>
                  <a:prstClr val="black"/>
                </a:solidFill>
                <a:effectLst/>
                <a:uLnTx/>
                <a:uFillTx/>
                <a:latin typeface="Calibri"/>
                <a:ea typeface="+mn-ea"/>
                <a:cs typeface="Angsana New"/>
              </a:rPr>
              <a:t>ความอดทน</a:t>
            </a:r>
            <a:endParaRPr kumimoji="0" lang="en-US" sz="1800" b="0" i="0" u="none" strike="noStrike" kern="0" cap="none" spc="0" normalizeH="0" baseline="0" noProof="0" dirty="0">
              <a:ln>
                <a:noFill/>
              </a:ln>
              <a:solidFill>
                <a:prstClr val="black"/>
              </a:solidFill>
              <a:effectLst/>
              <a:uLnTx/>
              <a:uFillTx/>
              <a:latin typeface="Calibri"/>
              <a:ea typeface="+mn-ea"/>
              <a:cs typeface="+mn-cs"/>
            </a:endParaRPr>
          </a:p>
          <a:p>
            <a:pPr marL="0" marR="0" lvl="0" indent="87313" defTabSz="914400" eaLnBrk="1" fontAlgn="auto" latinLnBrk="0" hangingPunct="1">
              <a:lnSpc>
                <a:spcPct val="100000"/>
              </a:lnSpc>
              <a:spcBef>
                <a:spcPts val="0"/>
              </a:spcBef>
              <a:spcAft>
                <a:spcPts val="0"/>
              </a:spcAft>
              <a:buClrTx/>
              <a:buSzTx/>
              <a:buFontTx/>
              <a:buNone/>
              <a:tabLst/>
              <a:defRPr/>
            </a:pPr>
            <a:r>
              <a:rPr kumimoji="0" lang="th-TH" sz="1800" b="0" i="0" u="none" strike="noStrike" kern="0" cap="none" spc="0" normalizeH="0" baseline="0" noProof="0" dirty="0">
                <a:ln>
                  <a:noFill/>
                </a:ln>
                <a:solidFill>
                  <a:prstClr val="black"/>
                </a:solidFill>
                <a:effectLst/>
                <a:uLnTx/>
                <a:uFillTx/>
                <a:latin typeface="Calibri"/>
                <a:ea typeface="+mn-ea"/>
                <a:cs typeface="Angsana New"/>
              </a:rPr>
              <a:t>ความขยันหมั่นเพียร</a:t>
            </a:r>
            <a:endParaRPr kumimoji="0" lang="en-US" sz="1800" b="0" i="0" u="none" strike="noStrike" kern="0" cap="none" spc="0" normalizeH="0" baseline="0" noProof="0" dirty="0">
              <a:ln>
                <a:noFill/>
              </a:ln>
              <a:solidFill>
                <a:prstClr val="black"/>
              </a:solidFill>
              <a:effectLst/>
              <a:uLnTx/>
              <a:uFillTx/>
              <a:latin typeface="Calibri"/>
              <a:ea typeface="+mn-ea"/>
              <a:cs typeface="+mn-cs"/>
            </a:endParaRPr>
          </a:p>
          <a:p>
            <a:pPr marL="87313" marR="0" lvl="0" indent="0" defTabSz="914400" eaLnBrk="1" fontAlgn="auto" latinLnBrk="0" hangingPunct="1">
              <a:lnSpc>
                <a:spcPct val="100000"/>
              </a:lnSpc>
              <a:spcBef>
                <a:spcPts val="0"/>
              </a:spcBef>
              <a:spcAft>
                <a:spcPts val="0"/>
              </a:spcAft>
              <a:buClrTx/>
              <a:buSzTx/>
              <a:buFontTx/>
              <a:buNone/>
              <a:tabLst/>
              <a:defRPr/>
            </a:pPr>
            <a:r>
              <a:rPr kumimoji="0" lang="th-TH" sz="1800" b="0" i="0" u="none" strike="noStrike" kern="0" cap="none" spc="0" normalizeH="0" baseline="0" noProof="0" dirty="0">
                <a:ln>
                  <a:noFill/>
                </a:ln>
                <a:solidFill>
                  <a:prstClr val="black"/>
                </a:solidFill>
                <a:effectLst/>
                <a:uLnTx/>
                <a:uFillTx/>
                <a:latin typeface="Calibri"/>
                <a:ea typeface="+mn-ea"/>
                <a:cs typeface="Angsana New"/>
              </a:rPr>
              <a:t>เอื้อเฟื้อ แบ่งปัน</a:t>
            </a:r>
            <a:endParaRPr kumimoji="0" lang="en-US" sz="1800" b="0" i="0" u="none" strike="noStrike" kern="0" cap="none" spc="0" normalizeH="0" baseline="0" noProof="0" dirty="0">
              <a:ln>
                <a:noFill/>
              </a:ln>
              <a:solidFill>
                <a:prstClr val="black"/>
              </a:solidFill>
              <a:effectLst/>
              <a:uLnTx/>
              <a:uFillTx/>
              <a:latin typeface="Calibri"/>
              <a:ea typeface="+mn-ea"/>
              <a:cs typeface="+mn-cs"/>
            </a:endParaRPr>
          </a:p>
        </p:txBody>
      </p:sp>
      <p:cxnSp>
        <p:nvCxnSpPr>
          <p:cNvPr id="7" name="Straight Connector 6"/>
          <p:cNvCxnSpPr/>
          <p:nvPr/>
        </p:nvCxnSpPr>
        <p:spPr>
          <a:xfrm>
            <a:off x="3924300" y="993775"/>
            <a:ext cx="0" cy="5614988"/>
          </a:xfrm>
          <a:prstGeom prst="line">
            <a:avLst/>
          </a:prstGeom>
          <a:noFill/>
          <a:ln w="25400" cap="flat" cmpd="sng" algn="ctr">
            <a:solidFill>
              <a:sysClr val="windowText" lastClr="000000"/>
            </a:solidFill>
            <a:prstDash val="sysDash"/>
          </a:ln>
          <a:effectLst/>
        </p:spPr>
      </p:cxnSp>
      <p:cxnSp>
        <p:nvCxnSpPr>
          <p:cNvPr id="8" name="Straight Arrow Connector 7"/>
          <p:cNvCxnSpPr/>
          <p:nvPr/>
        </p:nvCxnSpPr>
        <p:spPr>
          <a:xfrm flipV="1">
            <a:off x="611188" y="3560763"/>
            <a:ext cx="0" cy="792162"/>
          </a:xfrm>
          <a:prstGeom prst="straightConnector1">
            <a:avLst/>
          </a:prstGeom>
          <a:noFill/>
          <a:ln w="19050" cap="flat" cmpd="sng" algn="ctr">
            <a:solidFill>
              <a:sysClr val="windowText" lastClr="000000"/>
            </a:solidFill>
            <a:prstDash val="solid"/>
            <a:tailEnd type="triangle"/>
          </a:ln>
          <a:effectLst/>
        </p:spPr>
      </p:cxnSp>
      <p:cxnSp>
        <p:nvCxnSpPr>
          <p:cNvPr id="9" name="Straight Connector 8"/>
          <p:cNvCxnSpPr/>
          <p:nvPr/>
        </p:nvCxnSpPr>
        <p:spPr>
          <a:xfrm>
            <a:off x="6037263" y="1033463"/>
            <a:ext cx="0" cy="5616575"/>
          </a:xfrm>
          <a:prstGeom prst="line">
            <a:avLst/>
          </a:prstGeom>
          <a:noFill/>
          <a:ln w="25400" cap="flat" cmpd="sng" algn="ctr">
            <a:solidFill>
              <a:sysClr val="windowText" lastClr="000000"/>
            </a:solidFill>
            <a:prstDash val="sysDash"/>
          </a:ln>
          <a:effectLst/>
        </p:spPr>
      </p:cxnSp>
      <p:cxnSp>
        <p:nvCxnSpPr>
          <p:cNvPr id="10" name="Straight Connector 9"/>
          <p:cNvCxnSpPr/>
          <p:nvPr/>
        </p:nvCxnSpPr>
        <p:spPr>
          <a:xfrm>
            <a:off x="7572375" y="993775"/>
            <a:ext cx="0" cy="5614988"/>
          </a:xfrm>
          <a:prstGeom prst="line">
            <a:avLst/>
          </a:prstGeom>
          <a:noFill/>
          <a:ln w="25400" cap="flat" cmpd="sng" algn="ctr">
            <a:solidFill>
              <a:sysClr val="windowText" lastClr="000000"/>
            </a:solidFill>
            <a:prstDash val="sysDash"/>
          </a:ln>
          <a:effectLst/>
        </p:spPr>
      </p:cxnSp>
      <p:sp>
        <p:nvSpPr>
          <p:cNvPr id="11" name="TextBox 10"/>
          <p:cNvSpPr txBox="1"/>
          <p:nvPr/>
        </p:nvSpPr>
        <p:spPr>
          <a:xfrm>
            <a:off x="468313" y="990600"/>
            <a:ext cx="1079500" cy="368300"/>
          </a:xfrm>
          <a:prstGeom prst="rect">
            <a:avLst/>
          </a:prstGeom>
          <a:noFill/>
        </p:spPr>
        <p:txBody>
          <a:bodyPr>
            <a:spAutoFit/>
          </a:bodyPr>
          <a:lstStyle/>
          <a:p>
            <a:pPr algn="ctr" fontAlgn="auto">
              <a:spcBef>
                <a:spcPts val="0"/>
              </a:spcBef>
              <a:spcAft>
                <a:spcPts val="0"/>
              </a:spcAft>
              <a:defRPr/>
            </a:pPr>
            <a:r>
              <a:rPr lang="th-TH" b="1" dirty="0">
                <a:solidFill>
                  <a:prstClr val="black"/>
                </a:solidFill>
                <a:latin typeface="Calibri"/>
                <a:cs typeface="Angsana New"/>
              </a:rPr>
              <a:t>ปัจจัยนำเข้า</a:t>
            </a:r>
            <a:endParaRPr lang="en-US" b="1" dirty="0">
              <a:solidFill>
                <a:prstClr val="black"/>
              </a:solidFill>
              <a:latin typeface="Calibri"/>
              <a:cs typeface="+mn-cs"/>
            </a:endParaRPr>
          </a:p>
        </p:txBody>
      </p:sp>
      <p:sp>
        <p:nvSpPr>
          <p:cNvPr id="12" name="TextBox 11"/>
          <p:cNvSpPr txBox="1"/>
          <p:nvPr/>
        </p:nvSpPr>
        <p:spPr>
          <a:xfrm>
            <a:off x="2411413" y="985838"/>
            <a:ext cx="1071562" cy="368300"/>
          </a:xfrm>
          <a:prstGeom prst="rect">
            <a:avLst/>
          </a:prstGeom>
          <a:noFill/>
        </p:spPr>
        <p:txBody>
          <a:bodyPr>
            <a:spAutoFit/>
          </a:bodyPr>
          <a:lstStyle/>
          <a:p>
            <a:pPr algn="ctr" fontAlgn="auto">
              <a:spcBef>
                <a:spcPts val="0"/>
              </a:spcBef>
              <a:spcAft>
                <a:spcPts val="0"/>
              </a:spcAft>
              <a:defRPr/>
            </a:pPr>
            <a:r>
              <a:rPr lang="th-TH" b="1" dirty="0">
                <a:solidFill>
                  <a:prstClr val="black"/>
                </a:solidFill>
                <a:latin typeface="Calibri"/>
                <a:cs typeface="Angsana New"/>
              </a:rPr>
              <a:t>กระบวนการ</a:t>
            </a:r>
            <a:endParaRPr lang="en-US" b="1" dirty="0">
              <a:solidFill>
                <a:prstClr val="black"/>
              </a:solidFill>
              <a:latin typeface="Calibri"/>
              <a:cs typeface="+mn-cs"/>
            </a:endParaRPr>
          </a:p>
        </p:txBody>
      </p:sp>
      <p:sp>
        <p:nvSpPr>
          <p:cNvPr id="13" name="TextBox 12"/>
          <p:cNvSpPr txBox="1"/>
          <p:nvPr/>
        </p:nvSpPr>
        <p:spPr>
          <a:xfrm>
            <a:off x="4452938" y="985838"/>
            <a:ext cx="1008062" cy="368300"/>
          </a:xfrm>
          <a:prstGeom prst="rect">
            <a:avLst/>
          </a:prstGeom>
          <a:noFill/>
        </p:spPr>
        <p:txBody>
          <a:bodyPr>
            <a:spAutoFit/>
          </a:bodyPr>
          <a:lstStyle/>
          <a:p>
            <a:pPr algn="ctr" fontAlgn="auto">
              <a:spcBef>
                <a:spcPts val="0"/>
              </a:spcBef>
              <a:spcAft>
                <a:spcPts val="0"/>
              </a:spcAft>
              <a:defRPr/>
            </a:pPr>
            <a:r>
              <a:rPr lang="th-TH" b="1" dirty="0">
                <a:solidFill>
                  <a:prstClr val="black"/>
                </a:solidFill>
                <a:latin typeface="Calibri"/>
                <a:cs typeface="Angsana New"/>
              </a:rPr>
              <a:t>ผลผลิต</a:t>
            </a:r>
            <a:endParaRPr lang="en-US" b="1" dirty="0">
              <a:solidFill>
                <a:prstClr val="black"/>
              </a:solidFill>
              <a:latin typeface="Calibri"/>
              <a:cs typeface="+mn-cs"/>
            </a:endParaRPr>
          </a:p>
        </p:txBody>
      </p:sp>
      <p:sp>
        <p:nvSpPr>
          <p:cNvPr id="14" name="TextBox 13"/>
          <p:cNvSpPr txBox="1"/>
          <p:nvPr/>
        </p:nvSpPr>
        <p:spPr>
          <a:xfrm>
            <a:off x="6145213" y="998538"/>
            <a:ext cx="1336675" cy="369887"/>
          </a:xfrm>
          <a:prstGeom prst="rect">
            <a:avLst/>
          </a:prstGeom>
          <a:noFill/>
        </p:spPr>
        <p:txBody>
          <a:bodyPr>
            <a:spAutoFit/>
          </a:bodyPr>
          <a:lstStyle/>
          <a:p>
            <a:pPr algn="ctr" fontAlgn="auto">
              <a:spcBef>
                <a:spcPts val="0"/>
              </a:spcBef>
              <a:spcAft>
                <a:spcPts val="0"/>
              </a:spcAft>
              <a:defRPr/>
            </a:pPr>
            <a:r>
              <a:rPr lang="th-TH" b="1" dirty="0">
                <a:solidFill>
                  <a:prstClr val="black"/>
                </a:solidFill>
                <a:latin typeface="Calibri"/>
                <a:cs typeface="Angsana New"/>
              </a:rPr>
              <a:t>ผลลัพธ์</a:t>
            </a:r>
            <a:endParaRPr lang="en-US" b="1" dirty="0">
              <a:solidFill>
                <a:prstClr val="black"/>
              </a:solidFill>
              <a:latin typeface="Calibri"/>
              <a:cs typeface="+mn-cs"/>
            </a:endParaRPr>
          </a:p>
        </p:txBody>
      </p:sp>
      <p:sp>
        <p:nvSpPr>
          <p:cNvPr id="15" name="TextBox 14"/>
          <p:cNvSpPr txBox="1"/>
          <p:nvPr/>
        </p:nvSpPr>
        <p:spPr>
          <a:xfrm>
            <a:off x="7956550" y="995363"/>
            <a:ext cx="1008063" cy="368300"/>
          </a:xfrm>
          <a:prstGeom prst="rect">
            <a:avLst/>
          </a:prstGeom>
          <a:noFill/>
        </p:spPr>
        <p:txBody>
          <a:bodyPr>
            <a:spAutoFit/>
          </a:bodyPr>
          <a:lstStyle/>
          <a:p>
            <a:pPr algn="ctr" fontAlgn="auto">
              <a:spcBef>
                <a:spcPts val="0"/>
              </a:spcBef>
              <a:spcAft>
                <a:spcPts val="0"/>
              </a:spcAft>
              <a:defRPr/>
            </a:pPr>
            <a:r>
              <a:rPr lang="th-TH" b="1" dirty="0">
                <a:solidFill>
                  <a:prstClr val="black"/>
                </a:solidFill>
                <a:latin typeface="Calibri"/>
                <a:cs typeface="Angsana New"/>
              </a:rPr>
              <a:t>ผลในที่สุด</a:t>
            </a:r>
            <a:endParaRPr lang="en-US" b="1" dirty="0">
              <a:solidFill>
                <a:prstClr val="black"/>
              </a:solidFill>
              <a:latin typeface="Calibri"/>
              <a:cs typeface="+mn-cs"/>
            </a:endParaRPr>
          </a:p>
        </p:txBody>
      </p:sp>
      <p:grpSp>
        <p:nvGrpSpPr>
          <p:cNvPr id="16" name="Group 15"/>
          <p:cNvGrpSpPr>
            <a:grpSpLocks/>
          </p:cNvGrpSpPr>
          <p:nvPr/>
        </p:nvGrpSpPr>
        <p:grpSpPr bwMode="auto">
          <a:xfrm>
            <a:off x="257175" y="979488"/>
            <a:ext cx="8793163" cy="420687"/>
            <a:chOff x="257082" y="979375"/>
            <a:chExt cx="8792902" cy="420471"/>
          </a:xfrm>
        </p:grpSpPr>
        <p:sp>
          <p:nvSpPr>
            <p:cNvPr id="17" name="Rectangle 16"/>
            <p:cNvSpPr/>
            <p:nvPr/>
          </p:nvSpPr>
          <p:spPr>
            <a:xfrm>
              <a:off x="357092" y="995242"/>
              <a:ext cx="8569071" cy="360177"/>
            </a:xfrm>
            <a:prstGeom prst="rect">
              <a:avLst/>
            </a:prstGeom>
            <a:noFill/>
            <a:ln w="25400" cap="flat" cmpd="sng" algn="ctr">
              <a:solidFill>
                <a:sysClr val="windowText" lastClr="000000"/>
              </a:solidFill>
              <a:prstDash val="sys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a:noFill/>
                </a:ln>
                <a:solidFill>
                  <a:prstClr val="white"/>
                </a:solidFill>
                <a:effectLst/>
                <a:uLnTx/>
                <a:uFillTx/>
                <a:latin typeface="Angsana New" pitchFamily="18" charset="-34"/>
                <a:ea typeface="+mn-ea"/>
                <a:cs typeface="Angsana New" pitchFamily="18" charset="-34"/>
              </a:endParaRPr>
            </a:p>
          </p:txBody>
        </p:sp>
        <p:sp>
          <p:nvSpPr>
            <p:cNvPr id="18" name="Rectangle 17"/>
            <p:cNvSpPr/>
            <p:nvPr/>
          </p:nvSpPr>
          <p:spPr>
            <a:xfrm>
              <a:off x="257082" y="980961"/>
              <a:ext cx="136521" cy="418885"/>
            </a:xfrm>
            <a:prstGeom prst="rect">
              <a:avLst/>
            </a:prstGeom>
            <a:solidFill>
              <a:sysClr val="window" lastClr="FFFFFF"/>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a:noFill/>
                </a:ln>
                <a:solidFill>
                  <a:prstClr val="white"/>
                </a:solidFill>
                <a:effectLst/>
                <a:uLnTx/>
                <a:uFillTx/>
                <a:latin typeface="Angsana New" pitchFamily="18" charset="-34"/>
                <a:ea typeface="+mn-ea"/>
                <a:cs typeface="Angsana New" pitchFamily="18" charset="-34"/>
              </a:endParaRPr>
            </a:p>
          </p:txBody>
        </p:sp>
        <p:sp>
          <p:nvSpPr>
            <p:cNvPr id="19" name="Rectangle 18"/>
            <p:cNvSpPr/>
            <p:nvPr/>
          </p:nvSpPr>
          <p:spPr>
            <a:xfrm>
              <a:off x="8913463" y="979375"/>
              <a:ext cx="136521" cy="418885"/>
            </a:xfrm>
            <a:prstGeom prst="rect">
              <a:avLst/>
            </a:prstGeom>
            <a:solidFill>
              <a:sysClr val="window" lastClr="FFFFFF"/>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a:noFill/>
                </a:ln>
                <a:solidFill>
                  <a:prstClr val="white"/>
                </a:solidFill>
                <a:effectLst/>
                <a:uLnTx/>
                <a:uFillTx/>
                <a:latin typeface="Angsana New" pitchFamily="18" charset="-34"/>
                <a:ea typeface="+mn-ea"/>
                <a:cs typeface="Angsana New" pitchFamily="18" charset="-34"/>
              </a:endParaRPr>
            </a:p>
          </p:txBody>
        </p:sp>
      </p:grpSp>
      <p:cxnSp>
        <p:nvCxnSpPr>
          <p:cNvPr id="20" name="Straight Arrow Connector 19"/>
          <p:cNvCxnSpPr/>
          <p:nvPr/>
        </p:nvCxnSpPr>
        <p:spPr>
          <a:xfrm>
            <a:off x="1525588" y="1179513"/>
            <a:ext cx="868362" cy="0"/>
          </a:xfrm>
          <a:prstGeom prst="straightConnector1">
            <a:avLst/>
          </a:prstGeom>
          <a:noFill/>
          <a:ln w="22225" cap="flat" cmpd="sng" algn="ctr">
            <a:solidFill>
              <a:sysClr val="windowText" lastClr="000000"/>
            </a:solidFill>
            <a:prstDash val="solid"/>
            <a:tailEnd type="triangle"/>
          </a:ln>
          <a:effectLst/>
        </p:spPr>
      </p:cxnSp>
      <p:cxnSp>
        <p:nvCxnSpPr>
          <p:cNvPr id="21" name="Straight Arrow Connector 20"/>
          <p:cNvCxnSpPr/>
          <p:nvPr/>
        </p:nvCxnSpPr>
        <p:spPr>
          <a:xfrm>
            <a:off x="7283450" y="1203325"/>
            <a:ext cx="674688" cy="0"/>
          </a:xfrm>
          <a:prstGeom prst="straightConnector1">
            <a:avLst/>
          </a:prstGeom>
          <a:noFill/>
          <a:ln w="22225" cap="flat" cmpd="sng" algn="ctr">
            <a:solidFill>
              <a:sysClr val="windowText" lastClr="000000"/>
            </a:solidFill>
            <a:prstDash val="solid"/>
            <a:tailEnd type="triangle"/>
          </a:ln>
          <a:effectLst/>
        </p:spPr>
      </p:cxnSp>
      <p:cxnSp>
        <p:nvCxnSpPr>
          <p:cNvPr id="22" name="Straight Arrow Connector 21"/>
          <p:cNvCxnSpPr/>
          <p:nvPr/>
        </p:nvCxnSpPr>
        <p:spPr>
          <a:xfrm>
            <a:off x="5461000" y="1184275"/>
            <a:ext cx="868363" cy="0"/>
          </a:xfrm>
          <a:prstGeom prst="straightConnector1">
            <a:avLst/>
          </a:prstGeom>
          <a:noFill/>
          <a:ln w="22225" cap="flat" cmpd="sng" algn="ctr">
            <a:solidFill>
              <a:sysClr val="windowText" lastClr="000000"/>
            </a:solidFill>
            <a:prstDash val="solid"/>
            <a:tailEnd type="triangle"/>
          </a:ln>
          <a:effectLst/>
        </p:spPr>
      </p:cxnSp>
      <p:cxnSp>
        <p:nvCxnSpPr>
          <p:cNvPr id="23" name="Straight Arrow Connector 22"/>
          <p:cNvCxnSpPr/>
          <p:nvPr/>
        </p:nvCxnSpPr>
        <p:spPr>
          <a:xfrm>
            <a:off x="3538538" y="1184275"/>
            <a:ext cx="868362" cy="0"/>
          </a:xfrm>
          <a:prstGeom prst="straightConnector1">
            <a:avLst/>
          </a:prstGeom>
          <a:noFill/>
          <a:ln w="22225" cap="flat" cmpd="sng" algn="ctr">
            <a:solidFill>
              <a:sysClr val="windowText" lastClr="000000"/>
            </a:solidFill>
            <a:prstDash val="solid"/>
            <a:tailEnd type="triangle"/>
          </a:ln>
          <a:effectLst/>
        </p:spPr>
      </p:cxnSp>
      <p:cxnSp>
        <p:nvCxnSpPr>
          <p:cNvPr id="24" name="Straight Arrow Connector 23"/>
          <p:cNvCxnSpPr/>
          <p:nvPr/>
        </p:nvCxnSpPr>
        <p:spPr>
          <a:xfrm flipV="1">
            <a:off x="1047750" y="3571875"/>
            <a:ext cx="0" cy="792163"/>
          </a:xfrm>
          <a:prstGeom prst="straightConnector1">
            <a:avLst/>
          </a:prstGeom>
          <a:noFill/>
          <a:ln w="19050" cap="flat" cmpd="sng" algn="ctr">
            <a:solidFill>
              <a:sysClr val="windowText" lastClr="000000"/>
            </a:solidFill>
            <a:prstDash val="solid"/>
            <a:headEnd type="triangle"/>
            <a:tailEnd type="none"/>
          </a:ln>
          <a:effectLst/>
        </p:spPr>
      </p:cxnSp>
    </p:spTree>
    <p:extLst>
      <p:ext uri="{BB962C8B-B14F-4D97-AF65-F5344CB8AC3E}">
        <p14:creationId xmlns:p14="http://schemas.microsoft.com/office/powerpoint/2010/main" val="470604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1000"/>
                                        <p:tgtEl>
                                          <p:spTgt spid="3"/>
                                        </p:tgtEl>
                                      </p:cBhvr>
                                    </p:animEffect>
                                  </p:childTnLst>
                                </p:cTn>
                              </p:par>
                            </p:childTnLst>
                          </p:cTn>
                        </p:par>
                        <p:par>
                          <p:cTn id="11" fill="hold">
                            <p:stCondLst>
                              <p:cond delay="1000"/>
                            </p:stCondLst>
                            <p:childTnLst>
                              <p:par>
                                <p:cTn id="12" presetID="10" presetClass="entr" presetSubtype="0" fill="hold" nodeType="after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500"/>
                                        <p:tgtEl>
                                          <p:spTgt spid="16"/>
                                        </p:tgtEl>
                                      </p:cBhvr>
                                    </p:animEffect>
                                  </p:childTnLst>
                                </p:cTn>
                              </p:par>
                            </p:childTnLst>
                          </p:cTn>
                        </p:par>
                        <p:par>
                          <p:cTn id="15" fill="hold">
                            <p:stCondLst>
                              <p:cond delay="1500"/>
                            </p:stCondLst>
                            <p:childTnLst>
                              <p:par>
                                <p:cTn id="16" presetID="2" presetClass="entr" presetSubtype="8"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0-#ppt_w/2"/>
                                          </p:val>
                                        </p:tav>
                                        <p:tav tm="100000">
                                          <p:val>
                                            <p:strVal val="#ppt_x"/>
                                          </p:val>
                                        </p:tav>
                                      </p:tavLst>
                                    </p:anim>
                                    <p:anim calcmode="lin" valueType="num">
                                      <p:cBhvr additive="base">
                                        <p:cTn id="19" dur="500" fill="hold"/>
                                        <p:tgtEl>
                                          <p:spTgt spid="11"/>
                                        </p:tgtEl>
                                        <p:attrNameLst>
                                          <p:attrName>ppt_y</p:attrName>
                                        </p:attrNameLst>
                                      </p:cBhvr>
                                      <p:tavLst>
                                        <p:tav tm="0">
                                          <p:val>
                                            <p:strVal val="#ppt_y"/>
                                          </p:val>
                                        </p:tav>
                                        <p:tav tm="100000">
                                          <p:val>
                                            <p:strVal val="#ppt_y"/>
                                          </p:val>
                                        </p:tav>
                                      </p:tavLst>
                                    </p:anim>
                                  </p:childTnLst>
                                </p:cTn>
                              </p:par>
                            </p:childTnLst>
                          </p:cTn>
                        </p:par>
                        <p:par>
                          <p:cTn id="20" fill="hold">
                            <p:stCondLst>
                              <p:cond delay="2000"/>
                            </p:stCondLst>
                            <p:childTnLst>
                              <p:par>
                                <p:cTn id="21" presetID="2" presetClass="entr" presetSubtype="8" fill="hold" nodeType="afterEffect">
                                  <p:stCondLst>
                                    <p:cond delay="0"/>
                                  </p:stCondLst>
                                  <p:childTnLst>
                                    <p:set>
                                      <p:cBhvr>
                                        <p:cTn id="22" dur="1" fill="hold">
                                          <p:stCondLst>
                                            <p:cond delay="0"/>
                                          </p:stCondLst>
                                        </p:cTn>
                                        <p:tgtEl>
                                          <p:spTgt spid="20"/>
                                        </p:tgtEl>
                                        <p:attrNameLst>
                                          <p:attrName>style.visibility</p:attrName>
                                        </p:attrNameLst>
                                      </p:cBhvr>
                                      <p:to>
                                        <p:strVal val="visible"/>
                                      </p:to>
                                    </p:set>
                                    <p:anim calcmode="lin" valueType="num">
                                      <p:cBhvr additive="base">
                                        <p:cTn id="23" dur="500" fill="hold"/>
                                        <p:tgtEl>
                                          <p:spTgt spid="20"/>
                                        </p:tgtEl>
                                        <p:attrNameLst>
                                          <p:attrName>ppt_x</p:attrName>
                                        </p:attrNameLst>
                                      </p:cBhvr>
                                      <p:tavLst>
                                        <p:tav tm="0">
                                          <p:val>
                                            <p:strVal val="0-#ppt_w/2"/>
                                          </p:val>
                                        </p:tav>
                                        <p:tav tm="100000">
                                          <p:val>
                                            <p:strVal val="#ppt_x"/>
                                          </p:val>
                                        </p:tav>
                                      </p:tavLst>
                                    </p:anim>
                                    <p:anim calcmode="lin" valueType="num">
                                      <p:cBhvr additive="base">
                                        <p:cTn id="24" dur="500" fill="hold"/>
                                        <p:tgtEl>
                                          <p:spTgt spid="20"/>
                                        </p:tgtEl>
                                        <p:attrNameLst>
                                          <p:attrName>ppt_y</p:attrName>
                                        </p:attrNameLst>
                                      </p:cBhvr>
                                      <p:tavLst>
                                        <p:tav tm="0">
                                          <p:val>
                                            <p:strVal val="#ppt_y"/>
                                          </p:val>
                                        </p:tav>
                                        <p:tav tm="100000">
                                          <p:val>
                                            <p:strVal val="#ppt_y"/>
                                          </p:val>
                                        </p:tav>
                                      </p:tavLst>
                                    </p:anim>
                                  </p:childTnLst>
                                </p:cTn>
                              </p:par>
                            </p:childTnLst>
                          </p:cTn>
                        </p:par>
                        <p:par>
                          <p:cTn id="25" fill="hold">
                            <p:stCondLst>
                              <p:cond delay="2500"/>
                            </p:stCondLst>
                            <p:childTnLst>
                              <p:par>
                                <p:cTn id="26" presetID="2" presetClass="entr" presetSubtype="8"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0-#ppt_w/2"/>
                                          </p:val>
                                        </p:tav>
                                        <p:tav tm="100000">
                                          <p:val>
                                            <p:strVal val="#ppt_x"/>
                                          </p:val>
                                        </p:tav>
                                      </p:tavLst>
                                    </p:anim>
                                    <p:anim calcmode="lin" valueType="num">
                                      <p:cBhvr additive="base">
                                        <p:cTn id="29" dur="500" fill="hold"/>
                                        <p:tgtEl>
                                          <p:spTgt spid="12"/>
                                        </p:tgtEl>
                                        <p:attrNameLst>
                                          <p:attrName>ppt_y</p:attrName>
                                        </p:attrNameLst>
                                      </p:cBhvr>
                                      <p:tavLst>
                                        <p:tav tm="0">
                                          <p:val>
                                            <p:strVal val="#ppt_y"/>
                                          </p:val>
                                        </p:tav>
                                        <p:tav tm="100000">
                                          <p:val>
                                            <p:strVal val="#ppt_y"/>
                                          </p:val>
                                        </p:tav>
                                      </p:tavLst>
                                    </p:anim>
                                  </p:childTnLst>
                                </p:cTn>
                              </p:par>
                            </p:childTnLst>
                          </p:cTn>
                        </p:par>
                        <p:par>
                          <p:cTn id="30" fill="hold">
                            <p:stCondLst>
                              <p:cond delay="3000"/>
                            </p:stCondLst>
                            <p:childTnLst>
                              <p:par>
                                <p:cTn id="31" presetID="2" presetClass="entr" presetSubtype="8" fill="hold" nodeType="afterEffect">
                                  <p:stCondLst>
                                    <p:cond delay="0"/>
                                  </p:stCondLst>
                                  <p:childTnLst>
                                    <p:set>
                                      <p:cBhvr>
                                        <p:cTn id="32" dur="1" fill="hold">
                                          <p:stCondLst>
                                            <p:cond delay="0"/>
                                          </p:stCondLst>
                                        </p:cTn>
                                        <p:tgtEl>
                                          <p:spTgt spid="23"/>
                                        </p:tgtEl>
                                        <p:attrNameLst>
                                          <p:attrName>style.visibility</p:attrName>
                                        </p:attrNameLst>
                                      </p:cBhvr>
                                      <p:to>
                                        <p:strVal val="visible"/>
                                      </p:to>
                                    </p:set>
                                    <p:anim calcmode="lin" valueType="num">
                                      <p:cBhvr additive="base">
                                        <p:cTn id="33" dur="500" fill="hold"/>
                                        <p:tgtEl>
                                          <p:spTgt spid="23"/>
                                        </p:tgtEl>
                                        <p:attrNameLst>
                                          <p:attrName>ppt_x</p:attrName>
                                        </p:attrNameLst>
                                      </p:cBhvr>
                                      <p:tavLst>
                                        <p:tav tm="0">
                                          <p:val>
                                            <p:strVal val="0-#ppt_w/2"/>
                                          </p:val>
                                        </p:tav>
                                        <p:tav tm="100000">
                                          <p:val>
                                            <p:strVal val="#ppt_x"/>
                                          </p:val>
                                        </p:tav>
                                      </p:tavLst>
                                    </p:anim>
                                    <p:anim calcmode="lin" valueType="num">
                                      <p:cBhvr additive="base">
                                        <p:cTn id="34" dur="500" fill="hold"/>
                                        <p:tgtEl>
                                          <p:spTgt spid="23"/>
                                        </p:tgtEl>
                                        <p:attrNameLst>
                                          <p:attrName>ppt_y</p:attrName>
                                        </p:attrNameLst>
                                      </p:cBhvr>
                                      <p:tavLst>
                                        <p:tav tm="0">
                                          <p:val>
                                            <p:strVal val="#ppt_y"/>
                                          </p:val>
                                        </p:tav>
                                        <p:tav tm="100000">
                                          <p:val>
                                            <p:strVal val="#ppt_y"/>
                                          </p:val>
                                        </p:tav>
                                      </p:tavLst>
                                    </p:anim>
                                  </p:childTnLst>
                                </p:cTn>
                              </p:par>
                            </p:childTnLst>
                          </p:cTn>
                        </p:par>
                        <p:par>
                          <p:cTn id="35" fill="hold">
                            <p:stCondLst>
                              <p:cond delay="3500"/>
                            </p:stCondLst>
                            <p:childTnLst>
                              <p:par>
                                <p:cTn id="36" presetID="2" presetClass="entr" presetSubtype="8" fill="hold" grpId="0" nodeType="afterEffect">
                                  <p:stCondLst>
                                    <p:cond delay="0"/>
                                  </p:stCondLst>
                                  <p:childTnLst>
                                    <p:set>
                                      <p:cBhvr>
                                        <p:cTn id="37" dur="1" fill="hold">
                                          <p:stCondLst>
                                            <p:cond delay="0"/>
                                          </p:stCondLst>
                                        </p:cTn>
                                        <p:tgtEl>
                                          <p:spTgt spid="13"/>
                                        </p:tgtEl>
                                        <p:attrNameLst>
                                          <p:attrName>style.visibility</p:attrName>
                                        </p:attrNameLst>
                                      </p:cBhvr>
                                      <p:to>
                                        <p:strVal val="visible"/>
                                      </p:to>
                                    </p:set>
                                    <p:anim calcmode="lin" valueType="num">
                                      <p:cBhvr additive="base">
                                        <p:cTn id="38" dur="500" fill="hold"/>
                                        <p:tgtEl>
                                          <p:spTgt spid="13"/>
                                        </p:tgtEl>
                                        <p:attrNameLst>
                                          <p:attrName>ppt_x</p:attrName>
                                        </p:attrNameLst>
                                      </p:cBhvr>
                                      <p:tavLst>
                                        <p:tav tm="0">
                                          <p:val>
                                            <p:strVal val="0-#ppt_w/2"/>
                                          </p:val>
                                        </p:tav>
                                        <p:tav tm="100000">
                                          <p:val>
                                            <p:strVal val="#ppt_x"/>
                                          </p:val>
                                        </p:tav>
                                      </p:tavLst>
                                    </p:anim>
                                    <p:anim calcmode="lin" valueType="num">
                                      <p:cBhvr additive="base">
                                        <p:cTn id="39" dur="500" fill="hold"/>
                                        <p:tgtEl>
                                          <p:spTgt spid="13"/>
                                        </p:tgtEl>
                                        <p:attrNameLst>
                                          <p:attrName>ppt_y</p:attrName>
                                        </p:attrNameLst>
                                      </p:cBhvr>
                                      <p:tavLst>
                                        <p:tav tm="0">
                                          <p:val>
                                            <p:strVal val="#ppt_y"/>
                                          </p:val>
                                        </p:tav>
                                        <p:tav tm="100000">
                                          <p:val>
                                            <p:strVal val="#ppt_y"/>
                                          </p:val>
                                        </p:tav>
                                      </p:tavLst>
                                    </p:anim>
                                  </p:childTnLst>
                                </p:cTn>
                              </p:par>
                            </p:childTnLst>
                          </p:cTn>
                        </p:par>
                        <p:par>
                          <p:cTn id="40" fill="hold">
                            <p:stCondLst>
                              <p:cond delay="4000"/>
                            </p:stCondLst>
                            <p:childTnLst>
                              <p:par>
                                <p:cTn id="41" presetID="2" presetClass="entr" presetSubtype="8" fill="hold" nodeType="afterEffect">
                                  <p:stCondLst>
                                    <p:cond delay="0"/>
                                  </p:stCondLst>
                                  <p:childTnLst>
                                    <p:set>
                                      <p:cBhvr>
                                        <p:cTn id="42" dur="1" fill="hold">
                                          <p:stCondLst>
                                            <p:cond delay="0"/>
                                          </p:stCondLst>
                                        </p:cTn>
                                        <p:tgtEl>
                                          <p:spTgt spid="22"/>
                                        </p:tgtEl>
                                        <p:attrNameLst>
                                          <p:attrName>style.visibility</p:attrName>
                                        </p:attrNameLst>
                                      </p:cBhvr>
                                      <p:to>
                                        <p:strVal val="visible"/>
                                      </p:to>
                                    </p:set>
                                    <p:anim calcmode="lin" valueType="num">
                                      <p:cBhvr additive="base">
                                        <p:cTn id="43" dur="500" fill="hold"/>
                                        <p:tgtEl>
                                          <p:spTgt spid="22"/>
                                        </p:tgtEl>
                                        <p:attrNameLst>
                                          <p:attrName>ppt_x</p:attrName>
                                        </p:attrNameLst>
                                      </p:cBhvr>
                                      <p:tavLst>
                                        <p:tav tm="0">
                                          <p:val>
                                            <p:strVal val="0-#ppt_w/2"/>
                                          </p:val>
                                        </p:tav>
                                        <p:tav tm="100000">
                                          <p:val>
                                            <p:strVal val="#ppt_x"/>
                                          </p:val>
                                        </p:tav>
                                      </p:tavLst>
                                    </p:anim>
                                    <p:anim calcmode="lin" valueType="num">
                                      <p:cBhvr additive="base">
                                        <p:cTn id="44" dur="500" fill="hold"/>
                                        <p:tgtEl>
                                          <p:spTgt spid="22"/>
                                        </p:tgtEl>
                                        <p:attrNameLst>
                                          <p:attrName>ppt_y</p:attrName>
                                        </p:attrNameLst>
                                      </p:cBhvr>
                                      <p:tavLst>
                                        <p:tav tm="0">
                                          <p:val>
                                            <p:strVal val="#ppt_y"/>
                                          </p:val>
                                        </p:tav>
                                        <p:tav tm="100000">
                                          <p:val>
                                            <p:strVal val="#ppt_y"/>
                                          </p:val>
                                        </p:tav>
                                      </p:tavLst>
                                    </p:anim>
                                  </p:childTnLst>
                                </p:cTn>
                              </p:par>
                            </p:childTnLst>
                          </p:cTn>
                        </p:par>
                        <p:par>
                          <p:cTn id="45" fill="hold">
                            <p:stCondLst>
                              <p:cond delay="4500"/>
                            </p:stCondLst>
                            <p:childTnLst>
                              <p:par>
                                <p:cTn id="46" presetID="2" presetClass="entr" presetSubtype="8"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 calcmode="lin" valueType="num">
                                      <p:cBhvr additive="base">
                                        <p:cTn id="48" dur="500" fill="hold"/>
                                        <p:tgtEl>
                                          <p:spTgt spid="14"/>
                                        </p:tgtEl>
                                        <p:attrNameLst>
                                          <p:attrName>ppt_x</p:attrName>
                                        </p:attrNameLst>
                                      </p:cBhvr>
                                      <p:tavLst>
                                        <p:tav tm="0">
                                          <p:val>
                                            <p:strVal val="0-#ppt_w/2"/>
                                          </p:val>
                                        </p:tav>
                                        <p:tav tm="100000">
                                          <p:val>
                                            <p:strVal val="#ppt_x"/>
                                          </p:val>
                                        </p:tav>
                                      </p:tavLst>
                                    </p:anim>
                                    <p:anim calcmode="lin" valueType="num">
                                      <p:cBhvr additive="base">
                                        <p:cTn id="49" dur="500" fill="hold"/>
                                        <p:tgtEl>
                                          <p:spTgt spid="14"/>
                                        </p:tgtEl>
                                        <p:attrNameLst>
                                          <p:attrName>ppt_y</p:attrName>
                                        </p:attrNameLst>
                                      </p:cBhvr>
                                      <p:tavLst>
                                        <p:tav tm="0">
                                          <p:val>
                                            <p:strVal val="#ppt_y"/>
                                          </p:val>
                                        </p:tav>
                                        <p:tav tm="100000">
                                          <p:val>
                                            <p:strVal val="#ppt_y"/>
                                          </p:val>
                                        </p:tav>
                                      </p:tavLst>
                                    </p:anim>
                                  </p:childTnLst>
                                </p:cTn>
                              </p:par>
                            </p:childTnLst>
                          </p:cTn>
                        </p:par>
                        <p:par>
                          <p:cTn id="50" fill="hold">
                            <p:stCondLst>
                              <p:cond delay="5000"/>
                            </p:stCondLst>
                            <p:childTnLst>
                              <p:par>
                                <p:cTn id="51" presetID="2" presetClass="entr" presetSubtype="8" fill="hold" nodeType="afterEffect">
                                  <p:stCondLst>
                                    <p:cond delay="0"/>
                                  </p:stCondLst>
                                  <p:childTnLst>
                                    <p:set>
                                      <p:cBhvr>
                                        <p:cTn id="52" dur="1" fill="hold">
                                          <p:stCondLst>
                                            <p:cond delay="0"/>
                                          </p:stCondLst>
                                        </p:cTn>
                                        <p:tgtEl>
                                          <p:spTgt spid="21"/>
                                        </p:tgtEl>
                                        <p:attrNameLst>
                                          <p:attrName>style.visibility</p:attrName>
                                        </p:attrNameLst>
                                      </p:cBhvr>
                                      <p:to>
                                        <p:strVal val="visible"/>
                                      </p:to>
                                    </p:set>
                                    <p:anim calcmode="lin" valueType="num">
                                      <p:cBhvr additive="base">
                                        <p:cTn id="53" dur="500" fill="hold"/>
                                        <p:tgtEl>
                                          <p:spTgt spid="21"/>
                                        </p:tgtEl>
                                        <p:attrNameLst>
                                          <p:attrName>ppt_x</p:attrName>
                                        </p:attrNameLst>
                                      </p:cBhvr>
                                      <p:tavLst>
                                        <p:tav tm="0">
                                          <p:val>
                                            <p:strVal val="0-#ppt_w/2"/>
                                          </p:val>
                                        </p:tav>
                                        <p:tav tm="100000">
                                          <p:val>
                                            <p:strVal val="#ppt_x"/>
                                          </p:val>
                                        </p:tav>
                                      </p:tavLst>
                                    </p:anim>
                                    <p:anim calcmode="lin" valueType="num">
                                      <p:cBhvr additive="base">
                                        <p:cTn id="54" dur="500" fill="hold"/>
                                        <p:tgtEl>
                                          <p:spTgt spid="21"/>
                                        </p:tgtEl>
                                        <p:attrNameLst>
                                          <p:attrName>ppt_y</p:attrName>
                                        </p:attrNameLst>
                                      </p:cBhvr>
                                      <p:tavLst>
                                        <p:tav tm="0">
                                          <p:val>
                                            <p:strVal val="#ppt_y"/>
                                          </p:val>
                                        </p:tav>
                                        <p:tav tm="100000">
                                          <p:val>
                                            <p:strVal val="#ppt_y"/>
                                          </p:val>
                                        </p:tav>
                                      </p:tavLst>
                                    </p:anim>
                                  </p:childTnLst>
                                </p:cTn>
                              </p:par>
                            </p:childTnLst>
                          </p:cTn>
                        </p:par>
                        <p:par>
                          <p:cTn id="55" fill="hold">
                            <p:stCondLst>
                              <p:cond delay="5500"/>
                            </p:stCondLst>
                            <p:childTnLst>
                              <p:par>
                                <p:cTn id="56" presetID="2" presetClass="entr" presetSubtype="8" fill="hold" grpId="0" nodeType="afterEffect">
                                  <p:stCondLst>
                                    <p:cond delay="0"/>
                                  </p:stCondLst>
                                  <p:childTnLst>
                                    <p:set>
                                      <p:cBhvr>
                                        <p:cTn id="57" dur="1" fill="hold">
                                          <p:stCondLst>
                                            <p:cond delay="0"/>
                                          </p:stCondLst>
                                        </p:cTn>
                                        <p:tgtEl>
                                          <p:spTgt spid="15"/>
                                        </p:tgtEl>
                                        <p:attrNameLst>
                                          <p:attrName>style.visibility</p:attrName>
                                        </p:attrNameLst>
                                      </p:cBhvr>
                                      <p:to>
                                        <p:strVal val="visible"/>
                                      </p:to>
                                    </p:set>
                                    <p:anim calcmode="lin" valueType="num">
                                      <p:cBhvr additive="base">
                                        <p:cTn id="58" dur="500" fill="hold"/>
                                        <p:tgtEl>
                                          <p:spTgt spid="15"/>
                                        </p:tgtEl>
                                        <p:attrNameLst>
                                          <p:attrName>ppt_x</p:attrName>
                                        </p:attrNameLst>
                                      </p:cBhvr>
                                      <p:tavLst>
                                        <p:tav tm="0">
                                          <p:val>
                                            <p:strVal val="0-#ppt_w/2"/>
                                          </p:val>
                                        </p:tav>
                                        <p:tav tm="100000">
                                          <p:val>
                                            <p:strVal val="#ppt_x"/>
                                          </p:val>
                                        </p:tav>
                                      </p:tavLst>
                                    </p:anim>
                                    <p:anim calcmode="lin" valueType="num">
                                      <p:cBhvr additive="base">
                                        <p:cTn id="59" dur="500" fill="hold"/>
                                        <p:tgtEl>
                                          <p:spTgt spid="15"/>
                                        </p:tgtEl>
                                        <p:attrNameLst>
                                          <p:attrName>ppt_y</p:attrName>
                                        </p:attrNameLst>
                                      </p:cBhvr>
                                      <p:tavLst>
                                        <p:tav tm="0">
                                          <p:val>
                                            <p:strVal val="#ppt_y"/>
                                          </p:val>
                                        </p:tav>
                                        <p:tav tm="100000">
                                          <p:val>
                                            <p:strVal val="#ppt_y"/>
                                          </p:val>
                                        </p:tav>
                                      </p:tavLst>
                                    </p:anim>
                                  </p:childTnLst>
                                </p:cTn>
                              </p:par>
                            </p:childTnLst>
                          </p:cTn>
                        </p:par>
                        <p:par>
                          <p:cTn id="60" fill="hold">
                            <p:stCondLst>
                              <p:cond delay="6000"/>
                            </p:stCondLst>
                            <p:childTnLst>
                              <p:par>
                                <p:cTn id="61" presetID="16" presetClass="entr" presetSubtype="21" fill="hold" grpId="0" nodeType="afterEffect">
                                  <p:stCondLst>
                                    <p:cond delay="0"/>
                                  </p:stCondLst>
                                  <p:childTnLst>
                                    <p:set>
                                      <p:cBhvr>
                                        <p:cTn id="62" dur="1" fill="hold">
                                          <p:stCondLst>
                                            <p:cond delay="0"/>
                                          </p:stCondLst>
                                        </p:cTn>
                                        <p:tgtEl>
                                          <p:spTgt spid="5"/>
                                        </p:tgtEl>
                                        <p:attrNameLst>
                                          <p:attrName>style.visibility</p:attrName>
                                        </p:attrNameLst>
                                      </p:cBhvr>
                                      <p:to>
                                        <p:strVal val="visible"/>
                                      </p:to>
                                    </p:set>
                                    <p:animEffect transition="in" filter="barn(inVertical)">
                                      <p:cBhvr>
                                        <p:cTn id="63" dur="1500"/>
                                        <p:tgtEl>
                                          <p:spTgt spid="5"/>
                                        </p:tgtEl>
                                      </p:cBhvr>
                                    </p:animEffect>
                                  </p:childTnLst>
                                </p:cTn>
                              </p:par>
                            </p:childTnLst>
                          </p:cTn>
                        </p:par>
                        <p:par>
                          <p:cTn id="64" fill="hold">
                            <p:stCondLst>
                              <p:cond delay="7500"/>
                            </p:stCondLst>
                            <p:childTnLst>
                              <p:par>
                                <p:cTn id="65" presetID="16" presetClass="entr" presetSubtype="21" fill="hold" grpId="0" nodeType="afterEffect">
                                  <p:stCondLst>
                                    <p:cond delay="0"/>
                                  </p:stCondLst>
                                  <p:childTnLst>
                                    <p:set>
                                      <p:cBhvr>
                                        <p:cTn id="66" dur="1" fill="hold">
                                          <p:stCondLst>
                                            <p:cond delay="0"/>
                                          </p:stCondLst>
                                        </p:cTn>
                                        <p:tgtEl>
                                          <p:spTgt spid="6"/>
                                        </p:tgtEl>
                                        <p:attrNameLst>
                                          <p:attrName>style.visibility</p:attrName>
                                        </p:attrNameLst>
                                      </p:cBhvr>
                                      <p:to>
                                        <p:strVal val="visible"/>
                                      </p:to>
                                    </p:set>
                                    <p:animEffect transition="in" filter="barn(inVertical)">
                                      <p:cBhvr>
                                        <p:cTn id="67" dur="1500"/>
                                        <p:tgtEl>
                                          <p:spTgt spid="6"/>
                                        </p:tgtEl>
                                      </p:cBhvr>
                                    </p:animEffect>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nodeType="clickEffect">
                                  <p:stCondLst>
                                    <p:cond delay="0"/>
                                  </p:stCondLst>
                                  <p:childTnLst>
                                    <p:set>
                                      <p:cBhvr>
                                        <p:cTn id="71" dur="1" fill="hold">
                                          <p:stCondLst>
                                            <p:cond delay="0"/>
                                          </p:stCondLst>
                                        </p:cTn>
                                        <p:tgtEl>
                                          <p:spTgt spid="8"/>
                                        </p:tgtEl>
                                        <p:attrNameLst>
                                          <p:attrName>style.visibility</p:attrName>
                                        </p:attrNameLst>
                                      </p:cBhvr>
                                      <p:to>
                                        <p:strVal val="visible"/>
                                      </p:to>
                                    </p:set>
                                    <p:anim calcmode="lin" valueType="num">
                                      <p:cBhvr additive="base">
                                        <p:cTn id="72" dur="500" fill="hold"/>
                                        <p:tgtEl>
                                          <p:spTgt spid="8"/>
                                        </p:tgtEl>
                                        <p:attrNameLst>
                                          <p:attrName>ppt_x</p:attrName>
                                        </p:attrNameLst>
                                      </p:cBhvr>
                                      <p:tavLst>
                                        <p:tav tm="0">
                                          <p:val>
                                            <p:strVal val="#ppt_x"/>
                                          </p:val>
                                        </p:tav>
                                        <p:tav tm="100000">
                                          <p:val>
                                            <p:strVal val="#ppt_x"/>
                                          </p:val>
                                        </p:tav>
                                      </p:tavLst>
                                    </p:anim>
                                    <p:anim calcmode="lin" valueType="num">
                                      <p:cBhvr additive="base">
                                        <p:cTn id="73" dur="500" fill="hold"/>
                                        <p:tgtEl>
                                          <p:spTgt spid="8"/>
                                        </p:tgtEl>
                                        <p:attrNameLst>
                                          <p:attrName>ppt_y</p:attrName>
                                        </p:attrNameLst>
                                      </p:cBhvr>
                                      <p:tavLst>
                                        <p:tav tm="0">
                                          <p:val>
                                            <p:strVal val="1+#ppt_h/2"/>
                                          </p:val>
                                        </p:tav>
                                        <p:tav tm="100000">
                                          <p:val>
                                            <p:strVal val="#ppt_y"/>
                                          </p:val>
                                        </p:tav>
                                      </p:tavLst>
                                    </p:anim>
                                  </p:childTnLst>
                                </p:cTn>
                              </p:par>
                            </p:childTnLst>
                          </p:cTn>
                        </p:par>
                        <p:par>
                          <p:cTn id="74" fill="hold">
                            <p:stCondLst>
                              <p:cond delay="500"/>
                            </p:stCondLst>
                            <p:childTnLst>
                              <p:par>
                                <p:cTn id="75" presetID="14" presetClass="entr" presetSubtype="10" fill="hold" nodeType="afterEffect">
                                  <p:stCondLst>
                                    <p:cond delay="0"/>
                                  </p:stCondLst>
                                  <p:childTnLst>
                                    <p:set>
                                      <p:cBhvr>
                                        <p:cTn id="76" dur="1" fill="hold">
                                          <p:stCondLst>
                                            <p:cond delay="0"/>
                                          </p:stCondLst>
                                        </p:cTn>
                                        <p:tgtEl>
                                          <p:spTgt spid="4"/>
                                        </p:tgtEl>
                                        <p:attrNameLst>
                                          <p:attrName>style.visibility</p:attrName>
                                        </p:attrNameLst>
                                      </p:cBhvr>
                                      <p:to>
                                        <p:strVal val="visible"/>
                                      </p:to>
                                    </p:set>
                                    <p:animEffect transition="in" filter="randombar(horizontal)">
                                      <p:cBhvr>
                                        <p:cTn id="77" dur="500"/>
                                        <p:tgtEl>
                                          <p:spTgt spid="4"/>
                                        </p:tgtEl>
                                      </p:cBhvr>
                                    </p:animEffect>
                                  </p:childTnLst>
                                </p:cTn>
                              </p:par>
                            </p:childTnLst>
                          </p:cTn>
                        </p:par>
                        <p:par>
                          <p:cTn id="78" fill="hold">
                            <p:stCondLst>
                              <p:cond delay="1000"/>
                            </p:stCondLst>
                            <p:childTnLst>
                              <p:par>
                                <p:cTn id="79" presetID="14" presetClass="entr" presetSubtype="10" fill="hold" nodeType="afterEffect">
                                  <p:stCondLst>
                                    <p:cond delay="0"/>
                                  </p:stCondLst>
                                  <p:childTnLst>
                                    <p:set>
                                      <p:cBhvr>
                                        <p:cTn id="80" dur="1" fill="hold">
                                          <p:stCondLst>
                                            <p:cond delay="0"/>
                                          </p:stCondLst>
                                        </p:cTn>
                                        <p:tgtEl>
                                          <p:spTgt spid="7"/>
                                        </p:tgtEl>
                                        <p:attrNameLst>
                                          <p:attrName>style.visibility</p:attrName>
                                        </p:attrNameLst>
                                      </p:cBhvr>
                                      <p:to>
                                        <p:strVal val="visible"/>
                                      </p:to>
                                    </p:set>
                                    <p:animEffect transition="in" filter="randombar(horizontal)">
                                      <p:cBhvr>
                                        <p:cTn id="81" dur="500"/>
                                        <p:tgtEl>
                                          <p:spTgt spid="7"/>
                                        </p:tgtEl>
                                      </p:cBhvr>
                                    </p:animEffect>
                                  </p:childTnLst>
                                </p:cTn>
                              </p:par>
                            </p:childTnLst>
                          </p:cTn>
                        </p:par>
                        <p:par>
                          <p:cTn id="82" fill="hold">
                            <p:stCondLst>
                              <p:cond delay="1500"/>
                            </p:stCondLst>
                            <p:childTnLst>
                              <p:par>
                                <p:cTn id="83" presetID="14" presetClass="entr" presetSubtype="10" fill="hold" nodeType="afterEffect">
                                  <p:stCondLst>
                                    <p:cond delay="0"/>
                                  </p:stCondLst>
                                  <p:childTnLst>
                                    <p:set>
                                      <p:cBhvr>
                                        <p:cTn id="84" dur="1" fill="hold">
                                          <p:stCondLst>
                                            <p:cond delay="0"/>
                                          </p:stCondLst>
                                        </p:cTn>
                                        <p:tgtEl>
                                          <p:spTgt spid="9"/>
                                        </p:tgtEl>
                                        <p:attrNameLst>
                                          <p:attrName>style.visibility</p:attrName>
                                        </p:attrNameLst>
                                      </p:cBhvr>
                                      <p:to>
                                        <p:strVal val="visible"/>
                                      </p:to>
                                    </p:set>
                                    <p:animEffect transition="in" filter="randombar(horizontal)">
                                      <p:cBhvr>
                                        <p:cTn id="85" dur="500"/>
                                        <p:tgtEl>
                                          <p:spTgt spid="9"/>
                                        </p:tgtEl>
                                      </p:cBhvr>
                                    </p:animEffect>
                                  </p:childTnLst>
                                </p:cTn>
                              </p:par>
                            </p:childTnLst>
                          </p:cTn>
                        </p:par>
                        <p:par>
                          <p:cTn id="86" fill="hold">
                            <p:stCondLst>
                              <p:cond delay="2000"/>
                            </p:stCondLst>
                            <p:childTnLst>
                              <p:par>
                                <p:cTn id="87" presetID="14" presetClass="entr" presetSubtype="10" fill="hold" nodeType="afterEffect">
                                  <p:stCondLst>
                                    <p:cond delay="0"/>
                                  </p:stCondLst>
                                  <p:childTnLst>
                                    <p:set>
                                      <p:cBhvr>
                                        <p:cTn id="88" dur="1" fill="hold">
                                          <p:stCondLst>
                                            <p:cond delay="0"/>
                                          </p:stCondLst>
                                        </p:cTn>
                                        <p:tgtEl>
                                          <p:spTgt spid="10"/>
                                        </p:tgtEl>
                                        <p:attrNameLst>
                                          <p:attrName>style.visibility</p:attrName>
                                        </p:attrNameLst>
                                      </p:cBhvr>
                                      <p:to>
                                        <p:strVal val="visible"/>
                                      </p:to>
                                    </p:set>
                                    <p:animEffect transition="in" filter="randombar(horizontal)">
                                      <p:cBhvr>
                                        <p:cTn id="89" dur="500"/>
                                        <p:tgtEl>
                                          <p:spTgt spid="10"/>
                                        </p:tgtEl>
                                      </p:cBhvr>
                                    </p:animEffect>
                                  </p:childTnLst>
                                </p:cTn>
                              </p:par>
                            </p:childTnLst>
                          </p:cTn>
                        </p:par>
                        <p:par>
                          <p:cTn id="90" fill="hold">
                            <p:stCondLst>
                              <p:cond delay="2500"/>
                            </p:stCondLst>
                            <p:childTnLst>
                              <p:par>
                                <p:cTn id="91" presetID="2" presetClass="entr" presetSubtype="1" fill="hold" nodeType="afterEffect">
                                  <p:stCondLst>
                                    <p:cond delay="0"/>
                                  </p:stCondLst>
                                  <p:childTnLst>
                                    <p:set>
                                      <p:cBhvr>
                                        <p:cTn id="92" dur="1" fill="hold">
                                          <p:stCondLst>
                                            <p:cond delay="0"/>
                                          </p:stCondLst>
                                        </p:cTn>
                                        <p:tgtEl>
                                          <p:spTgt spid="24"/>
                                        </p:tgtEl>
                                        <p:attrNameLst>
                                          <p:attrName>style.visibility</p:attrName>
                                        </p:attrNameLst>
                                      </p:cBhvr>
                                      <p:to>
                                        <p:strVal val="visible"/>
                                      </p:to>
                                    </p:set>
                                    <p:anim calcmode="lin" valueType="num">
                                      <p:cBhvr additive="base">
                                        <p:cTn id="93" dur="500" fill="hold"/>
                                        <p:tgtEl>
                                          <p:spTgt spid="24"/>
                                        </p:tgtEl>
                                        <p:attrNameLst>
                                          <p:attrName>ppt_x</p:attrName>
                                        </p:attrNameLst>
                                      </p:cBhvr>
                                      <p:tavLst>
                                        <p:tav tm="0">
                                          <p:val>
                                            <p:strVal val="#ppt_x"/>
                                          </p:val>
                                        </p:tav>
                                        <p:tav tm="100000">
                                          <p:val>
                                            <p:strVal val="#ppt_x"/>
                                          </p:val>
                                        </p:tav>
                                      </p:tavLst>
                                    </p:anim>
                                    <p:anim calcmode="lin" valueType="num">
                                      <p:cBhvr additive="base">
                                        <p:cTn id="94" dur="500" fill="hold"/>
                                        <p:tgtEl>
                                          <p:spTgt spid="2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animBg="1"/>
      <p:bldP spid="6" grpId="0" animBg="1"/>
      <p:bldP spid="11" grpId="0"/>
      <p:bldP spid="12" grpId="0"/>
      <p:bldP spid="13" grpId="0"/>
      <p:bldP spid="14" grpId="0"/>
      <p:bldP spid="1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p:cNvSpPr txBox="1">
            <a:spLocks noChangeArrowheads="1"/>
          </p:cNvSpPr>
          <p:nvPr/>
        </p:nvSpPr>
        <p:spPr bwMode="auto">
          <a:xfrm>
            <a:off x="2273300" y="36513"/>
            <a:ext cx="455612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h-TH" sz="3200" b="1">
                <a:solidFill>
                  <a:srgbClr val="663300"/>
                </a:solidFill>
                <a:latin typeface="Angsana New" pitchFamily="18" charset="-34"/>
                <a:cs typeface="Angsana New" pitchFamily="18" charset="-34"/>
              </a:rPr>
              <a:t>การวิเคราะห์เศรษฐกิจพอเพียงเชิงระบบ</a:t>
            </a:r>
            <a:endParaRPr lang="fr-FR" sz="3200">
              <a:solidFill>
                <a:srgbClr val="663300"/>
              </a:solidFill>
              <a:latin typeface="Angsana New" pitchFamily="18" charset="-34"/>
              <a:cs typeface="Angsana New" pitchFamily="18" charset="-34"/>
            </a:endParaRPr>
          </a:p>
        </p:txBody>
      </p:sp>
      <p:sp>
        <p:nvSpPr>
          <p:cNvPr id="4" name="Text Box 6"/>
          <p:cNvSpPr txBox="1">
            <a:spLocks noChangeArrowheads="1"/>
          </p:cNvSpPr>
          <p:nvPr/>
        </p:nvSpPr>
        <p:spPr bwMode="auto">
          <a:xfrm>
            <a:off x="2354263" y="488950"/>
            <a:ext cx="4418012"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600" b="1">
                <a:solidFill>
                  <a:srgbClr val="663300"/>
                </a:solidFill>
                <a:latin typeface="Angsana New" pitchFamily="18" charset="-34"/>
                <a:cs typeface="Angsana New" pitchFamily="18" charset="-34"/>
              </a:rPr>
              <a:t>(A Systems Analysis of Sufficiency Economy)</a:t>
            </a:r>
            <a:endParaRPr lang="fr-FR" sz="2600">
              <a:solidFill>
                <a:srgbClr val="663300"/>
              </a:solidFill>
              <a:latin typeface="Angsana New" pitchFamily="18" charset="-34"/>
              <a:cs typeface="Angsana New" pitchFamily="18" charset="-34"/>
            </a:endParaRPr>
          </a:p>
        </p:txBody>
      </p:sp>
      <p:cxnSp>
        <p:nvCxnSpPr>
          <p:cNvPr id="5" name="Straight Connector 4"/>
          <p:cNvCxnSpPr/>
          <p:nvPr/>
        </p:nvCxnSpPr>
        <p:spPr>
          <a:xfrm>
            <a:off x="1908175" y="993775"/>
            <a:ext cx="0" cy="5614988"/>
          </a:xfrm>
          <a:prstGeom prst="line">
            <a:avLst/>
          </a:prstGeom>
          <a:noFill/>
          <a:ln w="25400" cap="flat" cmpd="sng" algn="ctr">
            <a:solidFill>
              <a:sysClr val="windowText" lastClr="000000"/>
            </a:solidFill>
            <a:prstDash val="sysDash"/>
          </a:ln>
          <a:effectLst/>
        </p:spPr>
      </p:cxnSp>
      <p:sp>
        <p:nvSpPr>
          <p:cNvPr id="6" name="Rectangle 5"/>
          <p:cNvSpPr/>
          <p:nvPr/>
        </p:nvSpPr>
        <p:spPr>
          <a:xfrm>
            <a:off x="185738" y="4365625"/>
            <a:ext cx="1427162" cy="1289050"/>
          </a:xfrm>
          <a:prstGeom prst="rect">
            <a:avLst/>
          </a:prstGeom>
          <a:solidFill>
            <a:srgbClr val="F79646">
              <a:lumMod val="60000"/>
              <a:lumOff val="40000"/>
            </a:srgbClr>
          </a:solidFill>
          <a:ln w="25400" cap="flat" cmpd="sng" algn="ctr">
            <a:solidFill>
              <a:srgbClr val="F79646">
                <a:lumMod val="50000"/>
              </a:srgbClr>
            </a:solidFill>
            <a:prstDash val="solid"/>
          </a:ln>
          <a:effec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th-TH" sz="1800" b="1" i="0" u="none" strike="noStrike" kern="0" cap="none" spc="0" normalizeH="0" baseline="0" noProof="0" dirty="0">
                <a:ln>
                  <a:noFill/>
                </a:ln>
                <a:solidFill>
                  <a:prstClr val="black"/>
                </a:solidFill>
                <a:effectLst/>
                <a:uLnTx/>
                <a:uFillTx/>
                <a:latin typeface="Calibri"/>
                <a:ea typeface="+mn-ea"/>
                <a:cs typeface="Angsana New"/>
              </a:rPr>
              <a:t>สติปัญญา</a:t>
            </a:r>
            <a:endParaRPr kumimoji="0" lang="en-US" sz="1800" b="0" i="0" u="none" strike="noStrike" kern="0" cap="none" spc="0" normalizeH="0" baseline="0" noProof="0" dirty="0">
              <a:ln>
                <a:noFill/>
              </a:ln>
              <a:solidFill>
                <a:prstClr val="black"/>
              </a:solidFill>
              <a:effectLst/>
              <a:uLnTx/>
              <a:uFillTx/>
              <a:latin typeface="Angsana New" pitchFamily="18" charset="-34"/>
              <a:ea typeface="+mn-ea"/>
              <a:cs typeface="+mn-cs"/>
            </a:endParaRPr>
          </a:p>
          <a:p>
            <a:pPr marL="0" marR="0" lvl="0" indent="87313"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latin typeface="Calibri"/>
                <a:ea typeface="+mn-ea"/>
                <a:cs typeface="+mn-cs"/>
              </a:rPr>
              <a:t>- </a:t>
            </a:r>
            <a:r>
              <a:rPr kumimoji="0" lang="th-TH" sz="1800" b="0" i="0" u="none" strike="noStrike" kern="0" cap="none" spc="0" normalizeH="0" baseline="0" noProof="0" dirty="0">
                <a:ln>
                  <a:noFill/>
                </a:ln>
                <a:solidFill>
                  <a:prstClr val="black"/>
                </a:solidFill>
                <a:effectLst/>
                <a:uLnTx/>
                <a:uFillTx/>
                <a:latin typeface="Calibri"/>
                <a:ea typeface="+mn-ea"/>
                <a:cs typeface="Angsana New"/>
              </a:rPr>
              <a:t>รอบรู้ (ปัญญา)</a:t>
            </a:r>
            <a:endParaRPr kumimoji="0" lang="en-US" sz="1800" b="0" i="0" u="none" strike="noStrike" kern="0" cap="none" spc="0" normalizeH="0" baseline="0" noProof="0" dirty="0">
              <a:ln>
                <a:noFill/>
              </a:ln>
              <a:solidFill>
                <a:prstClr val="black"/>
              </a:solidFill>
              <a:effectLst/>
              <a:uLnTx/>
              <a:uFillTx/>
              <a:latin typeface="Calibri"/>
              <a:ea typeface="+mn-ea"/>
              <a:cs typeface="+mn-cs"/>
            </a:endParaRPr>
          </a:p>
          <a:p>
            <a:pPr marL="0" marR="0" lvl="0" indent="87313"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latin typeface="Calibri"/>
                <a:ea typeface="+mn-ea"/>
                <a:cs typeface="+mn-cs"/>
              </a:rPr>
              <a:t>- </a:t>
            </a:r>
            <a:r>
              <a:rPr kumimoji="0" lang="th-TH" sz="1800" b="0" i="0" u="none" strike="noStrike" kern="0" cap="none" spc="0" normalizeH="0" baseline="0" noProof="0" dirty="0">
                <a:ln>
                  <a:noFill/>
                </a:ln>
                <a:solidFill>
                  <a:prstClr val="black"/>
                </a:solidFill>
                <a:effectLst/>
                <a:uLnTx/>
                <a:uFillTx/>
                <a:latin typeface="Calibri"/>
                <a:ea typeface="+mn-ea"/>
                <a:cs typeface="Angsana New"/>
              </a:rPr>
              <a:t>รอบคอบ (สติ)</a:t>
            </a:r>
          </a:p>
          <a:p>
            <a:pPr marL="0" marR="0" lvl="0" indent="87313"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latin typeface="Calibri"/>
                <a:ea typeface="+mn-ea"/>
                <a:cs typeface="+mn-cs"/>
              </a:rPr>
              <a:t>- </a:t>
            </a:r>
            <a:r>
              <a:rPr kumimoji="0" lang="th-TH" sz="1800" b="0" i="0" u="none" strike="noStrike" kern="0" cap="none" spc="0" normalizeH="0" baseline="0" noProof="0" dirty="0">
                <a:ln>
                  <a:noFill/>
                </a:ln>
                <a:solidFill>
                  <a:prstClr val="black"/>
                </a:solidFill>
                <a:effectLst/>
                <a:uLnTx/>
                <a:uFillTx/>
                <a:latin typeface="Calibri"/>
                <a:ea typeface="+mn-ea"/>
                <a:cs typeface="Angsana New"/>
              </a:rPr>
              <a:t>ระมัดระวัง (สติ)</a:t>
            </a:r>
          </a:p>
        </p:txBody>
      </p:sp>
      <p:sp>
        <p:nvSpPr>
          <p:cNvPr id="8" name="Rectangle 7"/>
          <p:cNvSpPr/>
          <p:nvPr/>
        </p:nvSpPr>
        <p:spPr>
          <a:xfrm>
            <a:off x="179388" y="2133600"/>
            <a:ext cx="1550987" cy="1439863"/>
          </a:xfrm>
          <a:prstGeom prst="rect">
            <a:avLst/>
          </a:prstGeom>
          <a:solidFill>
            <a:srgbClr val="9BBB59">
              <a:lumMod val="60000"/>
              <a:lumOff val="40000"/>
            </a:srgbClr>
          </a:solidFill>
          <a:ln w="25400" cap="flat" cmpd="sng" algn="ctr">
            <a:solidFill>
              <a:srgbClr val="9BBB59">
                <a:lumMod val="50000"/>
              </a:srgbClr>
            </a:solidFill>
            <a:prstDash val="solid"/>
          </a:ln>
          <a:effectLst/>
        </p:spPr>
        <p:txBody>
          <a:bodyPr lIns="72000" rIns="72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th-TH" sz="1800" b="1" i="0" u="none" strike="noStrike" kern="0" cap="none" spc="0" normalizeH="0" baseline="0" noProof="0" dirty="0">
                <a:ln>
                  <a:noFill/>
                </a:ln>
                <a:solidFill>
                  <a:prstClr val="black"/>
                </a:solidFill>
                <a:effectLst/>
                <a:uLnTx/>
                <a:uFillTx/>
                <a:latin typeface="Calibri"/>
                <a:ea typeface="+mn-ea"/>
                <a:cs typeface="Angsana New"/>
              </a:rPr>
              <a:t>คุณธรรม</a:t>
            </a:r>
            <a:endParaRPr kumimoji="0" lang="en-US" sz="1800" b="0" i="0" u="none" strike="noStrike" kern="0" cap="none" spc="0" normalizeH="0" baseline="0" noProof="0" dirty="0">
              <a:ln>
                <a:noFill/>
              </a:ln>
              <a:solidFill>
                <a:prstClr val="black"/>
              </a:solidFill>
              <a:effectLst/>
              <a:uLnTx/>
              <a:uFillTx/>
              <a:latin typeface="Angsana New" pitchFamily="18" charset="-34"/>
              <a:ea typeface="+mn-ea"/>
              <a:cs typeface="Angsana New" pitchFamily="18" charset="-34"/>
            </a:endParaRPr>
          </a:p>
          <a:p>
            <a:pPr marL="0" marR="0" lvl="0" indent="87313" defTabSz="914400" eaLnBrk="1" fontAlgn="auto" latinLnBrk="0" hangingPunct="1">
              <a:lnSpc>
                <a:spcPct val="100000"/>
              </a:lnSpc>
              <a:spcBef>
                <a:spcPts val="0"/>
              </a:spcBef>
              <a:spcAft>
                <a:spcPts val="0"/>
              </a:spcAft>
              <a:buClrTx/>
              <a:buSzTx/>
              <a:buFontTx/>
              <a:buNone/>
              <a:tabLst/>
              <a:defRPr/>
            </a:pPr>
            <a:r>
              <a:rPr kumimoji="0" lang="th-TH" sz="1800" b="0" i="0" u="none" strike="noStrike" kern="0" cap="none" spc="0" normalizeH="0" baseline="0" noProof="0" dirty="0">
                <a:ln>
                  <a:noFill/>
                </a:ln>
                <a:solidFill>
                  <a:prstClr val="black"/>
                </a:solidFill>
                <a:effectLst/>
                <a:uLnTx/>
                <a:uFillTx/>
                <a:latin typeface="Calibri"/>
                <a:ea typeface="+mn-ea"/>
                <a:cs typeface="Angsana New"/>
              </a:rPr>
              <a:t>ความซื่อสัตย์ สุจริต</a:t>
            </a:r>
            <a:endParaRPr kumimoji="0" lang="en-US" sz="1800" b="0" i="0" u="none" strike="noStrike" kern="0" cap="none" spc="0" normalizeH="0" baseline="0" noProof="0" dirty="0">
              <a:ln>
                <a:noFill/>
              </a:ln>
              <a:solidFill>
                <a:prstClr val="black"/>
              </a:solidFill>
              <a:effectLst/>
              <a:uLnTx/>
              <a:uFillTx/>
              <a:latin typeface="Calibri"/>
              <a:ea typeface="+mn-ea"/>
              <a:cs typeface="+mn-cs"/>
            </a:endParaRPr>
          </a:p>
          <a:p>
            <a:pPr marL="0" marR="0" lvl="0" indent="87313" defTabSz="914400" eaLnBrk="1" fontAlgn="auto" latinLnBrk="0" hangingPunct="1">
              <a:lnSpc>
                <a:spcPct val="100000"/>
              </a:lnSpc>
              <a:spcBef>
                <a:spcPts val="0"/>
              </a:spcBef>
              <a:spcAft>
                <a:spcPts val="0"/>
              </a:spcAft>
              <a:buClrTx/>
              <a:buSzTx/>
              <a:buFontTx/>
              <a:buNone/>
              <a:tabLst/>
              <a:defRPr/>
            </a:pPr>
            <a:r>
              <a:rPr kumimoji="0" lang="th-TH" sz="1800" b="0" i="0" u="none" strike="noStrike" kern="0" cap="none" spc="0" normalizeH="0" baseline="0" noProof="0" dirty="0">
                <a:ln>
                  <a:noFill/>
                </a:ln>
                <a:solidFill>
                  <a:prstClr val="black"/>
                </a:solidFill>
                <a:effectLst/>
                <a:uLnTx/>
                <a:uFillTx/>
                <a:latin typeface="Calibri"/>
                <a:ea typeface="+mn-ea"/>
                <a:cs typeface="Angsana New"/>
              </a:rPr>
              <a:t>ความอดทน</a:t>
            </a:r>
            <a:endParaRPr kumimoji="0" lang="en-US" sz="1800" b="0" i="0" u="none" strike="noStrike" kern="0" cap="none" spc="0" normalizeH="0" baseline="0" noProof="0" dirty="0">
              <a:ln>
                <a:noFill/>
              </a:ln>
              <a:solidFill>
                <a:prstClr val="black"/>
              </a:solidFill>
              <a:effectLst/>
              <a:uLnTx/>
              <a:uFillTx/>
              <a:latin typeface="Calibri"/>
              <a:ea typeface="+mn-ea"/>
              <a:cs typeface="+mn-cs"/>
            </a:endParaRPr>
          </a:p>
          <a:p>
            <a:pPr marL="0" marR="0" lvl="0" indent="87313" defTabSz="914400" eaLnBrk="1" fontAlgn="auto" latinLnBrk="0" hangingPunct="1">
              <a:lnSpc>
                <a:spcPct val="100000"/>
              </a:lnSpc>
              <a:spcBef>
                <a:spcPts val="0"/>
              </a:spcBef>
              <a:spcAft>
                <a:spcPts val="0"/>
              </a:spcAft>
              <a:buClrTx/>
              <a:buSzTx/>
              <a:buFontTx/>
              <a:buNone/>
              <a:tabLst/>
              <a:defRPr/>
            </a:pPr>
            <a:r>
              <a:rPr kumimoji="0" lang="th-TH" sz="1800" b="0" i="0" u="none" strike="noStrike" kern="0" cap="none" spc="0" normalizeH="0" baseline="0" noProof="0" dirty="0">
                <a:ln>
                  <a:noFill/>
                </a:ln>
                <a:solidFill>
                  <a:prstClr val="black"/>
                </a:solidFill>
                <a:effectLst/>
                <a:uLnTx/>
                <a:uFillTx/>
                <a:latin typeface="Calibri"/>
                <a:ea typeface="+mn-ea"/>
                <a:cs typeface="Angsana New"/>
              </a:rPr>
              <a:t>ความขยันหมั่นเพียร</a:t>
            </a:r>
            <a:endParaRPr kumimoji="0" lang="en-US" sz="1800" b="0" i="0" u="none" strike="noStrike" kern="0" cap="none" spc="0" normalizeH="0" baseline="0" noProof="0" dirty="0">
              <a:ln>
                <a:noFill/>
              </a:ln>
              <a:solidFill>
                <a:prstClr val="black"/>
              </a:solidFill>
              <a:effectLst/>
              <a:uLnTx/>
              <a:uFillTx/>
              <a:latin typeface="Calibri"/>
              <a:ea typeface="+mn-ea"/>
              <a:cs typeface="+mn-cs"/>
            </a:endParaRPr>
          </a:p>
          <a:p>
            <a:pPr marL="87313" marR="0" lvl="0" indent="0" defTabSz="914400" eaLnBrk="1" fontAlgn="auto" latinLnBrk="0" hangingPunct="1">
              <a:lnSpc>
                <a:spcPct val="100000"/>
              </a:lnSpc>
              <a:spcBef>
                <a:spcPts val="0"/>
              </a:spcBef>
              <a:spcAft>
                <a:spcPts val="0"/>
              </a:spcAft>
              <a:buClrTx/>
              <a:buSzTx/>
              <a:buFontTx/>
              <a:buNone/>
              <a:tabLst/>
              <a:defRPr/>
            </a:pPr>
            <a:r>
              <a:rPr kumimoji="0" lang="th-TH" sz="1800" b="0" i="0" u="none" strike="noStrike" kern="0" cap="none" spc="0" normalizeH="0" baseline="0" noProof="0" dirty="0">
                <a:ln>
                  <a:noFill/>
                </a:ln>
                <a:solidFill>
                  <a:prstClr val="black"/>
                </a:solidFill>
                <a:effectLst/>
                <a:uLnTx/>
                <a:uFillTx/>
                <a:latin typeface="Calibri"/>
                <a:ea typeface="+mn-ea"/>
                <a:cs typeface="Angsana New"/>
              </a:rPr>
              <a:t>เอื้อเฟื้อ แบ่งปัน</a:t>
            </a:r>
            <a:endParaRPr kumimoji="0" lang="en-US" sz="1800" b="0" i="0" u="none" strike="noStrike" kern="0" cap="none" spc="0" normalizeH="0" baseline="0" noProof="0" dirty="0">
              <a:ln>
                <a:noFill/>
              </a:ln>
              <a:solidFill>
                <a:prstClr val="black"/>
              </a:solidFill>
              <a:effectLst/>
              <a:uLnTx/>
              <a:uFillTx/>
              <a:latin typeface="Calibri"/>
              <a:ea typeface="+mn-ea"/>
              <a:cs typeface="+mn-cs"/>
            </a:endParaRPr>
          </a:p>
        </p:txBody>
      </p:sp>
      <p:cxnSp>
        <p:nvCxnSpPr>
          <p:cNvPr id="9" name="Straight Connector 8"/>
          <p:cNvCxnSpPr/>
          <p:nvPr/>
        </p:nvCxnSpPr>
        <p:spPr>
          <a:xfrm>
            <a:off x="3924300" y="993775"/>
            <a:ext cx="0" cy="5614988"/>
          </a:xfrm>
          <a:prstGeom prst="line">
            <a:avLst/>
          </a:prstGeom>
          <a:noFill/>
          <a:ln w="25400" cap="flat" cmpd="sng" algn="ctr">
            <a:solidFill>
              <a:sysClr val="windowText" lastClr="000000"/>
            </a:solidFill>
            <a:prstDash val="sysDash"/>
          </a:ln>
          <a:effectLst/>
        </p:spPr>
      </p:cxnSp>
      <p:cxnSp>
        <p:nvCxnSpPr>
          <p:cNvPr id="10" name="Straight Arrow Connector 9"/>
          <p:cNvCxnSpPr/>
          <p:nvPr/>
        </p:nvCxnSpPr>
        <p:spPr>
          <a:xfrm flipV="1">
            <a:off x="611188" y="3560763"/>
            <a:ext cx="0" cy="792162"/>
          </a:xfrm>
          <a:prstGeom prst="straightConnector1">
            <a:avLst/>
          </a:prstGeom>
          <a:noFill/>
          <a:ln w="19050" cap="flat" cmpd="sng" algn="ctr">
            <a:solidFill>
              <a:sysClr val="windowText" lastClr="000000"/>
            </a:solidFill>
            <a:prstDash val="solid"/>
            <a:tailEnd type="triangle"/>
          </a:ln>
          <a:effectLst/>
        </p:spPr>
      </p:cxnSp>
      <p:sp>
        <p:nvSpPr>
          <p:cNvPr id="11" name="TextBox 10"/>
          <p:cNvSpPr txBox="1"/>
          <p:nvPr/>
        </p:nvSpPr>
        <p:spPr>
          <a:xfrm>
            <a:off x="2282825" y="3749675"/>
            <a:ext cx="1281113" cy="400050"/>
          </a:xfrm>
          <a:prstGeom prst="rect">
            <a:avLst/>
          </a:prstGeom>
          <a:noFill/>
          <a:ln w="25400">
            <a:solidFill>
              <a:srgbClr val="FF0000"/>
            </a:solidFill>
          </a:ln>
        </p:spPr>
        <p:txBody>
          <a:bodyPr>
            <a:spAutoFit/>
          </a:bodyPr>
          <a:lstStyle/>
          <a:p>
            <a:pPr algn="ctr" fontAlgn="auto">
              <a:spcBef>
                <a:spcPts val="0"/>
              </a:spcBef>
              <a:spcAft>
                <a:spcPts val="0"/>
              </a:spcAft>
              <a:defRPr/>
            </a:pPr>
            <a:r>
              <a:rPr lang="th-TH" sz="2000" b="1" dirty="0">
                <a:solidFill>
                  <a:srgbClr val="FF0000"/>
                </a:solidFill>
                <a:latin typeface="Calibri"/>
                <a:cs typeface="Angsana New"/>
              </a:rPr>
              <a:t>ทางสายกลาง</a:t>
            </a:r>
            <a:endParaRPr lang="en-US" sz="2000" b="1" dirty="0">
              <a:solidFill>
                <a:srgbClr val="FF0000"/>
              </a:solidFill>
              <a:latin typeface="Calibri"/>
              <a:cs typeface="+mn-cs"/>
            </a:endParaRPr>
          </a:p>
        </p:txBody>
      </p:sp>
      <p:sp>
        <p:nvSpPr>
          <p:cNvPr id="12" name="Text Box 2"/>
          <p:cNvSpPr txBox="1">
            <a:spLocks noChangeArrowheads="1"/>
          </p:cNvSpPr>
          <p:nvPr/>
        </p:nvSpPr>
        <p:spPr bwMode="auto">
          <a:xfrm>
            <a:off x="2214563" y="1962150"/>
            <a:ext cx="1387475" cy="876300"/>
          </a:xfrm>
          <a:prstGeom prst="rect">
            <a:avLst/>
          </a:prstGeom>
          <a:solidFill>
            <a:srgbClr val="FFFFFF"/>
          </a:solidFill>
          <a:ln w="25400">
            <a:solidFill>
              <a:srgbClr val="C00000"/>
            </a:solidFill>
            <a:miter lim="800000"/>
            <a:headEnd/>
            <a:tailEnd/>
          </a:ln>
        </p:spPr>
        <p:txBody>
          <a:bodyPr/>
          <a:lstStyle>
            <a:lvl1pPr marL="342900" indent="-342900" eaLnBrk="0" hangingPunct="0">
              <a:defRPr>
                <a:solidFill>
                  <a:schemeClr val="tx1"/>
                </a:solidFill>
                <a:latin typeface="Arial" charset="0"/>
                <a:cs typeface="Arial" charset="0"/>
              </a:defRPr>
            </a:lvl1pPr>
            <a:lvl2pPr marL="85725" indent="-85725"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lvl="1" eaLnBrk="1" hangingPunct="1">
              <a:spcAft>
                <a:spcPts val="1000"/>
              </a:spcAft>
              <a:buFont typeface="Angsana New" pitchFamily="18" charset="-34"/>
              <a:buChar char="-"/>
            </a:pPr>
            <a:r>
              <a:rPr lang="th-TH" b="1">
                <a:solidFill>
                  <a:srgbClr val="C00000"/>
                </a:solidFill>
                <a:latin typeface="Angsana New" pitchFamily="18" charset="-34"/>
                <a:ea typeface="Arial" charset="0"/>
                <a:cs typeface="Angsana New" pitchFamily="18" charset="-34"/>
              </a:rPr>
              <a:t>การมีภูมิคุ้มกัน</a:t>
            </a:r>
          </a:p>
          <a:p>
            <a:pPr lvl="1" eaLnBrk="1" hangingPunct="1">
              <a:spcAft>
                <a:spcPts val="1000"/>
              </a:spcAft>
              <a:buFont typeface="Angsana New" pitchFamily="18" charset="-34"/>
              <a:buChar char="-"/>
            </a:pPr>
            <a:r>
              <a:rPr lang="th-TH" b="1">
                <a:solidFill>
                  <a:srgbClr val="C00000"/>
                </a:solidFill>
                <a:latin typeface="Angsana New" pitchFamily="18" charset="-34"/>
                <a:ea typeface="Arial" charset="0"/>
                <a:cs typeface="Angsana New" pitchFamily="18" charset="-34"/>
              </a:rPr>
              <a:t>การพึ่งตนเอง</a:t>
            </a:r>
            <a:endParaRPr lang="en-US" sz="2000" b="1">
              <a:solidFill>
                <a:srgbClr val="C00000"/>
              </a:solidFill>
              <a:ea typeface="Arial" charset="0"/>
              <a:cs typeface="Angsana New" pitchFamily="18" charset="-34"/>
            </a:endParaRPr>
          </a:p>
        </p:txBody>
      </p:sp>
      <p:sp>
        <p:nvSpPr>
          <p:cNvPr id="13" name="Text Box 3"/>
          <p:cNvSpPr txBox="1">
            <a:spLocks noChangeArrowheads="1"/>
          </p:cNvSpPr>
          <p:nvPr/>
        </p:nvSpPr>
        <p:spPr bwMode="auto">
          <a:xfrm>
            <a:off x="2162175" y="3254375"/>
            <a:ext cx="1481138" cy="319088"/>
          </a:xfrm>
          <a:prstGeom prst="rect">
            <a:avLst/>
          </a:prstGeom>
          <a:solidFill>
            <a:srgbClr val="FFFFFF"/>
          </a:solidFill>
          <a:ln w="25400">
            <a:solidFill>
              <a:srgbClr val="1F497D"/>
            </a:solidFill>
            <a:miter lim="800000"/>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defTabSz="914400" eaLnBrk="1" fontAlgn="auto" latinLnBrk="0" hangingPunct="1">
              <a:lnSpc>
                <a:spcPct val="100000"/>
              </a:lnSpc>
              <a:spcBef>
                <a:spcPts val="0"/>
              </a:spcBef>
              <a:spcAft>
                <a:spcPts val="1000"/>
              </a:spcAft>
              <a:buClrTx/>
              <a:buSzTx/>
              <a:buFontTx/>
              <a:buNone/>
              <a:tabLst/>
              <a:defRPr/>
            </a:pPr>
            <a:r>
              <a:rPr kumimoji="0" lang="th-TH" sz="1800" b="1" i="0" u="none" strike="noStrike" kern="0" cap="none" spc="0" normalizeH="0" baseline="0" noProof="0" smtClean="0">
                <a:ln>
                  <a:noFill/>
                </a:ln>
                <a:solidFill>
                  <a:srgbClr val="1F497D"/>
                </a:solidFill>
                <a:effectLst/>
                <a:uLnTx/>
                <a:uFillTx/>
                <a:latin typeface="Angsana New" pitchFamily="18" charset="-34"/>
                <a:ea typeface="Arial" charset="0"/>
                <a:cs typeface="Angsana New" pitchFamily="18" charset="-34"/>
              </a:rPr>
              <a:t>- ความพอประมาณ</a:t>
            </a:r>
            <a:endParaRPr kumimoji="0" lang="en-US" sz="2000" b="1" i="0" u="none" strike="noStrike" kern="0" cap="none" spc="0" normalizeH="0" baseline="0" noProof="0" smtClean="0">
              <a:ln>
                <a:noFill/>
              </a:ln>
              <a:solidFill>
                <a:srgbClr val="1F497D"/>
              </a:solidFill>
              <a:effectLst/>
              <a:uLnTx/>
              <a:uFillTx/>
              <a:latin typeface="Arial" charset="0"/>
              <a:ea typeface="Arial" charset="0"/>
              <a:cs typeface="Angsana New" pitchFamily="18" charset="-34"/>
            </a:endParaRPr>
          </a:p>
        </p:txBody>
      </p:sp>
      <p:sp>
        <p:nvSpPr>
          <p:cNvPr id="14" name="Text Box 4"/>
          <p:cNvSpPr txBox="1">
            <a:spLocks noChangeArrowheads="1"/>
          </p:cNvSpPr>
          <p:nvPr/>
        </p:nvSpPr>
        <p:spPr bwMode="auto">
          <a:xfrm>
            <a:off x="2157413" y="6153150"/>
            <a:ext cx="1504950" cy="371475"/>
          </a:xfrm>
          <a:prstGeom prst="rect">
            <a:avLst/>
          </a:prstGeom>
          <a:solidFill>
            <a:srgbClr val="FFFFFF"/>
          </a:solidFill>
          <a:ln w="25400">
            <a:solidFill>
              <a:srgbClr val="00B050"/>
            </a:solidFill>
            <a:miter lim="800000"/>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ts val="400"/>
              </a:spcBef>
            </a:pPr>
            <a:r>
              <a:rPr lang="th-TH" b="1">
                <a:solidFill>
                  <a:srgbClr val="00B050"/>
                </a:solidFill>
                <a:latin typeface="Angsana New" pitchFamily="18" charset="-34"/>
                <a:ea typeface="Arial" charset="0"/>
                <a:cs typeface="Angsana New" pitchFamily="18" charset="-34"/>
              </a:rPr>
              <a:t>ความมีเหตุผล</a:t>
            </a:r>
            <a:endParaRPr lang="en-US" b="1">
              <a:solidFill>
                <a:srgbClr val="00B050"/>
              </a:solidFill>
              <a:latin typeface="Angsana New" pitchFamily="18" charset="-34"/>
              <a:ea typeface="Arial" charset="0"/>
              <a:cs typeface="Angsana New" pitchFamily="18" charset="-34"/>
            </a:endParaRPr>
          </a:p>
        </p:txBody>
      </p:sp>
      <p:sp>
        <p:nvSpPr>
          <p:cNvPr id="15" name="Text Box 5"/>
          <p:cNvSpPr txBox="1">
            <a:spLocks noChangeArrowheads="1"/>
          </p:cNvSpPr>
          <p:nvPr/>
        </p:nvSpPr>
        <p:spPr bwMode="auto">
          <a:xfrm>
            <a:off x="2227263" y="1676400"/>
            <a:ext cx="1371600" cy="249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Aft>
                <a:spcPts val="1000"/>
              </a:spcAft>
            </a:pPr>
            <a:r>
              <a:rPr lang="th-TH" b="1">
                <a:solidFill>
                  <a:srgbClr val="000000"/>
                </a:solidFill>
                <a:latin typeface="Cordia New" pitchFamily="34" charset="-34"/>
                <a:ea typeface="Arial" charset="0"/>
                <a:cs typeface="Angsana New" pitchFamily="18" charset="-34"/>
              </a:rPr>
              <a:t>วิธีการ</a:t>
            </a:r>
            <a:endParaRPr lang="en-US">
              <a:solidFill>
                <a:srgbClr val="000000"/>
              </a:solidFill>
              <a:latin typeface="Angsana New" pitchFamily="18" charset="-34"/>
              <a:ea typeface="Arial" charset="0"/>
              <a:cs typeface="Angsana New" pitchFamily="18" charset="-34"/>
            </a:endParaRPr>
          </a:p>
        </p:txBody>
      </p:sp>
      <p:sp>
        <p:nvSpPr>
          <p:cNvPr id="16" name="Text Box 6"/>
          <p:cNvSpPr txBox="1">
            <a:spLocks noChangeArrowheads="1"/>
          </p:cNvSpPr>
          <p:nvPr/>
        </p:nvSpPr>
        <p:spPr bwMode="auto">
          <a:xfrm>
            <a:off x="2170113" y="2990850"/>
            <a:ext cx="1522412"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Aft>
                <a:spcPts val="1000"/>
              </a:spcAft>
              <a:defRPr/>
            </a:pPr>
            <a:r>
              <a:rPr lang="th-TH" b="1" dirty="0">
                <a:solidFill>
                  <a:prstClr val="black"/>
                </a:solidFill>
                <a:latin typeface="Cordia New" pitchFamily="34" charset="-34"/>
                <a:ea typeface="Arial" pitchFamily="34" charset="0"/>
                <a:cs typeface="Angsana New"/>
              </a:rPr>
              <a:t>วิธี</a:t>
            </a:r>
            <a:r>
              <a:rPr lang="en-US" b="1" dirty="0">
                <a:solidFill>
                  <a:prstClr val="black"/>
                </a:solidFill>
                <a:latin typeface="Cordia New" pitchFamily="34" charset="-34"/>
                <a:ea typeface="Arial" pitchFamily="34" charset="0"/>
                <a:cs typeface="+mn-cs"/>
              </a:rPr>
              <a:t> </a:t>
            </a:r>
            <a:r>
              <a:rPr lang="th-TH" b="1" dirty="0">
                <a:solidFill>
                  <a:prstClr val="black"/>
                </a:solidFill>
                <a:latin typeface="Cordia New" pitchFamily="34" charset="-34"/>
                <a:ea typeface="Arial" pitchFamily="34" charset="0"/>
                <a:cs typeface="Angsana New"/>
              </a:rPr>
              <a:t>คิด</a:t>
            </a:r>
            <a:endParaRPr lang="en-US" dirty="0">
              <a:solidFill>
                <a:prstClr val="black"/>
              </a:solidFill>
              <a:latin typeface="Angsana New" pitchFamily="18" charset="-34"/>
              <a:cs typeface="Angsana New" pitchFamily="18" charset="-34"/>
            </a:endParaRPr>
          </a:p>
        </p:txBody>
      </p:sp>
      <p:sp>
        <p:nvSpPr>
          <p:cNvPr id="17" name="Text Box 7"/>
          <p:cNvSpPr txBox="1">
            <a:spLocks noChangeArrowheads="1"/>
          </p:cNvSpPr>
          <p:nvPr/>
        </p:nvSpPr>
        <p:spPr bwMode="auto">
          <a:xfrm>
            <a:off x="2206625" y="5654675"/>
            <a:ext cx="1508125" cy="31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Aft>
                <a:spcPts val="1000"/>
              </a:spcAft>
              <a:defRPr/>
            </a:pPr>
            <a:r>
              <a:rPr lang="th-TH" b="1" dirty="0">
                <a:solidFill>
                  <a:prstClr val="black"/>
                </a:solidFill>
                <a:latin typeface="Cordia New" pitchFamily="34" charset="-34"/>
                <a:ea typeface="Arial" pitchFamily="34" charset="0"/>
                <a:cs typeface="Angsana New"/>
              </a:rPr>
              <a:t>วิถี</a:t>
            </a:r>
            <a:r>
              <a:rPr lang="en-US" b="1" dirty="0">
                <a:solidFill>
                  <a:prstClr val="black"/>
                </a:solidFill>
                <a:latin typeface="Cordia New" pitchFamily="34" charset="-34"/>
                <a:ea typeface="Arial" pitchFamily="34" charset="0"/>
                <a:cs typeface="+mn-cs"/>
              </a:rPr>
              <a:t> </a:t>
            </a:r>
            <a:r>
              <a:rPr lang="th-TH" b="1" dirty="0">
                <a:solidFill>
                  <a:prstClr val="black"/>
                </a:solidFill>
                <a:latin typeface="Cordia New" pitchFamily="34" charset="-34"/>
                <a:ea typeface="Arial" pitchFamily="34" charset="0"/>
                <a:cs typeface="Angsana New"/>
              </a:rPr>
              <a:t>ชีวิต</a:t>
            </a:r>
            <a:endParaRPr lang="en-US" dirty="0">
              <a:solidFill>
                <a:prstClr val="black"/>
              </a:solidFill>
              <a:latin typeface="Angsana New" pitchFamily="18" charset="-34"/>
              <a:cs typeface="Angsana New" pitchFamily="18" charset="-34"/>
            </a:endParaRPr>
          </a:p>
        </p:txBody>
      </p:sp>
      <p:sp>
        <p:nvSpPr>
          <p:cNvPr id="18" name="Text Box 8"/>
          <p:cNvSpPr txBox="1">
            <a:spLocks noChangeArrowheads="1"/>
          </p:cNvSpPr>
          <p:nvPr/>
        </p:nvSpPr>
        <p:spPr bwMode="auto">
          <a:xfrm>
            <a:off x="2201863" y="4165600"/>
            <a:ext cx="1427162"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Aft>
                <a:spcPts val="1000"/>
              </a:spcAft>
              <a:defRPr/>
            </a:pPr>
            <a:r>
              <a:rPr lang="en-US" sz="1500" b="1" dirty="0">
                <a:solidFill>
                  <a:prstClr val="black"/>
                </a:solidFill>
                <a:latin typeface="Angsana New" pitchFamily="18" charset="-34"/>
                <a:ea typeface="Arial" pitchFamily="34" charset="0"/>
                <a:cs typeface="Angsana New" pitchFamily="18" charset="-34"/>
              </a:rPr>
              <a:t>(</a:t>
            </a:r>
            <a:r>
              <a:rPr lang="th-TH" sz="1500" b="1" dirty="0">
                <a:solidFill>
                  <a:prstClr val="black"/>
                </a:solidFill>
                <a:latin typeface="Cordia New" pitchFamily="34" charset="-34"/>
                <a:ea typeface="Arial" pitchFamily="34" charset="0"/>
                <a:cs typeface="Angsana New"/>
              </a:rPr>
              <a:t>กระบวน การหลัก)</a:t>
            </a:r>
            <a:endParaRPr lang="en-US" sz="1500" b="1" dirty="0">
              <a:solidFill>
                <a:prstClr val="black"/>
              </a:solidFill>
              <a:latin typeface="Arial" pitchFamily="34" charset="0"/>
              <a:cs typeface="+mn-cs"/>
            </a:endParaRPr>
          </a:p>
        </p:txBody>
      </p:sp>
      <p:cxnSp>
        <p:nvCxnSpPr>
          <p:cNvPr id="19" name="Straight Arrow Connector 18"/>
          <p:cNvCxnSpPr/>
          <p:nvPr/>
        </p:nvCxnSpPr>
        <p:spPr>
          <a:xfrm flipV="1">
            <a:off x="2917825" y="3573463"/>
            <a:ext cx="0" cy="176212"/>
          </a:xfrm>
          <a:prstGeom prst="straightConnector1">
            <a:avLst/>
          </a:prstGeom>
          <a:noFill/>
          <a:ln w="19050" cap="flat" cmpd="sng" algn="ctr">
            <a:solidFill>
              <a:sysClr val="windowText" lastClr="000000"/>
            </a:solidFill>
            <a:prstDash val="solid"/>
            <a:tailEnd type="triangle"/>
          </a:ln>
          <a:effectLst/>
        </p:spPr>
      </p:cxnSp>
      <p:cxnSp>
        <p:nvCxnSpPr>
          <p:cNvPr id="20" name="Straight Arrow Connector 19"/>
          <p:cNvCxnSpPr/>
          <p:nvPr/>
        </p:nvCxnSpPr>
        <p:spPr>
          <a:xfrm flipV="1">
            <a:off x="2913063" y="2844800"/>
            <a:ext cx="0" cy="400050"/>
          </a:xfrm>
          <a:prstGeom prst="straightConnector1">
            <a:avLst/>
          </a:prstGeom>
          <a:noFill/>
          <a:ln w="19050" cap="flat" cmpd="sng" algn="ctr">
            <a:solidFill>
              <a:sysClr val="windowText" lastClr="000000"/>
            </a:solidFill>
            <a:prstDash val="solid"/>
            <a:tailEnd type="triangle"/>
          </a:ln>
          <a:effectLst/>
        </p:spPr>
      </p:cxnSp>
      <p:cxnSp>
        <p:nvCxnSpPr>
          <p:cNvPr id="21" name="Straight Arrow Connector 20"/>
          <p:cNvCxnSpPr/>
          <p:nvPr/>
        </p:nvCxnSpPr>
        <p:spPr>
          <a:xfrm>
            <a:off x="2909888" y="4149725"/>
            <a:ext cx="0" cy="2001838"/>
          </a:xfrm>
          <a:prstGeom prst="straightConnector1">
            <a:avLst/>
          </a:prstGeom>
          <a:noFill/>
          <a:ln w="19050" cap="flat" cmpd="sng" algn="ctr">
            <a:solidFill>
              <a:sysClr val="windowText" lastClr="000000"/>
            </a:solidFill>
            <a:prstDash val="solid"/>
            <a:tailEnd type="triangle"/>
          </a:ln>
          <a:effectLst/>
        </p:spPr>
      </p:cxnSp>
      <p:cxnSp>
        <p:nvCxnSpPr>
          <p:cNvPr id="22" name="Elbow Connector 21"/>
          <p:cNvCxnSpPr/>
          <p:nvPr/>
        </p:nvCxnSpPr>
        <p:spPr>
          <a:xfrm flipH="1" flipV="1">
            <a:off x="3275013" y="2571750"/>
            <a:ext cx="179387" cy="865188"/>
          </a:xfrm>
          <a:prstGeom prst="bentConnector3">
            <a:avLst>
              <a:gd name="adj1" fmla="val -214469"/>
            </a:avLst>
          </a:prstGeom>
          <a:noFill/>
          <a:ln w="19050" cap="flat" cmpd="sng" algn="ctr">
            <a:solidFill>
              <a:sysClr val="windowText" lastClr="000000"/>
            </a:solidFill>
            <a:prstDash val="solid"/>
            <a:tailEnd type="triangle"/>
          </a:ln>
          <a:effectLst/>
        </p:spPr>
      </p:cxnSp>
      <p:cxnSp>
        <p:nvCxnSpPr>
          <p:cNvPr id="23" name="Straight Connector 22"/>
          <p:cNvCxnSpPr/>
          <p:nvPr/>
        </p:nvCxnSpPr>
        <p:spPr>
          <a:xfrm>
            <a:off x="6037263" y="1033463"/>
            <a:ext cx="0" cy="5616575"/>
          </a:xfrm>
          <a:prstGeom prst="line">
            <a:avLst/>
          </a:prstGeom>
          <a:noFill/>
          <a:ln w="25400" cap="flat" cmpd="sng" algn="ctr">
            <a:solidFill>
              <a:sysClr val="windowText" lastClr="000000"/>
            </a:solidFill>
            <a:prstDash val="sysDash"/>
          </a:ln>
          <a:effectLst/>
        </p:spPr>
      </p:cxnSp>
      <p:cxnSp>
        <p:nvCxnSpPr>
          <p:cNvPr id="24" name="Straight Connector 23"/>
          <p:cNvCxnSpPr/>
          <p:nvPr/>
        </p:nvCxnSpPr>
        <p:spPr>
          <a:xfrm>
            <a:off x="7572375" y="993775"/>
            <a:ext cx="0" cy="5614988"/>
          </a:xfrm>
          <a:prstGeom prst="line">
            <a:avLst/>
          </a:prstGeom>
          <a:noFill/>
          <a:ln w="25400" cap="flat" cmpd="sng" algn="ctr">
            <a:solidFill>
              <a:sysClr val="windowText" lastClr="000000"/>
            </a:solidFill>
            <a:prstDash val="sysDash"/>
          </a:ln>
          <a:effectLst/>
        </p:spPr>
      </p:cxnSp>
      <p:sp>
        <p:nvSpPr>
          <p:cNvPr id="25" name="TextBox 24"/>
          <p:cNvSpPr txBox="1"/>
          <p:nvPr/>
        </p:nvSpPr>
        <p:spPr>
          <a:xfrm>
            <a:off x="468313" y="990600"/>
            <a:ext cx="1079500" cy="368300"/>
          </a:xfrm>
          <a:prstGeom prst="rect">
            <a:avLst/>
          </a:prstGeom>
          <a:noFill/>
        </p:spPr>
        <p:txBody>
          <a:bodyPr>
            <a:spAutoFit/>
          </a:bodyPr>
          <a:lstStyle/>
          <a:p>
            <a:pPr algn="ctr" fontAlgn="auto">
              <a:spcBef>
                <a:spcPts val="0"/>
              </a:spcBef>
              <a:spcAft>
                <a:spcPts val="0"/>
              </a:spcAft>
              <a:defRPr/>
            </a:pPr>
            <a:r>
              <a:rPr lang="th-TH" b="1" dirty="0">
                <a:solidFill>
                  <a:prstClr val="black"/>
                </a:solidFill>
                <a:latin typeface="Calibri"/>
                <a:cs typeface="Angsana New"/>
              </a:rPr>
              <a:t>ปัจจัยนำเข้า</a:t>
            </a:r>
            <a:endParaRPr lang="en-US" b="1" dirty="0">
              <a:solidFill>
                <a:prstClr val="black"/>
              </a:solidFill>
              <a:latin typeface="Calibri"/>
              <a:cs typeface="+mn-cs"/>
            </a:endParaRPr>
          </a:p>
        </p:txBody>
      </p:sp>
      <p:sp>
        <p:nvSpPr>
          <p:cNvPr id="26" name="TextBox 25"/>
          <p:cNvSpPr txBox="1"/>
          <p:nvPr/>
        </p:nvSpPr>
        <p:spPr>
          <a:xfrm>
            <a:off x="2411413" y="985838"/>
            <a:ext cx="1071562" cy="368300"/>
          </a:xfrm>
          <a:prstGeom prst="rect">
            <a:avLst/>
          </a:prstGeom>
          <a:noFill/>
        </p:spPr>
        <p:txBody>
          <a:bodyPr>
            <a:spAutoFit/>
          </a:bodyPr>
          <a:lstStyle/>
          <a:p>
            <a:pPr algn="ctr" fontAlgn="auto">
              <a:spcBef>
                <a:spcPts val="0"/>
              </a:spcBef>
              <a:spcAft>
                <a:spcPts val="0"/>
              </a:spcAft>
              <a:defRPr/>
            </a:pPr>
            <a:r>
              <a:rPr lang="th-TH" b="1" dirty="0">
                <a:solidFill>
                  <a:prstClr val="black"/>
                </a:solidFill>
                <a:latin typeface="Calibri"/>
                <a:cs typeface="Angsana New"/>
              </a:rPr>
              <a:t>กระบวนการ</a:t>
            </a:r>
            <a:endParaRPr lang="en-US" b="1" dirty="0">
              <a:solidFill>
                <a:prstClr val="black"/>
              </a:solidFill>
              <a:latin typeface="Calibri"/>
              <a:cs typeface="+mn-cs"/>
            </a:endParaRPr>
          </a:p>
        </p:txBody>
      </p:sp>
      <p:sp>
        <p:nvSpPr>
          <p:cNvPr id="27" name="TextBox 26"/>
          <p:cNvSpPr txBox="1"/>
          <p:nvPr/>
        </p:nvSpPr>
        <p:spPr>
          <a:xfrm>
            <a:off x="4452938" y="985838"/>
            <a:ext cx="1008062" cy="368300"/>
          </a:xfrm>
          <a:prstGeom prst="rect">
            <a:avLst/>
          </a:prstGeom>
          <a:noFill/>
        </p:spPr>
        <p:txBody>
          <a:bodyPr>
            <a:spAutoFit/>
          </a:bodyPr>
          <a:lstStyle/>
          <a:p>
            <a:pPr algn="ctr" fontAlgn="auto">
              <a:spcBef>
                <a:spcPts val="0"/>
              </a:spcBef>
              <a:spcAft>
                <a:spcPts val="0"/>
              </a:spcAft>
              <a:defRPr/>
            </a:pPr>
            <a:r>
              <a:rPr lang="th-TH" b="1" dirty="0">
                <a:solidFill>
                  <a:prstClr val="black"/>
                </a:solidFill>
                <a:latin typeface="Calibri"/>
                <a:cs typeface="Angsana New"/>
              </a:rPr>
              <a:t>ผลผลิต</a:t>
            </a:r>
            <a:endParaRPr lang="en-US" b="1" dirty="0">
              <a:solidFill>
                <a:prstClr val="black"/>
              </a:solidFill>
              <a:latin typeface="Calibri"/>
              <a:cs typeface="+mn-cs"/>
            </a:endParaRPr>
          </a:p>
        </p:txBody>
      </p:sp>
      <p:sp>
        <p:nvSpPr>
          <p:cNvPr id="28" name="TextBox 27"/>
          <p:cNvSpPr txBox="1"/>
          <p:nvPr/>
        </p:nvSpPr>
        <p:spPr>
          <a:xfrm>
            <a:off x="6145213" y="998538"/>
            <a:ext cx="1336675" cy="369887"/>
          </a:xfrm>
          <a:prstGeom prst="rect">
            <a:avLst/>
          </a:prstGeom>
          <a:noFill/>
        </p:spPr>
        <p:txBody>
          <a:bodyPr>
            <a:spAutoFit/>
          </a:bodyPr>
          <a:lstStyle/>
          <a:p>
            <a:pPr algn="ctr" fontAlgn="auto">
              <a:spcBef>
                <a:spcPts val="0"/>
              </a:spcBef>
              <a:spcAft>
                <a:spcPts val="0"/>
              </a:spcAft>
              <a:defRPr/>
            </a:pPr>
            <a:r>
              <a:rPr lang="th-TH" b="1" dirty="0">
                <a:solidFill>
                  <a:prstClr val="black"/>
                </a:solidFill>
                <a:latin typeface="Calibri"/>
                <a:cs typeface="Angsana New"/>
              </a:rPr>
              <a:t>ผลลัพธ์</a:t>
            </a:r>
            <a:endParaRPr lang="en-US" b="1" dirty="0">
              <a:solidFill>
                <a:prstClr val="black"/>
              </a:solidFill>
              <a:latin typeface="Calibri"/>
              <a:cs typeface="+mn-cs"/>
            </a:endParaRPr>
          </a:p>
        </p:txBody>
      </p:sp>
      <p:sp>
        <p:nvSpPr>
          <p:cNvPr id="29" name="TextBox 28"/>
          <p:cNvSpPr txBox="1"/>
          <p:nvPr/>
        </p:nvSpPr>
        <p:spPr>
          <a:xfrm>
            <a:off x="7956550" y="995363"/>
            <a:ext cx="1008063" cy="368300"/>
          </a:xfrm>
          <a:prstGeom prst="rect">
            <a:avLst/>
          </a:prstGeom>
          <a:noFill/>
        </p:spPr>
        <p:txBody>
          <a:bodyPr>
            <a:spAutoFit/>
          </a:bodyPr>
          <a:lstStyle/>
          <a:p>
            <a:pPr algn="ctr" fontAlgn="auto">
              <a:spcBef>
                <a:spcPts val="0"/>
              </a:spcBef>
              <a:spcAft>
                <a:spcPts val="0"/>
              </a:spcAft>
              <a:defRPr/>
            </a:pPr>
            <a:r>
              <a:rPr lang="th-TH" b="1" dirty="0">
                <a:solidFill>
                  <a:prstClr val="black"/>
                </a:solidFill>
                <a:latin typeface="Calibri"/>
                <a:cs typeface="Angsana New"/>
              </a:rPr>
              <a:t>ผลในที่สุด</a:t>
            </a:r>
            <a:endParaRPr lang="en-US" b="1" dirty="0">
              <a:solidFill>
                <a:prstClr val="black"/>
              </a:solidFill>
              <a:latin typeface="Calibri"/>
              <a:cs typeface="+mn-cs"/>
            </a:endParaRPr>
          </a:p>
        </p:txBody>
      </p:sp>
      <p:grpSp>
        <p:nvGrpSpPr>
          <p:cNvPr id="30" name="Group 92"/>
          <p:cNvGrpSpPr>
            <a:grpSpLocks/>
          </p:cNvGrpSpPr>
          <p:nvPr/>
        </p:nvGrpSpPr>
        <p:grpSpPr bwMode="auto">
          <a:xfrm>
            <a:off x="257175" y="979488"/>
            <a:ext cx="8793163" cy="420687"/>
            <a:chOff x="257082" y="979375"/>
            <a:chExt cx="8792902" cy="420471"/>
          </a:xfrm>
        </p:grpSpPr>
        <p:sp>
          <p:nvSpPr>
            <p:cNvPr id="31" name="Rectangle 30"/>
            <p:cNvSpPr/>
            <p:nvPr/>
          </p:nvSpPr>
          <p:spPr>
            <a:xfrm>
              <a:off x="357092" y="995242"/>
              <a:ext cx="8569071" cy="360177"/>
            </a:xfrm>
            <a:prstGeom prst="rect">
              <a:avLst/>
            </a:prstGeom>
            <a:noFill/>
            <a:ln w="25400" cap="flat" cmpd="sng" algn="ctr">
              <a:solidFill>
                <a:sysClr val="windowText" lastClr="000000"/>
              </a:solidFill>
              <a:prstDash val="sys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a:noFill/>
                </a:ln>
                <a:solidFill>
                  <a:prstClr val="white"/>
                </a:solidFill>
                <a:effectLst/>
                <a:uLnTx/>
                <a:uFillTx/>
                <a:latin typeface="Angsana New" pitchFamily="18" charset="-34"/>
                <a:ea typeface="+mn-ea"/>
                <a:cs typeface="Angsana New" pitchFamily="18" charset="-34"/>
              </a:endParaRPr>
            </a:p>
          </p:txBody>
        </p:sp>
        <p:sp>
          <p:nvSpPr>
            <p:cNvPr id="32" name="Rectangle 31"/>
            <p:cNvSpPr/>
            <p:nvPr/>
          </p:nvSpPr>
          <p:spPr>
            <a:xfrm>
              <a:off x="257082" y="980961"/>
              <a:ext cx="136521" cy="418885"/>
            </a:xfrm>
            <a:prstGeom prst="rect">
              <a:avLst/>
            </a:prstGeom>
            <a:solidFill>
              <a:sysClr val="window" lastClr="FFFFFF"/>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a:noFill/>
                </a:ln>
                <a:solidFill>
                  <a:prstClr val="white"/>
                </a:solidFill>
                <a:effectLst/>
                <a:uLnTx/>
                <a:uFillTx/>
                <a:latin typeface="Angsana New" pitchFamily="18" charset="-34"/>
                <a:ea typeface="+mn-ea"/>
                <a:cs typeface="Angsana New" pitchFamily="18" charset="-34"/>
              </a:endParaRPr>
            </a:p>
          </p:txBody>
        </p:sp>
        <p:sp>
          <p:nvSpPr>
            <p:cNvPr id="33" name="Rectangle 32"/>
            <p:cNvSpPr/>
            <p:nvPr/>
          </p:nvSpPr>
          <p:spPr>
            <a:xfrm>
              <a:off x="8913463" y="979375"/>
              <a:ext cx="136521" cy="418885"/>
            </a:xfrm>
            <a:prstGeom prst="rect">
              <a:avLst/>
            </a:prstGeom>
            <a:solidFill>
              <a:sysClr val="window" lastClr="FFFFFF"/>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a:noFill/>
                </a:ln>
                <a:solidFill>
                  <a:prstClr val="white"/>
                </a:solidFill>
                <a:effectLst/>
                <a:uLnTx/>
                <a:uFillTx/>
                <a:latin typeface="Angsana New" pitchFamily="18" charset="-34"/>
                <a:ea typeface="+mn-ea"/>
                <a:cs typeface="Angsana New" pitchFamily="18" charset="-34"/>
              </a:endParaRPr>
            </a:p>
          </p:txBody>
        </p:sp>
      </p:grpSp>
      <p:cxnSp>
        <p:nvCxnSpPr>
          <p:cNvPr id="34" name="Straight Arrow Connector 33"/>
          <p:cNvCxnSpPr/>
          <p:nvPr/>
        </p:nvCxnSpPr>
        <p:spPr>
          <a:xfrm>
            <a:off x="1525588" y="1179513"/>
            <a:ext cx="868362" cy="0"/>
          </a:xfrm>
          <a:prstGeom prst="straightConnector1">
            <a:avLst/>
          </a:prstGeom>
          <a:noFill/>
          <a:ln w="22225" cap="flat" cmpd="sng" algn="ctr">
            <a:solidFill>
              <a:sysClr val="windowText" lastClr="000000"/>
            </a:solidFill>
            <a:prstDash val="solid"/>
            <a:tailEnd type="triangle"/>
          </a:ln>
          <a:effectLst/>
        </p:spPr>
      </p:cxnSp>
      <p:cxnSp>
        <p:nvCxnSpPr>
          <p:cNvPr id="35" name="Straight Arrow Connector 34"/>
          <p:cNvCxnSpPr/>
          <p:nvPr/>
        </p:nvCxnSpPr>
        <p:spPr>
          <a:xfrm>
            <a:off x="7283450" y="1203325"/>
            <a:ext cx="674688" cy="0"/>
          </a:xfrm>
          <a:prstGeom prst="straightConnector1">
            <a:avLst/>
          </a:prstGeom>
          <a:noFill/>
          <a:ln w="22225" cap="flat" cmpd="sng" algn="ctr">
            <a:solidFill>
              <a:sysClr val="windowText" lastClr="000000"/>
            </a:solidFill>
            <a:prstDash val="solid"/>
            <a:tailEnd type="triangle"/>
          </a:ln>
          <a:effectLst/>
        </p:spPr>
      </p:cxnSp>
      <p:cxnSp>
        <p:nvCxnSpPr>
          <p:cNvPr id="36" name="Straight Arrow Connector 35"/>
          <p:cNvCxnSpPr/>
          <p:nvPr/>
        </p:nvCxnSpPr>
        <p:spPr>
          <a:xfrm>
            <a:off x="5461000" y="1184275"/>
            <a:ext cx="868363" cy="0"/>
          </a:xfrm>
          <a:prstGeom prst="straightConnector1">
            <a:avLst/>
          </a:prstGeom>
          <a:noFill/>
          <a:ln w="22225" cap="flat" cmpd="sng" algn="ctr">
            <a:solidFill>
              <a:sysClr val="windowText" lastClr="000000"/>
            </a:solidFill>
            <a:prstDash val="solid"/>
            <a:tailEnd type="triangle"/>
          </a:ln>
          <a:effectLst/>
        </p:spPr>
      </p:cxnSp>
      <p:cxnSp>
        <p:nvCxnSpPr>
          <p:cNvPr id="37" name="Straight Arrow Connector 36"/>
          <p:cNvCxnSpPr/>
          <p:nvPr/>
        </p:nvCxnSpPr>
        <p:spPr>
          <a:xfrm>
            <a:off x="3538538" y="1184275"/>
            <a:ext cx="868362" cy="0"/>
          </a:xfrm>
          <a:prstGeom prst="straightConnector1">
            <a:avLst/>
          </a:prstGeom>
          <a:noFill/>
          <a:ln w="22225" cap="flat" cmpd="sng" algn="ctr">
            <a:solidFill>
              <a:sysClr val="windowText" lastClr="000000"/>
            </a:solidFill>
            <a:prstDash val="solid"/>
            <a:tailEnd type="triangle"/>
          </a:ln>
          <a:effectLst/>
        </p:spPr>
      </p:cxnSp>
      <p:sp>
        <p:nvSpPr>
          <p:cNvPr id="38" name="Rectangle 37"/>
          <p:cNvSpPr/>
          <p:nvPr/>
        </p:nvSpPr>
        <p:spPr>
          <a:xfrm>
            <a:off x="49213" y="1962150"/>
            <a:ext cx="1728787" cy="3849688"/>
          </a:xfrm>
          <a:prstGeom prst="rect">
            <a:avLst/>
          </a:prstGeom>
          <a:noFill/>
          <a:ln w="25400" cap="flat" cmpd="sng" algn="ctr">
            <a:solidFill>
              <a:srgbClr val="4F81BD">
                <a:shade val="50000"/>
              </a:srgbClr>
            </a:solidFill>
            <a:prstDash val="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39" name="Text Box 5"/>
          <p:cNvSpPr txBox="1">
            <a:spLocks noChangeArrowheads="1"/>
          </p:cNvSpPr>
          <p:nvPr/>
        </p:nvSpPr>
        <p:spPr bwMode="auto">
          <a:xfrm>
            <a:off x="60325" y="1400175"/>
            <a:ext cx="1717675"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ts val="2163"/>
              </a:lnSpc>
            </a:pPr>
            <a:r>
              <a:rPr lang="th-TH" b="1">
                <a:solidFill>
                  <a:srgbClr val="000000"/>
                </a:solidFill>
                <a:latin typeface="Angsana New" pitchFamily="18" charset="-34"/>
                <a:ea typeface="Arial" charset="0"/>
                <a:cs typeface="Angsana New" pitchFamily="18" charset="-34"/>
              </a:rPr>
              <a:t>จิตลักษณะพอเพียง</a:t>
            </a:r>
          </a:p>
          <a:p>
            <a:pPr algn="ctr" eaLnBrk="1" hangingPunct="1">
              <a:lnSpc>
                <a:spcPts val="1700"/>
              </a:lnSpc>
              <a:spcAft>
                <a:spcPts val="1000"/>
              </a:spcAft>
            </a:pPr>
            <a:r>
              <a:rPr lang="th-TH" b="1">
                <a:solidFill>
                  <a:srgbClr val="000000"/>
                </a:solidFill>
                <a:latin typeface="Angsana New" pitchFamily="18" charset="-34"/>
                <a:ea typeface="Arial" charset="0"/>
                <a:cs typeface="Angsana New" pitchFamily="18" charset="-34"/>
              </a:rPr>
              <a:t>(</a:t>
            </a:r>
            <a:r>
              <a:rPr lang="en-US" b="1">
                <a:solidFill>
                  <a:srgbClr val="000000"/>
                </a:solidFill>
                <a:latin typeface="Angsana New" pitchFamily="18" charset="-34"/>
                <a:ea typeface="Arial" charset="0"/>
                <a:cs typeface="Angsana New" pitchFamily="18" charset="-34"/>
              </a:rPr>
              <a:t>Sufficiency Mindset</a:t>
            </a:r>
            <a:r>
              <a:rPr lang="th-TH" b="1">
                <a:solidFill>
                  <a:srgbClr val="000000"/>
                </a:solidFill>
                <a:latin typeface="Angsana New" pitchFamily="18" charset="-34"/>
                <a:ea typeface="Arial" charset="0"/>
                <a:cs typeface="Angsana New" pitchFamily="18" charset="-34"/>
              </a:rPr>
              <a:t>)</a:t>
            </a:r>
            <a:endParaRPr lang="en-US" b="1">
              <a:solidFill>
                <a:srgbClr val="000000"/>
              </a:solidFill>
              <a:latin typeface="Angsana New" pitchFamily="18" charset="-34"/>
              <a:ea typeface="Arial" charset="0"/>
              <a:cs typeface="Angsana New" pitchFamily="18" charset="-34"/>
            </a:endParaRPr>
          </a:p>
        </p:txBody>
      </p:sp>
      <p:sp>
        <p:nvSpPr>
          <p:cNvPr id="40" name="Text Box 5"/>
          <p:cNvSpPr txBox="1">
            <a:spLocks noChangeArrowheads="1"/>
          </p:cNvSpPr>
          <p:nvPr/>
        </p:nvSpPr>
        <p:spPr bwMode="auto">
          <a:xfrm>
            <a:off x="68263" y="5953125"/>
            <a:ext cx="17176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ts val="2163"/>
              </a:lnSpc>
            </a:pPr>
            <a:r>
              <a:rPr lang="th-TH" b="1">
                <a:solidFill>
                  <a:srgbClr val="000000"/>
                </a:solidFill>
                <a:latin typeface="Angsana New" pitchFamily="18" charset="-34"/>
                <a:ea typeface="Arial" charset="0"/>
                <a:cs typeface="Angsana New" pitchFamily="18" charset="-34"/>
              </a:rPr>
              <a:t>เงื่อนไขที่จำเป็น</a:t>
            </a:r>
          </a:p>
          <a:p>
            <a:pPr algn="ctr" eaLnBrk="1" hangingPunct="1">
              <a:lnSpc>
                <a:spcPts val="2163"/>
              </a:lnSpc>
            </a:pPr>
            <a:r>
              <a:rPr lang="th-TH" b="1">
                <a:solidFill>
                  <a:srgbClr val="000000"/>
                </a:solidFill>
                <a:latin typeface="Angsana New" pitchFamily="18" charset="-34"/>
                <a:ea typeface="Arial" charset="0"/>
                <a:cs typeface="Angsana New" pitchFamily="18" charset="-34"/>
              </a:rPr>
              <a:t>และพอเพียง</a:t>
            </a:r>
            <a:endParaRPr lang="en-US" b="1">
              <a:solidFill>
                <a:srgbClr val="000000"/>
              </a:solidFill>
              <a:latin typeface="Angsana New" pitchFamily="18" charset="-34"/>
              <a:ea typeface="Arial" charset="0"/>
              <a:cs typeface="Angsana New" pitchFamily="18" charset="-34"/>
            </a:endParaRPr>
          </a:p>
        </p:txBody>
      </p:sp>
      <p:cxnSp>
        <p:nvCxnSpPr>
          <p:cNvPr id="41" name="Straight Arrow Connector 40"/>
          <p:cNvCxnSpPr/>
          <p:nvPr/>
        </p:nvCxnSpPr>
        <p:spPr>
          <a:xfrm flipV="1">
            <a:off x="1047750" y="3571875"/>
            <a:ext cx="0" cy="792163"/>
          </a:xfrm>
          <a:prstGeom prst="straightConnector1">
            <a:avLst/>
          </a:prstGeom>
          <a:noFill/>
          <a:ln w="19050" cap="flat" cmpd="sng" algn="ctr">
            <a:solidFill>
              <a:sysClr val="windowText" lastClr="000000"/>
            </a:solidFill>
            <a:prstDash val="solid"/>
            <a:headEnd type="triangle"/>
            <a:tailEnd type="none"/>
          </a:ln>
          <a:effectLst/>
        </p:spPr>
      </p:cxnSp>
      <p:sp>
        <p:nvSpPr>
          <p:cNvPr id="42" name="Right Arrow 41"/>
          <p:cNvSpPr/>
          <p:nvPr/>
        </p:nvSpPr>
        <p:spPr>
          <a:xfrm>
            <a:off x="1806575" y="3854450"/>
            <a:ext cx="431800" cy="217488"/>
          </a:xfrm>
          <a:prstGeom prst="rightArrow">
            <a:avLst/>
          </a:prstGeom>
          <a:solidFill>
            <a:sysClr val="window" lastClr="FFFFFF"/>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284978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2000" fill="hold"/>
                                        <p:tgtEl>
                                          <p:spTgt spid="11"/>
                                        </p:tgtEl>
                                        <p:attrNameLst>
                                          <p:attrName>ppt_w</p:attrName>
                                        </p:attrNameLst>
                                      </p:cBhvr>
                                      <p:tavLst>
                                        <p:tav tm="0">
                                          <p:val>
                                            <p:fltVal val="0"/>
                                          </p:val>
                                        </p:tav>
                                        <p:tav tm="100000">
                                          <p:val>
                                            <p:strVal val="#ppt_w"/>
                                          </p:val>
                                        </p:tav>
                                      </p:tavLst>
                                    </p:anim>
                                    <p:anim calcmode="lin" valueType="num">
                                      <p:cBhvr>
                                        <p:cTn id="8" dur="2000" fill="hold"/>
                                        <p:tgtEl>
                                          <p:spTgt spid="11"/>
                                        </p:tgtEl>
                                        <p:attrNameLst>
                                          <p:attrName>ppt_h</p:attrName>
                                        </p:attrNameLst>
                                      </p:cBhvr>
                                      <p:tavLst>
                                        <p:tav tm="0">
                                          <p:val>
                                            <p:fltVal val="0"/>
                                          </p:val>
                                        </p:tav>
                                        <p:tav tm="100000">
                                          <p:val>
                                            <p:strVal val="#ppt_h"/>
                                          </p:val>
                                        </p:tav>
                                      </p:tavLst>
                                    </p:anim>
                                    <p:anim calcmode="lin" valueType="num">
                                      <p:cBhvr>
                                        <p:cTn id="9" dur="2000" fill="hold"/>
                                        <p:tgtEl>
                                          <p:spTgt spid="11"/>
                                        </p:tgtEl>
                                        <p:attrNameLst>
                                          <p:attrName>style.rotation</p:attrName>
                                        </p:attrNameLst>
                                      </p:cBhvr>
                                      <p:tavLst>
                                        <p:tav tm="0">
                                          <p:val>
                                            <p:fltVal val="90"/>
                                          </p:val>
                                        </p:tav>
                                        <p:tav tm="100000">
                                          <p:val>
                                            <p:fltVal val="0"/>
                                          </p:val>
                                        </p:tav>
                                      </p:tavLst>
                                    </p:anim>
                                    <p:animEffect transition="in" filter="fade">
                                      <p:cBhvr>
                                        <p:cTn id="10" dur="20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barn(inVertical)">
                                      <p:cBhvr>
                                        <p:cTn id="15" dur="500"/>
                                        <p:tgtEl>
                                          <p:spTgt spid="1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barn(inVertical)">
                                      <p:cBhvr>
                                        <p:cTn id="18" dur="500"/>
                                        <p:tgtEl>
                                          <p:spTgt spid="18"/>
                                        </p:tgtEl>
                                      </p:cBhvr>
                                    </p:animEffect>
                                  </p:childTnLst>
                                </p:cTn>
                              </p:par>
                            </p:childTnLst>
                          </p:cTn>
                        </p:par>
                        <p:par>
                          <p:cTn id="19" fill="hold">
                            <p:stCondLst>
                              <p:cond delay="500"/>
                            </p:stCondLst>
                            <p:childTnLst>
                              <p:par>
                                <p:cTn id="20" presetID="31" presetClass="entr" presetSubtype="0"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p:cTn id="22" dur="1000" fill="hold"/>
                                        <p:tgtEl>
                                          <p:spTgt spid="12"/>
                                        </p:tgtEl>
                                        <p:attrNameLst>
                                          <p:attrName>ppt_w</p:attrName>
                                        </p:attrNameLst>
                                      </p:cBhvr>
                                      <p:tavLst>
                                        <p:tav tm="0">
                                          <p:val>
                                            <p:fltVal val="0"/>
                                          </p:val>
                                        </p:tav>
                                        <p:tav tm="100000">
                                          <p:val>
                                            <p:strVal val="#ppt_w"/>
                                          </p:val>
                                        </p:tav>
                                      </p:tavLst>
                                    </p:anim>
                                    <p:anim calcmode="lin" valueType="num">
                                      <p:cBhvr>
                                        <p:cTn id="23" dur="1000" fill="hold"/>
                                        <p:tgtEl>
                                          <p:spTgt spid="12"/>
                                        </p:tgtEl>
                                        <p:attrNameLst>
                                          <p:attrName>ppt_h</p:attrName>
                                        </p:attrNameLst>
                                      </p:cBhvr>
                                      <p:tavLst>
                                        <p:tav tm="0">
                                          <p:val>
                                            <p:fltVal val="0"/>
                                          </p:val>
                                        </p:tav>
                                        <p:tav tm="100000">
                                          <p:val>
                                            <p:strVal val="#ppt_h"/>
                                          </p:val>
                                        </p:tav>
                                      </p:tavLst>
                                    </p:anim>
                                    <p:anim calcmode="lin" valueType="num">
                                      <p:cBhvr>
                                        <p:cTn id="24" dur="1000" fill="hold"/>
                                        <p:tgtEl>
                                          <p:spTgt spid="12"/>
                                        </p:tgtEl>
                                        <p:attrNameLst>
                                          <p:attrName>style.rotation</p:attrName>
                                        </p:attrNameLst>
                                      </p:cBhvr>
                                      <p:tavLst>
                                        <p:tav tm="0">
                                          <p:val>
                                            <p:fltVal val="90"/>
                                          </p:val>
                                        </p:tav>
                                        <p:tav tm="100000">
                                          <p:val>
                                            <p:fltVal val="0"/>
                                          </p:val>
                                        </p:tav>
                                      </p:tavLst>
                                    </p:anim>
                                    <p:animEffect transition="in" filter="fade">
                                      <p:cBhvr>
                                        <p:cTn id="25" dur="1000"/>
                                        <p:tgtEl>
                                          <p:spTgt spid="12"/>
                                        </p:tgtEl>
                                      </p:cBhvr>
                                    </p:animEffect>
                                  </p:childTnLst>
                                </p:cTn>
                              </p:par>
                            </p:childTnLst>
                          </p:cTn>
                        </p:par>
                        <p:par>
                          <p:cTn id="26" fill="hold">
                            <p:stCondLst>
                              <p:cond delay="1500"/>
                            </p:stCondLst>
                            <p:childTnLst>
                              <p:par>
                                <p:cTn id="27" presetID="14" presetClass="entr" presetSubtype="10"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randombar(horizontal)">
                                      <p:cBhvr>
                                        <p:cTn id="29" dur="500"/>
                                        <p:tgtEl>
                                          <p:spTgt spid="19"/>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barn(inVertical)">
                                      <p:cBhvr>
                                        <p:cTn id="34" dur="500"/>
                                        <p:tgtEl>
                                          <p:spTgt spid="16"/>
                                        </p:tgtEl>
                                      </p:cBhvr>
                                    </p:animEffect>
                                  </p:childTnLst>
                                </p:cTn>
                              </p:par>
                            </p:childTnLst>
                          </p:cTn>
                        </p:par>
                        <p:par>
                          <p:cTn id="35" fill="hold">
                            <p:stCondLst>
                              <p:cond delay="500"/>
                            </p:stCondLst>
                            <p:childTnLst>
                              <p:par>
                                <p:cTn id="36" presetID="31" presetClass="entr" presetSubtype="0" fill="hold" grpId="0" nodeType="afterEffect">
                                  <p:stCondLst>
                                    <p:cond delay="0"/>
                                  </p:stCondLst>
                                  <p:childTnLst>
                                    <p:set>
                                      <p:cBhvr>
                                        <p:cTn id="37" dur="1" fill="hold">
                                          <p:stCondLst>
                                            <p:cond delay="0"/>
                                          </p:stCondLst>
                                        </p:cTn>
                                        <p:tgtEl>
                                          <p:spTgt spid="13"/>
                                        </p:tgtEl>
                                        <p:attrNameLst>
                                          <p:attrName>style.visibility</p:attrName>
                                        </p:attrNameLst>
                                      </p:cBhvr>
                                      <p:to>
                                        <p:strVal val="visible"/>
                                      </p:to>
                                    </p:set>
                                    <p:anim calcmode="lin" valueType="num">
                                      <p:cBhvr>
                                        <p:cTn id="38" dur="1000" fill="hold"/>
                                        <p:tgtEl>
                                          <p:spTgt spid="13"/>
                                        </p:tgtEl>
                                        <p:attrNameLst>
                                          <p:attrName>ppt_w</p:attrName>
                                        </p:attrNameLst>
                                      </p:cBhvr>
                                      <p:tavLst>
                                        <p:tav tm="0">
                                          <p:val>
                                            <p:fltVal val="0"/>
                                          </p:val>
                                        </p:tav>
                                        <p:tav tm="100000">
                                          <p:val>
                                            <p:strVal val="#ppt_w"/>
                                          </p:val>
                                        </p:tav>
                                      </p:tavLst>
                                    </p:anim>
                                    <p:anim calcmode="lin" valueType="num">
                                      <p:cBhvr>
                                        <p:cTn id="39" dur="1000" fill="hold"/>
                                        <p:tgtEl>
                                          <p:spTgt spid="13"/>
                                        </p:tgtEl>
                                        <p:attrNameLst>
                                          <p:attrName>ppt_h</p:attrName>
                                        </p:attrNameLst>
                                      </p:cBhvr>
                                      <p:tavLst>
                                        <p:tav tm="0">
                                          <p:val>
                                            <p:fltVal val="0"/>
                                          </p:val>
                                        </p:tav>
                                        <p:tav tm="100000">
                                          <p:val>
                                            <p:strVal val="#ppt_h"/>
                                          </p:val>
                                        </p:tav>
                                      </p:tavLst>
                                    </p:anim>
                                    <p:anim calcmode="lin" valueType="num">
                                      <p:cBhvr>
                                        <p:cTn id="40" dur="1000" fill="hold"/>
                                        <p:tgtEl>
                                          <p:spTgt spid="13"/>
                                        </p:tgtEl>
                                        <p:attrNameLst>
                                          <p:attrName>style.rotation</p:attrName>
                                        </p:attrNameLst>
                                      </p:cBhvr>
                                      <p:tavLst>
                                        <p:tav tm="0">
                                          <p:val>
                                            <p:fltVal val="90"/>
                                          </p:val>
                                        </p:tav>
                                        <p:tav tm="100000">
                                          <p:val>
                                            <p:fltVal val="0"/>
                                          </p:val>
                                        </p:tav>
                                      </p:tavLst>
                                    </p:anim>
                                    <p:animEffect transition="in" filter="fade">
                                      <p:cBhvr>
                                        <p:cTn id="41" dur="1000"/>
                                        <p:tgtEl>
                                          <p:spTgt spid="13"/>
                                        </p:tgtEl>
                                      </p:cBhvr>
                                    </p:animEffect>
                                  </p:childTnLst>
                                </p:cTn>
                              </p:par>
                            </p:childTnLst>
                          </p:cTn>
                        </p:par>
                        <p:par>
                          <p:cTn id="42" fill="hold">
                            <p:stCondLst>
                              <p:cond delay="1500"/>
                            </p:stCondLst>
                            <p:childTnLst>
                              <p:par>
                                <p:cTn id="43" presetID="14" presetClass="entr" presetSubtype="10"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randombar(horizontal)">
                                      <p:cBhvr>
                                        <p:cTn id="45" dur="500"/>
                                        <p:tgtEl>
                                          <p:spTgt spid="20"/>
                                        </p:tgtEl>
                                      </p:cBhvr>
                                    </p:animEffect>
                                  </p:childTnLst>
                                </p:cTn>
                              </p:par>
                            </p:childTnLst>
                          </p:cTn>
                        </p:par>
                      </p:childTnLst>
                    </p:cTn>
                  </p:par>
                  <p:par>
                    <p:cTn id="46" fill="hold">
                      <p:stCondLst>
                        <p:cond delay="indefinite"/>
                      </p:stCondLst>
                      <p:childTnLst>
                        <p:par>
                          <p:cTn id="47" fill="hold">
                            <p:stCondLst>
                              <p:cond delay="0"/>
                            </p:stCondLst>
                            <p:childTnLst>
                              <p:par>
                                <p:cTn id="48" presetID="14" presetClass="entr" presetSubtype="10" fill="hold" nodeType="click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randombar(horizontal)">
                                      <p:cBhvr>
                                        <p:cTn id="50" dur="500"/>
                                        <p:tgtEl>
                                          <p:spTgt spid="21"/>
                                        </p:tgtEl>
                                      </p:cBhvr>
                                    </p:animEffect>
                                  </p:childTnLst>
                                </p:cTn>
                              </p:par>
                            </p:childTnLst>
                          </p:cTn>
                        </p:par>
                        <p:par>
                          <p:cTn id="51" fill="hold">
                            <p:stCondLst>
                              <p:cond delay="500"/>
                            </p:stCondLst>
                            <p:childTnLst>
                              <p:par>
                                <p:cTn id="52" presetID="31" presetClass="entr" presetSubtype="0" fill="hold" grpId="0" nodeType="afterEffect">
                                  <p:stCondLst>
                                    <p:cond delay="0"/>
                                  </p:stCondLst>
                                  <p:childTnLst>
                                    <p:set>
                                      <p:cBhvr>
                                        <p:cTn id="53" dur="1" fill="hold">
                                          <p:stCondLst>
                                            <p:cond delay="0"/>
                                          </p:stCondLst>
                                        </p:cTn>
                                        <p:tgtEl>
                                          <p:spTgt spid="14"/>
                                        </p:tgtEl>
                                        <p:attrNameLst>
                                          <p:attrName>style.visibility</p:attrName>
                                        </p:attrNameLst>
                                      </p:cBhvr>
                                      <p:to>
                                        <p:strVal val="visible"/>
                                      </p:to>
                                    </p:set>
                                    <p:anim calcmode="lin" valueType="num">
                                      <p:cBhvr>
                                        <p:cTn id="54" dur="1000" fill="hold"/>
                                        <p:tgtEl>
                                          <p:spTgt spid="14"/>
                                        </p:tgtEl>
                                        <p:attrNameLst>
                                          <p:attrName>ppt_w</p:attrName>
                                        </p:attrNameLst>
                                      </p:cBhvr>
                                      <p:tavLst>
                                        <p:tav tm="0">
                                          <p:val>
                                            <p:fltVal val="0"/>
                                          </p:val>
                                        </p:tav>
                                        <p:tav tm="100000">
                                          <p:val>
                                            <p:strVal val="#ppt_w"/>
                                          </p:val>
                                        </p:tav>
                                      </p:tavLst>
                                    </p:anim>
                                    <p:anim calcmode="lin" valueType="num">
                                      <p:cBhvr>
                                        <p:cTn id="55" dur="1000" fill="hold"/>
                                        <p:tgtEl>
                                          <p:spTgt spid="14"/>
                                        </p:tgtEl>
                                        <p:attrNameLst>
                                          <p:attrName>ppt_h</p:attrName>
                                        </p:attrNameLst>
                                      </p:cBhvr>
                                      <p:tavLst>
                                        <p:tav tm="0">
                                          <p:val>
                                            <p:fltVal val="0"/>
                                          </p:val>
                                        </p:tav>
                                        <p:tav tm="100000">
                                          <p:val>
                                            <p:strVal val="#ppt_h"/>
                                          </p:val>
                                        </p:tav>
                                      </p:tavLst>
                                    </p:anim>
                                    <p:anim calcmode="lin" valueType="num">
                                      <p:cBhvr>
                                        <p:cTn id="56" dur="1000" fill="hold"/>
                                        <p:tgtEl>
                                          <p:spTgt spid="14"/>
                                        </p:tgtEl>
                                        <p:attrNameLst>
                                          <p:attrName>style.rotation</p:attrName>
                                        </p:attrNameLst>
                                      </p:cBhvr>
                                      <p:tavLst>
                                        <p:tav tm="0">
                                          <p:val>
                                            <p:fltVal val="90"/>
                                          </p:val>
                                        </p:tav>
                                        <p:tav tm="100000">
                                          <p:val>
                                            <p:fltVal val="0"/>
                                          </p:val>
                                        </p:tav>
                                      </p:tavLst>
                                    </p:anim>
                                    <p:animEffect transition="in" filter="fade">
                                      <p:cBhvr>
                                        <p:cTn id="57" dur="1000"/>
                                        <p:tgtEl>
                                          <p:spTgt spid="14"/>
                                        </p:tgtEl>
                                      </p:cBhvr>
                                    </p:animEffect>
                                  </p:childTnLst>
                                </p:cTn>
                              </p:par>
                              <p:par>
                                <p:cTn id="58" presetID="16" presetClass="entr" presetSubtype="21" fill="hold" grpId="0" nodeType="with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barn(inVertical)">
                                      <p:cBhvr>
                                        <p:cTn id="60" dur="500"/>
                                        <p:tgtEl>
                                          <p:spTgt spid="17"/>
                                        </p:tgtEl>
                                      </p:cBhvr>
                                    </p:animEffect>
                                  </p:childTnLst>
                                </p:cTn>
                              </p:par>
                            </p:childTnLst>
                          </p:cTn>
                        </p:par>
                        <p:par>
                          <p:cTn id="61" fill="hold">
                            <p:stCondLst>
                              <p:cond delay="1500"/>
                            </p:stCondLst>
                            <p:childTnLst>
                              <p:par>
                                <p:cTn id="62" presetID="14" presetClass="entr" presetSubtype="10"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randombar(horizontal)">
                                      <p:cBhvr>
                                        <p:cTn id="6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p:bldP spid="16" grpId="0"/>
      <p:bldP spid="17" grpId="0"/>
      <p:bldP spid="1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 Box 6"/>
          <p:cNvSpPr txBox="1">
            <a:spLocks noChangeArrowheads="1"/>
          </p:cNvSpPr>
          <p:nvPr/>
        </p:nvSpPr>
        <p:spPr bwMode="auto">
          <a:xfrm>
            <a:off x="2273300" y="36513"/>
            <a:ext cx="455612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h-TH" sz="3200" b="1">
                <a:solidFill>
                  <a:srgbClr val="663300"/>
                </a:solidFill>
                <a:latin typeface="Angsana New" pitchFamily="18" charset="-34"/>
                <a:cs typeface="Angsana New" pitchFamily="18" charset="-34"/>
              </a:rPr>
              <a:t>การวิเคราะห์เศรษฐกิจพอเพียงเชิงระบบ</a:t>
            </a:r>
            <a:endParaRPr lang="fr-FR" sz="3200">
              <a:solidFill>
                <a:srgbClr val="663300"/>
              </a:solidFill>
              <a:latin typeface="Angsana New" pitchFamily="18" charset="-34"/>
              <a:cs typeface="Angsana New" pitchFamily="18" charset="-34"/>
            </a:endParaRPr>
          </a:p>
        </p:txBody>
      </p:sp>
      <p:sp>
        <p:nvSpPr>
          <p:cNvPr id="66" name="Text Box 6"/>
          <p:cNvSpPr txBox="1">
            <a:spLocks noChangeArrowheads="1"/>
          </p:cNvSpPr>
          <p:nvPr/>
        </p:nvSpPr>
        <p:spPr bwMode="auto">
          <a:xfrm>
            <a:off x="2354263" y="488950"/>
            <a:ext cx="4418012"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600" b="1">
                <a:solidFill>
                  <a:srgbClr val="663300"/>
                </a:solidFill>
                <a:latin typeface="Angsana New" pitchFamily="18" charset="-34"/>
                <a:cs typeface="Angsana New" pitchFamily="18" charset="-34"/>
              </a:rPr>
              <a:t>(A Systems Analysis of Sufficiency Economy)</a:t>
            </a:r>
            <a:endParaRPr lang="fr-FR" sz="2600">
              <a:solidFill>
                <a:srgbClr val="663300"/>
              </a:solidFill>
              <a:latin typeface="Angsana New" pitchFamily="18" charset="-34"/>
              <a:cs typeface="Angsana New" pitchFamily="18" charset="-34"/>
            </a:endParaRPr>
          </a:p>
        </p:txBody>
      </p:sp>
      <p:cxnSp>
        <p:nvCxnSpPr>
          <p:cNvPr id="67" name="Straight Connector 66"/>
          <p:cNvCxnSpPr/>
          <p:nvPr/>
        </p:nvCxnSpPr>
        <p:spPr>
          <a:xfrm>
            <a:off x="1908175" y="993775"/>
            <a:ext cx="0" cy="5614988"/>
          </a:xfrm>
          <a:prstGeom prst="line">
            <a:avLst/>
          </a:prstGeom>
          <a:noFill/>
          <a:ln w="25400" cap="flat" cmpd="sng" algn="ctr">
            <a:solidFill>
              <a:sysClr val="windowText" lastClr="000000"/>
            </a:solidFill>
            <a:prstDash val="sysDash"/>
          </a:ln>
          <a:effectLst/>
        </p:spPr>
      </p:cxnSp>
      <p:sp>
        <p:nvSpPr>
          <p:cNvPr id="68" name="Rectangle 67"/>
          <p:cNvSpPr/>
          <p:nvPr/>
        </p:nvSpPr>
        <p:spPr>
          <a:xfrm>
            <a:off x="185738" y="4365625"/>
            <a:ext cx="1427162" cy="1289050"/>
          </a:xfrm>
          <a:prstGeom prst="rect">
            <a:avLst/>
          </a:prstGeom>
          <a:solidFill>
            <a:srgbClr val="F79646">
              <a:lumMod val="60000"/>
              <a:lumOff val="40000"/>
            </a:srgbClr>
          </a:solidFill>
          <a:ln w="25400" cap="flat" cmpd="sng" algn="ctr">
            <a:solidFill>
              <a:srgbClr val="F79646">
                <a:lumMod val="50000"/>
              </a:srgbClr>
            </a:solidFill>
            <a:prstDash val="solid"/>
          </a:ln>
          <a:effec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th-TH" sz="1800" b="1" i="0" u="none" strike="noStrike" kern="0" cap="none" spc="0" normalizeH="0" baseline="0" noProof="0" dirty="0">
                <a:ln>
                  <a:noFill/>
                </a:ln>
                <a:solidFill>
                  <a:prstClr val="black"/>
                </a:solidFill>
                <a:effectLst/>
                <a:uLnTx/>
                <a:uFillTx/>
                <a:latin typeface="Calibri"/>
                <a:ea typeface="+mn-ea"/>
                <a:cs typeface="Angsana New"/>
              </a:rPr>
              <a:t>สติปัญญา</a:t>
            </a:r>
            <a:endParaRPr kumimoji="0" lang="en-US" sz="1800" b="0" i="0" u="none" strike="noStrike" kern="0" cap="none" spc="0" normalizeH="0" baseline="0" noProof="0" dirty="0">
              <a:ln>
                <a:noFill/>
              </a:ln>
              <a:solidFill>
                <a:prstClr val="black"/>
              </a:solidFill>
              <a:effectLst/>
              <a:uLnTx/>
              <a:uFillTx/>
              <a:latin typeface="Angsana New" pitchFamily="18" charset="-34"/>
              <a:ea typeface="+mn-ea"/>
              <a:cs typeface="+mn-cs"/>
            </a:endParaRPr>
          </a:p>
          <a:p>
            <a:pPr marL="0" marR="0" lvl="0" indent="87313"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latin typeface="Calibri"/>
                <a:ea typeface="+mn-ea"/>
                <a:cs typeface="+mn-cs"/>
              </a:rPr>
              <a:t>- </a:t>
            </a:r>
            <a:r>
              <a:rPr kumimoji="0" lang="th-TH" sz="1800" b="0" i="0" u="none" strike="noStrike" kern="0" cap="none" spc="0" normalizeH="0" baseline="0" noProof="0" dirty="0">
                <a:ln>
                  <a:noFill/>
                </a:ln>
                <a:solidFill>
                  <a:prstClr val="black"/>
                </a:solidFill>
                <a:effectLst/>
                <a:uLnTx/>
                <a:uFillTx/>
                <a:latin typeface="Calibri"/>
                <a:ea typeface="+mn-ea"/>
                <a:cs typeface="Angsana New"/>
              </a:rPr>
              <a:t>รอบรู้ (ปัญญา)</a:t>
            </a:r>
            <a:endParaRPr kumimoji="0" lang="en-US" sz="1800" b="0" i="0" u="none" strike="noStrike" kern="0" cap="none" spc="0" normalizeH="0" baseline="0" noProof="0" dirty="0">
              <a:ln>
                <a:noFill/>
              </a:ln>
              <a:solidFill>
                <a:prstClr val="black"/>
              </a:solidFill>
              <a:effectLst/>
              <a:uLnTx/>
              <a:uFillTx/>
              <a:latin typeface="Calibri"/>
              <a:ea typeface="+mn-ea"/>
              <a:cs typeface="+mn-cs"/>
            </a:endParaRPr>
          </a:p>
          <a:p>
            <a:pPr marL="0" marR="0" lvl="0" indent="87313"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latin typeface="Calibri"/>
                <a:ea typeface="+mn-ea"/>
                <a:cs typeface="+mn-cs"/>
              </a:rPr>
              <a:t>- </a:t>
            </a:r>
            <a:r>
              <a:rPr kumimoji="0" lang="th-TH" sz="1800" b="0" i="0" u="none" strike="noStrike" kern="0" cap="none" spc="0" normalizeH="0" baseline="0" noProof="0" dirty="0">
                <a:ln>
                  <a:noFill/>
                </a:ln>
                <a:solidFill>
                  <a:prstClr val="black"/>
                </a:solidFill>
                <a:effectLst/>
                <a:uLnTx/>
                <a:uFillTx/>
                <a:latin typeface="Calibri"/>
                <a:ea typeface="+mn-ea"/>
                <a:cs typeface="Angsana New"/>
              </a:rPr>
              <a:t>รอบคอบ (สติ)</a:t>
            </a:r>
          </a:p>
          <a:p>
            <a:pPr marL="0" marR="0" lvl="0" indent="87313"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latin typeface="Calibri"/>
                <a:ea typeface="+mn-ea"/>
                <a:cs typeface="+mn-cs"/>
              </a:rPr>
              <a:t>- </a:t>
            </a:r>
            <a:r>
              <a:rPr kumimoji="0" lang="th-TH" sz="1800" b="0" i="0" u="none" strike="noStrike" kern="0" cap="none" spc="0" normalizeH="0" baseline="0" noProof="0" dirty="0">
                <a:ln>
                  <a:noFill/>
                </a:ln>
                <a:solidFill>
                  <a:prstClr val="black"/>
                </a:solidFill>
                <a:effectLst/>
                <a:uLnTx/>
                <a:uFillTx/>
                <a:latin typeface="Calibri"/>
                <a:ea typeface="+mn-ea"/>
                <a:cs typeface="Angsana New"/>
              </a:rPr>
              <a:t>ระมัดระวัง (สติ)</a:t>
            </a:r>
          </a:p>
        </p:txBody>
      </p:sp>
      <p:sp>
        <p:nvSpPr>
          <p:cNvPr id="69" name="Rectangle 68"/>
          <p:cNvSpPr/>
          <p:nvPr/>
        </p:nvSpPr>
        <p:spPr>
          <a:xfrm>
            <a:off x="179388" y="2133600"/>
            <a:ext cx="1550987" cy="1439863"/>
          </a:xfrm>
          <a:prstGeom prst="rect">
            <a:avLst/>
          </a:prstGeom>
          <a:solidFill>
            <a:srgbClr val="9BBB59">
              <a:lumMod val="60000"/>
              <a:lumOff val="40000"/>
            </a:srgbClr>
          </a:solidFill>
          <a:ln w="25400" cap="flat" cmpd="sng" algn="ctr">
            <a:solidFill>
              <a:srgbClr val="9BBB59">
                <a:lumMod val="50000"/>
              </a:srgbClr>
            </a:solidFill>
            <a:prstDash val="solid"/>
          </a:ln>
          <a:effectLst/>
        </p:spPr>
        <p:txBody>
          <a:bodyPr lIns="72000" rIns="72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th-TH" sz="1800" b="1" i="0" u="none" strike="noStrike" kern="0" cap="none" spc="0" normalizeH="0" baseline="0" noProof="0" dirty="0">
                <a:ln>
                  <a:noFill/>
                </a:ln>
                <a:solidFill>
                  <a:prstClr val="black"/>
                </a:solidFill>
                <a:effectLst/>
                <a:uLnTx/>
                <a:uFillTx/>
                <a:latin typeface="Calibri"/>
                <a:ea typeface="+mn-ea"/>
                <a:cs typeface="Angsana New"/>
              </a:rPr>
              <a:t>คุณธรรม</a:t>
            </a:r>
            <a:endParaRPr kumimoji="0" lang="en-US" sz="1800" b="0" i="0" u="none" strike="noStrike" kern="0" cap="none" spc="0" normalizeH="0" baseline="0" noProof="0" dirty="0">
              <a:ln>
                <a:noFill/>
              </a:ln>
              <a:solidFill>
                <a:prstClr val="black"/>
              </a:solidFill>
              <a:effectLst/>
              <a:uLnTx/>
              <a:uFillTx/>
              <a:latin typeface="Angsana New" pitchFamily="18" charset="-34"/>
              <a:ea typeface="+mn-ea"/>
              <a:cs typeface="Angsana New" pitchFamily="18" charset="-34"/>
            </a:endParaRPr>
          </a:p>
          <a:p>
            <a:pPr marL="0" marR="0" lvl="0" indent="87313" defTabSz="914400" eaLnBrk="1" fontAlgn="auto" latinLnBrk="0" hangingPunct="1">
              <a:lnSpc>
                <a:spcPct val="100000"/>
              </a:lnSpc>
              <a:spcBef>
                <a:spcPts val="0"/>
              </a:spcBef>
              <a:spcAft>
                <a:spcPts val="0"/>
              </a:spcAft>
              <a:buClrTx/>
              <a:buSzTx/>
              <a:buFontTx/>
              <a:buNone/>
              <a:tabLst/>
              <a:defRPr/>
            </a:pPr>
            <a:r>
              <a:rPr kumimoji="0" lang="th-TH" sz="1800" b="0" i="0" u="none" strike="noStrike" kern="0" cap="none" spc="0" normalizeH="0" baseline="0" noProof="0" dirty="0">
                <a:ln>
                  <a:noFill/>
                </a:ln>
                <a:solidFill>
                  <a:prstClr val="black"/>
                </a:solidFill>
                <a:effectLst/>
                <a:uLnTx/>
                <a:uFillTx/>
                <a:latin typeface="Calibri"/>
                <a:ea typeface="+mn-ea"/>
                <a:cs typeface="Angsana New"/>
              </a:rPr>
              <a:t>ความซื่อสัตย์ สุจริต</a:t>
            </a:r>
            <a:endParaRPr kumimoji="0" lang="en-US" sz="1800" b="0" i="0" u="none" strike="noStrike" kern="0" cap="none" spc="0" normalizeH="0" baseline="0" noProof="0" dirty="0">
              <a:ln>
                <a:noFill/>
              </a:ln>
              <a:solidFill>
                <a:prstClr val="black"/>
              </a:solidFill>
              <a:effectLst/>
              <a:uLnTx/>
              <a:uFillTx/>
              <a:latin typeface="Calibri"/>
              <a:ea typeface="+mn-ea"/>
              <a:cs typeface="+mn-cs"/>
            </a:endParaRPr>
          </a:p>
          <a:p>
            <a:pPr marL="0" marR="0" lvl="0" indent="87313" defTabSz="914400" eaLnBrk="1" fontAlgn="auto" latinLnBrk="0" hangingPunct="1">
              <a:lnSpc>
                <a:spcPct val="100000"/>
              </a:lnSpc>
              <a:spcBef>
                <a:spcPts val="0"/>
              </a:spcBef>
              <a:spcAft>
                <a:spcPts val="0"/>
              </a:spcAft>
              <a:buClrTx/>
              <a:buSzTx/>
              <a:buFontTx/>
              <a:buNone/>
              <a:tabLst/>
              <a:defRPr/>
            </a:pPr>
            <a:r>
              <a:rPr kumimoji="0" lang="th-TH" sz="1800" b="0" i="0" u="none" strike="noStrike" kern="0" cap="none" spc="0" normalizeH="0" baseline="0" noProof="0" dirty="0">
                <a:ln>
                  <a:noFill/>
                </a:ln>
                <a:solidFill>
                  <a:prstClr val="black"/>
                </a:solidFill>
                <a:effectLst/>
                <a:uLnTx/>
                <a:uFillTx/>
                <a:latin typeface="Calibri"/>
                <a:ea typeface="+mn-ea"/>
                <a:cs typeface="Angsana New"/>
              </a:rPr>
              <a:t>ความอดทน</a:t>
            </a:r>
            <a:endParaRPr kumimoji="0" lang="en-US" sz="1800" b="0" i="0" u="none" strike="noStrike" kern="0" cap="none" spc="0" normalizeH="0" baseline="0" noProof="0" dirty="0">
              <a:ln>
                <a:noFill/>
              </a:ln>
              <a:solidFill>
                <a:prstClr val="black"/>
              </a:solidFill>
              <a:effectLst/>
              <a:uLnTx/>
              <a:uFillTx/>
              <a:latin typeface="Calibri"/>
              <a:ea typeface="+mn-ea"/>
              <a:cs typeface="+mn-cs"/>
            </a:endParaRPr>
          </a:p>
          <a:p>
            <a:pPr marL="0" marR="0" lvl="0" indent="87313" defTabSz="914400" eaLnBrk="1" fontAlgn="auto" latinLnBrk="0" hangingPunct="1">
              <a:lnSpc>
                <a:spcPct val="100000"/>
              </a:lnSpc>
              <a:spcBef>
                <a:spcPts val="0"/>
              </a:spcBef>
              <a:spcAft>
                <a:spcPts val="0"/>
              </a:spcAft>
              <a:buClrTx/>
              <a:buSzTx/>
              <a:buFontTx/>
              <a:buNone/>
              <a:tabLst/>
              <a:defRPr/>
            </a:pPr>
            <a:r>
              <a:rPr kumimoji="0" lang="th-TH" sz="1800" b="0" i="0" u="none" strike="noStrike" kern="0" cap="none" spc="0" normalizeH="0" baseline="0" noProof="0" dirty="0">
                <a:ln>
                  <a:noFill/>
                </a:ln>
                <a:solidFill>
                  <a:prstClr val="black"/>
                </a:solidFill>
                <a:effectLst/>
                <a:uLnTx/>
                <a:uFillTx/>
                <a:latin typeface="Calibri"/>
                <a:ea typeface="+mn-ea"/>
                <a:cs typeface="Angsana New"/>
              </a:rPr>
              <a:t>ความขยันหมั่นเพียร</a:t>
            </a:r>
            <a:endParaRPr kumimoji="0" lang="en-US" sz="1800" b="0" i="0" u="none" strike="noStrike" kern="0" cap="none" spc="0" normalizeH="0" baseline="0" noProof="0" dirty="0">
              <a:ln>
                <a:noFill/>
              </a:ln>
              <a:solidFill>
                <a:prstClr val="black"/>
              </a:solidFill>
              <a:effectLst/>
              <a:uLnTx/>
              <a:uFillTx/>
              <a:latin typeface="Calibri"/>
              <a:ea typeface="+mn-ea"/>
              <a:cs typeface="+mn-cs"/>
            </a:endParaRPr>
          </a:p>
          <a:p>
            <a:pPr marL="87313" marR="0" lvl="0" indent="0" defTabSz="914400" eaLnBrk="1" fontAlgn="auto" latinLnBrk="0" hangingPunct="1">
              <a:lnSpc>
                <a:spcPct val="100000"/>
              </a:lnSpc>
              <a:spcBef>
                <a:spcPts val="0"/>
              </a:spcBef>
              <a:spcAft>
                <a:spcPts val="0"/>
              </a:spcAft>
              <a:buClrTx/>
              <a:buSzTx/>
              <a:buFontTx/>
              <a:buNone/>
              <a:tabLst/>
              <a:defRPr/>
            </a:pPr>
            <a:r>
              <a:rPr kumimoji="0" lang="th-TH" sz="1800" b="0" i="0" u="none" strike="noStrike" kern="0" cap="none" spc="0" normalizeH="0" baseline="0" noProof="0" dirty="0">
                <a:ln>
                  <a:noFill/>
                </a:ln>
                <a:solidFill>
                  <a:prstClr val="black"/>
                </a:solidFill>
                <a:effectLst/>
                <a:uLnTx/>
                <a:uFillTx/>
                <a:latin typeface="Calibri"/>
                <a:ea typeface="+mn-ea"/>
                <a:cs typeface="Angsana New"/>
              </a:rPr>
              <a:t>เอื้อเฟื้อ แบ่งปัน</a:t>
            </a:r>
            <a:endParaRPr kumimoji="0" lang="en-US" sz="1800" b="0" i="0" u="none" strike="noStrike" kern="0" cap="none" spc="0" normalizeH="0" baseline="0" noProof="0" dirty="0">
              <a:ln>
                <a:noFill/>
              </a:ln>
              <a:solidFill>
                <a:prstClr val="black"/>
              </a:solidFill>
              <a:effectLst/>
              <a:uLnTx/>
              <a:uFillTx/>
              <a:latin typeface="Calibri"/>
              <a:ea typeface="+mn-ea"/>
              <a:cs typeface="+mn-cs"/>
            </a:endParaRPr>
          </a:p>
        </p:txBody>
      </p:sp>
      <p:cxnSp>
        <p:nvCxnSpPr>
          <p:cNvPr id="70" name="Straight Connector 69"/>
          <p:cNvCxnSpPr/>
          <p:nvPr/>
        </p:nvCxnSpPr>
        <p:spPr>
          <a:xfrm>
            <a:off x="3924300" y="993775"/>
            <a:ext cx="0" cy="5614988"/>
          </a:xfrm>
          <a:prstGeom prst="line">
            <a:avLst/>
          </a:prstGeom>
          <a:noFill/>
          <a:ln w="25400" cap="flat" cmpd="sng" algn="ctr">
            <a:solidFill>
              <a:sysClr val="windowText" lastClr="000000"/>
            </a:solidFill>
            <a:prstDash val="sysDash"/>
          </a:ln>
          <a:effectLst/>
        </p:spPr>
      </p:cxnSp>
      <p:cxnSp>
        <p:nvCxnSpPr>
          <p:cNvPr id="71" name="Straight Arrow Connector 70"/>
          <p:cNvCxnSpPr/>
          <p:nvPr/>
        </p:nvCxnSpPr>
        <p:spPr>
          <a:xfrm flipV="1">
            <a:off x="611188" y="3560763"/>
            <a:ext cx="0" cy="792162"/>
          </a:xfrm>
          <a:prstGeom prst="straightConnector1">
            <a:avLst/>
          </a:prstGeom>
          <a:noFill/>
          <a:ln w="19050" cap="flat" cmpd="sng" algn="ctr">
            <a:solidFill>
              <a:sysClr val="windowText" lastClr="000000"/>
            </a:solidFill>
            <a:prstDash val="solid"/>
            <a:tailEnd type="triangle"/>
          </a:ln>
          <a:effectLst/>
        </p:spPr>
      </p:cxnSp>
      <p:sp>
        <p:nvSpPr>
          <p:cNvPr id="72" name="TextBox 19"/>
          <p:cNvSpPr txBox="1">
            <a:spLocks noChangeArrowheads="1"/>
          </p:cNvSpPr>
          <p:nvPr/>
        </p:nvSpPr>
        <p:spPr bwMode="auto">
          <a:xfrm>
            <a:off x="2282825" y="3749675"/>
            <a:ext cx="1281113" cy="400050"/>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th-TH" sz="2000" b="1">
                <a:solidFill>
                  <a:srgbClr val="FF0000"/>
                </a:solidFill>
                <a:latin typeface="Calibri" pitchFamily="34" charset="0"/>
                <a:cs typeface="Angsana New" pitchFamily="18" charset="-34"/>
              </a:rPr>
              <a:t>ทางสายกลาง</a:t>
            </a:r>
            <a:endParaRPr lang="en-US" sz="2000" b="1">
              <a:solidFill>
                <a:srgbClr val="FF0000"/>
              </a:solidFill>
              <a:latin typeface="Calibri" pitchFamily="34" charset="0"/>
            </a:endParaRPr>
          </a:p>
        </p:txBody>
      </p:sp>
      <p:sp>
        <p:nvSpPr>
          <p:cNvPr id="73" name="Text Box 2"/>
          <p:cNvSpPr txBox="1">
            <a:spLocks noChangeArrowheads="1"/>
          </p:cNvSpPr>
          <p:nvPr/>
        </p:nvSpPr>
        <p:spPr bwMode="auto">
          <a:xfrm>
            <a:off x="2214563" y="1962150"/>
            <a:ext cx="1387475" cy="876300"/>
          </a:xfrm>
          <a:prstGeom prst="rect">
            <a:avLst/>
          </a:prstGeom>
          <a:solidFill>
            <a:srgbClr val="FFFFFF"/>
          </a:solidFill>
          <a:ln w="25400">
            <a:solidFill>
              <a:srgbClr val="C00000"/>
            </a:solidFill>
            <a:miter lim="800000"/>
            <a:headEnd/>
            <a:tailEnd/>
          </a:ln>
        </p:spPr>
        <p:txBody>
          <a:bodyPr/>
          <a:lstStyle>
            <a:lvl1pPr marL="342900" indent="-342900" eaLnBrk="0" hangingPunct="0">
              <a:defRPr>
                <a:solidFill>
                  <a:schemeClr val="tx1"/>
                </a:solidFill>
                <a:latin typeface="Arial" charset="0"/>
                <a:cs typeface="Arial" charset="0"/>
              </a:defRPr>
            </a:lvl1pPr>
            <a:lvl2pPr marL="85725" indent="-85725"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lvl="1" eaLnBrk="1" hangingPunct="1">
              <a:spcAft>
                <a:spcPts val="1000"/>
              </a:spcAft>
              <a:buFont typeface="Angsana New" pitchFamily="18" charset="-34"/>
              <a:buChar char="-"/>
            </a:pPr>
            <a:r>
              <a:rPr lang="th-TH" b="1">
                <a:solidFill>
                  <a:srgbClr val="C00000"/>
                </a:solidFill>
                <a:latin typeface="Angsana New" pitchFamily="18" charset="-34"/>
                <a:ea typeface="Arial" charset="0"/>
                <a:cs typeface="Angsana New" pitchFamily="18" charset="-34"/>
              </a:rPr>
              <a:t>การมีภูมิคุ้มกัน</a:t>
            </a:r>
          </a:p>
          <a:p>
            <a:pPr lvl="1" eaLnBrk="1" hangingPunct="1">
              <a:spcAft>
                <a:spcPts val="1000"/>
              </a:spcAft>
              <a:buFont typeface="Angsana New" pitchFamily="18" charset="-34"/>
              <a:buChar char="-"/>
            </a:pPr>
            <a:r>
              <a:rPr lang="th-TH" b="1">
                <a:solidFill>
                  <a:srgbClr val="C00000"/>
                </a:solidFill>
                <a:latin typeface="Angsana New" pitchFamily="18" charset="-34"/>
                <a:ea typeface="Arial" charset="0"/>
                <a:cs typeface="Angsana New" pitchFamily="18" charset="-34"/>
              </a:rPr>
              <a:t>การพึ่งตนเอง</a:t>
            </a:r>
            <a:endParaRPr lang="en-US" sz="2000" b="1">
              <a:solidFill>
                <a:srgbClr val="C00000"/>
              </a:solidFill>
              <a:ea typeface="Arial" charset="0"/>
              <a:cs typeface="Angsana New" pitchFamily="18" charset="-34"/>
            </a:endParaRPr>
          </a:p>
        </p:txBody>
      </p:sp>
      <p:sp>
        <p:nvSpPr>
          <p:cNvPr id="74" name="Text Box 3"/>
          <p:cNvSpPr txBox="1">
            <a:spLocks noChangeArrowheads="1"/>
          </p:cNvSpPr>
          <p:nvPr/>
        </p:nvSpPr>
        <p:spPr bwMode="auto">
          <a:xfrm>
            <a:off x="2162175" y="3254375"/>
            <a:ext cx="1481138" cy="319088"/>
          </a:xfrm>
          <a:prstGeom prst="rect">
            <a:avLst/>
          </a:prstGeom>
          <a:solidFill>
            <a:srgbClr val="FFFFFF"/>
          </a:solidFill>
          <a:ln w="25400">
            <a:solidFill>
              <a:srgbClr val="1F497D"/>
            </a:solidFill>
            <a:miter lim="800000"/>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defTabSz="914400" eaLnBrk="1" fontAlgn="auto" latinLnBrk="0" hangingPunct="1">
              <a:lnSpc>
                <a:spcPct val="100000"/>
              </a:lnSpc>
              <a:spcBef>
                <a:spcPts val="0"/>
              </a:spcBef>
              <a:spcAft>
                <a:spcPts val="1000"/>
              </a:spcAft>
              <a:buClrTx/>
              <a:buSzTx/>
              <a:buFontTx/>
              <a:buNone/>
              <a:tabLst/>
              <a:defRPr/>
            </a:pPr>
            <a:r>
              <a:rPr kumimoji="0" lang="th-TH" sz="1800" b="1" i="0" u="none" strike="noStrike" kern="0" cap="none" spc="0" normalizeH="0" baseline="0" noProof="0" smtClean="0">
                <a:ln>
                  <a:noFill/>
                </a:ln>
                <a:solidFill>
                  <a:srgbClr val="1F497D"/>
                </a:solidFill>
                <a:effectLst/>
                <a:uLnTx/>
                <a:uFillTx/>
                <a:latin typeface="Angsana New" pitchFamily="18" charset="-34"/>
                <a:ea typeface="Arial" charset="0"/>
                <a:cs typeface="Angsana New" pitchFamily="18" charset="-34"/>
              </a:rPr>
              <a:t>- ความพอประมาณ</a:t>
            </a:r>
            <a:endParaRPr kumimoji="0" lang="en-US" sz="2000" b="1" i="0" u="none" strike="noStrike" kern="0" cap="none" spc="0" normalizeH="0" baseline="0" noProof="0" smtClean="0">
              <a:ln>
                <a:noFill/>
              </a:ln>
              <a:solidFill>
                <a:srgbClr val="1F497D"/>
              </a:solidFill>
              <a:effectLst/>
              <a:uLnTx/>
              <a:uFillTx/>
              <a:latin typeface="Arial" charset="0"/>
              <a:ea typeface="Arial" charset="0"/>
              <a:cs typeface="Angsana New" pitchFamily="18" charset="-34"/>
            </a:endParaRPr>
          </a:p>
        </p:txBody>
      </p:sp>
      <p:sp>
        <p:nvSpPr>
          <p:cNvPr id="75" name="Text Box 4"/>
          <p:cNvSpPr txBox="1">
            <a:spLocks noChangeArrowheads="1"/>
          </p:cNvSpPr>
          <p:nvPr/>
        </p:nvSpPr>
        <p:spPr bwMode="auto">
          <a:xfrm>
            <a:off x="2157413" y="6153150"/>
            <a:ext cx="1504950" cy="371475"/>
          </a:xfrm>
          <a:prstGeom prst="rect">
            <a:avLst/>
          </a:prstGeom>
          <a:solidFill>
            <a:srgbClr val="FFFFFF"/>
          </a:solidFill>
          <a:ln w="25400">
            <a:solidFill>
              <a:srgbClr val="00B050"/>
            </a:solidFill>
            <a:miter lim="800000"/>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ts val="400"/>
              </a:spcBef>
            </a:pPr>
            <a:r>
              <a:rPr lang="th-TH" b="1">
                <a:solidFill>
                  <a:srgbClr val="00B050"/>
                </a:solidFill>
                <a:latin typeface="Angsana New" pitchFamily="18" charset="-34"/>
                <a:ea typeface="Arial" charset="0"/>
                <a:cs typeface="Angsana New" pitchFamily="18" charset="-34"/>
              </a:rPr>
              <a:t>ความมีเหตุผล</a:t>
            </a:r>
            <a:endParaRPr lang="en-US" b="1">
              <a:solidFill>
                <a:srgbClr val="00B050"/>
              </a:solidFill>
              <a:latin typeface="Angsana New" pitchFamily="18" charset="-34"/>
              <a:ea typeface="Arial" charset="0"/>
              <a:cs typeface="Angsana New" pitchFamily="18" charset="-34"/>
            </a:endParaRPr>
          </a:p>
        </p:txBody>
      </p:sp>
      <p:sp>
        <p:nvSpPr>
          <p:cNvPr id="76" name="Text Box 5"/>
          <p:cNvSpPr txBox="1">
            <a:spLocks noChangeArrowheads="1"/>
          </p:cNvSpPr>
          <p:nvPr/>
        </p:nvSpPr>
        <p:spPr bwMode="auto">
          <a:xfrm>
            <a:off x="2227263" y="1676400"/>
            <a:ext cx="1371600" cy="249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Aft>
                <a:spcPts val="1000"/>
              </a:spcAft>
            </a:pPr>
            <a:r>
              <a:rPr lang="th-TH" b="1">
                <a:solidFill>
                  <a:srgbClr val="000000"/>
                </a:solidFill>
                <a:latin typeface="Cordia New" pitchFamily="34" charset="-34"/>
                <a:ea typeface="Arial" charset="0"/>
                <a:cs typeface="Angsana New" pitchFamily="18" charset="-34"/>
              </a:rPr>
              <a:t>วิธีการ</a:t>
            </a:r>
            <a:endParaRPr lang="en-US">
              <a:solidFill>
                <a:srgbClr val="000000"/>
              </a:solidFill>
              <a:latin typeface="Angsana New" pitchFamily="18" charset="-34"/>
              <a:ea typeface="Arial" charset="0"/>
              <a:cs typeface="Angsana New" pitchFamily="18" charset="-34"/>
            </a:endParaRPr>
          </a:p>
        </p:txBody>
      </p:sp>
      <p:sp>
        <p:nvSpPr>
          <p:cNvPr id="77" name="Text Box 6"/>
          <p:cNvSpPr txBox="1">
            <a:spLocks noChangeArrowheads="1"/>
          </p:cNvSpPr>
          <p:nvPr/>
        </p:nvSpPr>
        <p:spPr bwMode="auto">
          <a:xfrm>
            <a:off x="2170113" y="2990850"/>
            <a:ext cx="1522412"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Aft>
                <a:spcPts val="1000"/>
              </a:spcAft>
            </a:pPr>
            <a:r>
              <a:rPr lang="th-TH" b="1">
                <a:solidFill>
                  <a:srgbClr val="000000"/>
                </a:solidFill>
                <a:latin typeface="Cordia New" pitchFamily="34" charset="-34"/>
                <a:ea typeface="Arial" charset="0"/>
                <a:cs typeface="Angsana New" pitchFamily="18" charset="-34"/>
              </a:rPr>
              <a:t>วิธี</a:t>
            </a:r>
            <a:r>
              <a:rPr lang="en-US" b="1">
                <a:solidFill>
                  <a:srgbClr val="000000"/>
                </a:solidFill>
                <a:latin typeface="Cordia New" pitchFamily="34" charset="-34"/>
                <a:ea typeface="Arial" charset="0"/>
                <a:cs typeface="Angsana New" pitchFamily="18" charset="-34"/>
              </a:rPr>
              <a:t> </a:t>
            </a:r>
            <a:r>
              <a:rPr lang="th-TH" b="1">
                <a:solidFill>
                  <a:srgbClr val="000000"/>
                </a:solidFill>
                <a:latin typeface="Cordia New" pitchFamily="34" charset="-34"/>
                <a:ea typeface="Arial" charset="0"/>
                <a:cs typeface="Angsana New" pitchFamily="18" charset="-34"/>
              </a:rPr>
              <a:t>คิด</a:t>
            </a:r>
            <a:endParaRPr lang="en-US">
              <a:solidFill>
                <a:srgbClr val="000000"/>
              </a:solidFill>
              <a:latin typeface="Angsana New" pitchFamily="18" charset="-34"/>
              <a:ea typeface="Arial" charset="0"/>
              <a:cs typeface="Angsana New" pitchFamily="18" charset="-34"/>
            </a:endParaRPr>
          </a:p>
        </p:txBody>
      </p:sp>
      <p:sp>
        <p:nvSpPr>
          <p:cNvPr id="78" name="Text Box 7"/>
          <p:cNvSpPr txBox="1">
            <a:spLocks noChangeArrowheads="1"/>
          </p:cNvSpPr>
          <p:nvPr/>
        </p:nvSpPr>
        <p:spPr bwMode="auto">
          <a:xfrm>
            <a:off x="2206625" y="5654675"/>
            <a:ext cx="1508125" cy="31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Aft>
                <a:spcPts val="1000"/>
              </a:spcAft>
            </a:pPr>
            <a:r>
              <a:rPr lang="th-TH" b="1">
                <a:solidFill>
                  <a:srgbClr val="000000"/>
                </a:solidFill>
                <a:latin typeface="Cordia New" pitchFamily="34" charset="-34"/>
                <a:ea typeface="Arial" charset="0"/>
                <a:cs typeface="Angsana New" pitchFamily="18" charset="-34"/>
              </a:rPr>
              <a:t>วิถี</a:t>
            </a:r>
            <a:r>
              <a:rPr lang="en-US" b="1">
                <a:solidFill>
                  <a:srgbClr val="000000"/>
                </a:solidFill>
                <a:latin typeface="Cordia New" pitchFamily="34" charset="-34"/>
                <a:ea typeface="Arial" charset="0"/>
                <a:cs typeface="Angsana New" pitchFamily="18" charset="-34"/>
              </a:rPr>
              <a:t> </a:t>
            </a:r>
            <a:r>
              <a:rPr lang="th-TH" b="1">
                <a:solidFill>
                  <a:srgbClr val="000000"/>
                </a:solidFill>
                <a:latin typeface="Cordia New" pitchFamily="34" charset="-34"/>
                <a:ea typeface="Arial" charset="0"/>
                <a:cs typeface="Angsana New" pitchFamily="18" charset="-34"/>
              </a:rPr>
              <a:t>ชีวิต</a:t>
            </a:r>
            <a:endParaRPr lang="en-US">
              <a:solidFill>
                <a:srgbClr val="000000"/>
              </a:solidFill>
              <a:latin typeface="Angsana New" pitchFamily="18" charset="-34"/>
              <a:ea typeface="Arial" charset="0"/>
              <a:cs typeface="Angsana New" pitchFamily="18" charset="-34"/>
            </a:endParaRPr>
          </a:p>
        </p:txBody>
      </p:sp>
      <p:sp>
        <p:nvSpPr>
          <p:cNvPr id="79" name="Text Box 8"/>
          <p:cNvSpPr txBox="1">
            <a:spLocks noChangeArrowheads="1"/>
          </p:cNvSpPr>
          <p:nvPr/>
        </p:nvSpPr>
        <p:spPr bwMode="auto">
          <a:xfrm>
            <a:off x="2201863" y="4165600"/>
            <a:ext cx="1427162"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Aft>
                <a:spcPts val="1000"/>
              </a:spcAft>
            </a:pPr>
            <a:r>
              <a:rPr lang="en-US" sz="1500" b="1">
                <a:solidFill>
                  <a:srgbClr val="000000"/>
                </a:solidFill>
                <a:latin typeface="Angsana New" pitchFamily="18" charset="-34"/>
                <a:ea typeface="Arial" charset="0"/>
                <a:cs typeface="Angsana New" pitchFamily="18" charset="-34"/>
              </a:rPr>
              <a:t>(</a:t>
            </a:r>
            <a:r>
              <a:rPr lang="th-TH" sz="1500" b="1">
                <a:solidFill>
                  <a:srgbClr val="000000"/>
                </a:solidFill>
                <a:latin typeface="Cordia New" pitchFamily="34" charset="-34"/>
                <a:ea typeface="Arial" charset="0"/>
                <a:cs typeface="Angsana New" pitchFamily="18" charset="-34"/>
              </a:rPr>
              <a:t>กระบวน การหลัก)</a:t>
            </a:r>
            <a:endParaRPr lang="en-US" sz="1500" b="1">
              <a:solidFill>
                <a:srgbClr val="000000"/>
              </a:solidFill>
              <a:ea typeface="Arial" charset="0"/>
              <a:cs typeface="Angsana New" pitchFamily="18" charset="-34"/>
            </a:endParaRPr>
          </a:p>
        </p:txBody>
      </p:sp>
      <p:cxnSp>
        <p:nvCxnSpPr>
          <p:cNvPr id="80" name="Straight Arrow Connector 79"/>
          <p:cNvCxnSpPr/>
          <p:nvPr/>
        </p:nvCxnSpPr>
        <p:spPr>
          <a:xfrm flipV="1">
            <a:off x="2917825" y="3573463"/>
            <a:ext cx="0" cy="176212"/>
          </a:xfrm>
          <a:prstGeom prst="straightConnector1">
            <a:avLst/>
          </a:prstGeom>
          <a:noFill/>
          <a:ln w="19050" cap="flat" cmpd="sng" algn="ctr">
            <a:solidFill>
              <a:sysClr val="windowText" lastClr="000000"/>
            </a:solidFill>
            <a:prstDash val="solid"/>
            <a:tailEnd type="triangle"/>
          </a:ln>
          <a:effectLst/>
        </p:spPr>
      </p:cxnSp>
      <p:cxnSp>
        <p:nvCxnSpPr>
          <p:cNvPr id="81" name="Straight Arrow Connector 80"/>
          <p:cNvCxnSpPr/>
          <p:nvPr/>
        </p:nvCxnSpPr>
        <p:spPr>
          <a:xfrm flipV="1">
            <a:off x="2913063" y="2844800"/>
            <a:ext cx="0" cy="400050"/>
          </a:xfrm>
          <a:prstGeom prst="straightConnector1">
            <a:avLst/>
          </a:prstGeom>
          <a:noFill/>
          <a:ln w="19050" cap="flat" cmpd="sng" algn="ctr">
            <a:solidFill>
              <a:sysClr val="windowText" lastClr="000000"/>
            </a:solidFill>
            <a:prstDash val="solid"/>
            <a:tailEnd type="triangle"/>
          </a:ln>
          <a:effectLst/>
        </p:spPr>
      </p:cxnSp>
      <p:cxnSp>
        <p:nvCxnSpPr>
          <p:cNvPr id="82" name="Straight Arrow Connector 81"/>
          <p:cNvCxnSpPr/>
          <p:nvPr/>
        </p:nvCxnSpPr>
        <p:spPr>
          <a:xfrm>
            <a:off x="2909888" y="4149725"/>
            <a:ext cx="0" cy="2001838"/>
          </a:xfrm>
          <a:prstGeom prst="straightConnector1">
            <a:avLst/>
          </a:prstGeom>
          <a:noFill/>
          <a:ln w="19050" cap="flat" cmpd="sng" algn="ctr">
            <a:solidFill>
              <a:sysClr val="windowText" lastClr="000000"/>
            </a:solidFill>
            <a:prstDash val="solid"/>
            <a:tailEnd type="triangle"/>
          </a:ln>
          <a:effectLst/>
        </p:spPr>
      </p:cxnSp>
      <p:cxnSp>
        <p:nvCxnSpPr>
          <p:cNvPr id="83" name="Elbow Connector 82"/>
          <p:cNvCxnSpPr/>
          <p:nvPr/>
        </p:nvCxnSpPr>
        <p:spPr>
          <a:xfrm flipH="1" flipV="1">
            <a:off x="3275013" y="2571750"/>
            <a:ext cx="179387" cy="865188"/>
          </a:xfrm>
          <a:prstGeom prst="bentConnector3">
            <a:avLst>
              <a:gd name="adj1" fmla="val -214469"/>
            </a:avLst>
          </a:prstGeom>
          <a:noFill/>
          <a:ln w="19050" cap="flat" cmpd="sng" algn="ctr">
            <a:solidFill>
              <a:sysClr val="windowText" lastClr="000000"/>
            </a:solidFill>
            <a:prstDash val="solid"/>
            <a:tailEnd type="triangle"/>
          </a:ln>
          <a:effectLst/>
        </p:spPr>
      </p:cxnSp>
      <p:cxnSp>
        <p:nvCxnSpPr>
          <p:cNvPr id="84" name="Straight Connector 83"/>
          <p:cNvCxnSpPr/>
          <p:nvPr/>
        </p:nvCxnSpPr>
        <p:spPr>
          <a:xfrm>
            <a:off x="6037263" y="1033463"/>
            <a:ext cx="0" cy="5616575"/>
          </a:xfrm>
          <a:prstGeom prst="line">
            <a:avLst/>
          </a:prstGeom>
          <a:noFill/>
          <a:ln w="25400" cap="flat" cmpd="sng" algn="ctr">
            <a:solidFill>
              <a:sysClr val="windowText" lastClr="000000"/>
            </a:solidFill>
            <a:prstDash val="sysDash"/>
          </a:ln>
          <a:effectLst/>
        </p:spPr>
      </p:cxnSp>
      <p:sp>
        <p:nvSpPr>
          <p:cNvPr id="85" name="Right Arrow 84"/>
          <p:cNvSpPr/>
          <p:nvPr/>
        </p:nvSpPr>
        <p:spPr>
          <a:xfrm>
            <a:off x="3578225" y="3681413"/>
            <a:ext cx="468313" cy="563562"/>
          </a:xfrm>
          <a:prstGeom prst="rightArrow">
            <a:avLst/>
          </a:prstGeom>
          <a:solidFill>
            <a:sysClr val="window" lastClr="FFFFFF"/>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86" name="Text Box 3"/>
          <p:cNvSpPr txBox="1">
            <a:spLocks noChangeArrowheads="1"/>
          </p:cNvSpPr>
          <p:nvPr/>
        </p:nvSpPr>
        <p:spPr bwMode="auto">
          <a:xfrm>
            <a:off x="4449763" y="5499100"/>
            <a:ext cx="1101725" cy="1109663"/>
          </a:xfrm>
          <a:prstGeom prst="rect">
            <a:avLst/>
          </a:prstGeom>
          <a:solidFill>
            <a:srgbClr val="F79646"/>
          </a:solidFill>
          <a:ln w="9525">
            <a:solidFill>
              <a:srgbClr val="000000"/>
            </a:solidFill>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latin typeface="Calibri" pitchFamily="34" charset="0"/>
                <a:ea typeface="Arial" pitchFamily="34" charset="0"/>
              </a:rPr>
              <a:t> -</a:t>
            </a:r>
            <a:r>
              <a:rPr kumimoji="0" lang="th-TH" sz="1800" b="1" i="0" u="none" strike="noStrike" kern="0" cap="none" spc="0" normalizeH="0" baseline="0" noProof="0" dirty="0">
                <a:ln>
                  <a:noFill/>
                </a:ln>
                <a:solidFill>
                  <a:prstClr val="black"/>
                </a:solidFill>
                <a:effectLst/>
                <a:uLnTx/>
                <a:uFillTx/>
                <a:latin typeface="Cordia New" pitchFamily="34" charset="-34"/>
                <a:ea typeface="Arial" pitchFamily="34" charset="0"/>
                <a:cs typeface="Angsana New"/>
              </a:rPr>
              <a:t> ยั่งยืน</a:t>
            </a:r>
            <a:endParaRPr kumimoji="0" lang="en-US" sz="1800" b="1" i="0" u="none" strike="noStrike" kern="0" cap="none" spc="0" normalizeH="0" baseline="0" noProof="0" dirty="0">
              <a:ln>
                <a:noFill/>
              </a:ln>
              <a:solidFill>
                <a:prstClr val="black"/>
              </a:solidFill>
              <a:effectLst/>
              <a:uLnTx/>
              <a:uFillTx/>
              <a:latin typeface="Cordia New" pitchFamily="34" charset="-34"/>
              <a:ea typeface="Arial" pitchFamily="34" charset="0"/>
            </a:endParaRPr>
          </a:p>
          <a:p>
            <a:pPr marL="0" marR="0" lvl="0" indent="0" defTabSz="914400" eaLnBrk="1" fontAlgn="auto" latinLnBrk="0" hangingPunct="1">
              <a:lnSpc>
                <a:spcPct val="100000"/>
              </a:lnSpc>
              <a:spcBef>
                <a:spcPts val="40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latin typeface="Calibri" pitchFamily="34" charset="0"/>
                <a:ea typeface="Arial" pitchFamily="34" charset="0"/>
              </a:rPr>
              <a:t> -</a:t>
            </a:r>
            <a:r>
              <a:rPr kumimoji="0" lang="th-TH" sz="1800" b="1" i="0" u="none" strike="noStrike" kern="0" cap="none" spc="0" normalizeH="0" baseline="0" noProof="0" dirty="0">
                <a:ln>
                  <a:noFill/>
                </a:ln>
                <a:solidFill>
                  <a:prstClr val="black"/>
                </a:solidFill>
                <a:effectLst/>
                <a:uLnTx/>
                <a:uFillTx/>
                <a:latin typeface="Cordia New" pitchFamily="34" charset="-34"/>
                <a:ea typeface="Arial" pitchFamily="34" charset="0"/>
                <a:cs typeface="Angsana New"/>
              </a:rPr>
              <a:t> สมดุล</a:t>
            </a:r>
          </a:p>
          <a:p>
            <a:pPr marL="0" marR="0" lvl="0" indent="0" defTabSz="914400" eaLnBrk="1" fontAlgn="auto" latinLnBrk="0" hangingPunct="1">
              <a:lnSpc>
                <a:spcPct val="100000"/>
              </a:lnSpc>
              <a:spcBef>
                <a:spcPts val="400"/>
              </a:spcBef>
              <a:spcAft>
                <a:spcPts val="0"/>
              </a:spcAft>
              <a:buClrTx/>
              <a:buSzTx/>
              <a:buFontTx/>
              <a:buNone/>
              <a:tabLst/>
              <a:defRPr/>
            </a:pPr>
            <a:r>
              <a:rPr kumimoji="0" lang="th-TH" sz="1800" b="1" i="0" u="none" strike="noStrike" kern="0" cap="none" spc="0" normalizeH="0" baseline="0" noProof="0" dirty="0">
                <a:ln>
                  <a:noFill/>
                </a:ln>
                <a:solidFill>
                  <a:prstClr val="black"/>
                </a:solidFill>
                <a:effectLst/>
                <a:uLnTx/>
                <a:uFillTx/>
                <a:latin typeface="Cordia New" pitchFamily="34" charset="-34"/>
                <a:ea typeface="Arial" pitchFamily="34" charset="0"/>
                <a:cs typeface="Angsana New"/>
              </a:rPr>
              <a:t> - มั่นคง</a:t>
            </a:r>
            <a:endParaRPr kumimoji="0" lang="en-US" sz="1800" b="1" i="0" u="none" strike="noStrike" kern="0" cap="none" spc="0" normalizeH="0" baseline="0" noProof="0" dirty="0">
              <a:ln>
                <a:noFill/>
              </a:ln>
              <a:solidFill>
                <a:prstClr val="black"/>
              </a:solidFill>
              <a:effectLst/>
              <a:uLnTx/>
              <a:uFillTx/>
              <a:latin typeface="Cordia New" pitchFamily="34" charset="-34"/>
              <a:ea typeface="Arial" pitchFamily="34" charset="0"/>
            </a:endParaRPr>
          </a:p>
        </p:txBody>
      </p:sp>
      <p:cxnSp>
        <p:nvCxnSpPr>
          <p:cNvPr id="87" name="Straight Arrow Connector 86"/>
          <p:cNvCxnSpPr/>
          <p:nvPr/>
        </p:nvCxnSpPr>
        <p:spPr>
          <a:xfrm>
            <a:off x="5219700" y="4810125"/>
            <a:ext cx="0" cy="688975"/>
          </a:xfrm>
          <a:prstGeom prst="straightConnector1">
            <a:avLst/>
          </a:prstGeom>
          <a:noFill/>
          <a:ln w="19050" cap="flat" cmpd="sng" algn="ctr">
            <a:solidFill>
              <a:sysClr val="windowText" lastClr="000000"/>
            </a:solidFill>
            <a:prstDash val="solid"/>
            <a:tailEnd type="triangle"/>
          </a:ln>
          <a:effectLst/>
        </p:spPr>
      </p:cxnSp>
      <p:cxnSp>
        <p:nvCxnSpPr>
          <p:cNvPr id="88" name="Straight Arrow Connector 87"/>
          <p:cNvCxnSpPr/>
          <p:nvPr/>
        </p:nvCxnSpPr>
        <p:spPr>
          <a:xfrm flipV="1">
            <a:off x="4787900" y="4810125"/>
            <a:ext cx="0" cy="688975"/>
          </a:xfrm>
          <a:prstGeom prst="straightConnector1">
            <a:avLst/>
          </a:prstGeom>
          <a:noFill/>
          <a:ln w="19050" cap="flat" cmpd="sng" algn="ctr">
            <a:solidFill>
              <a:sysClr val="windowText" lastClr="000000"/>
            </a:solidFill>
            <a:prstDash val="solid"/>
            <a:headEnd type="none"/>
            <a:tailEnd type="triangle"/>
          </a:ln>
          <a:effectLst/>
        </p:spPr>
      </p:cxnSp>
      <p:cxnSp>
        <p:nvCxnSpPr>
          <p:cNvPr id="89" name="Straight Connector 88"/>
          <p:cNvCxnSpPr/>
          <p:nvPr/>
        </p:nvCxnSpPr>
        <p:spPr>
          <a:xfrm>
            <a:off x="7572375" y="993775"/>
            <a:ext cx="0" cy="5614988"/>
          </a:xfrm>
          <a:prstGeom prst="line">
            <a:avLst/>
          </a:prstGeom>
          <a:noFill/>
          <a:ln w="25400" cap="flat" cmpd="sng" algn="ctr">
            <a:solidFill>
              <a:sysClr val="windowText" lastClr="000000"/>
            </a:solidFill>
            <a:prstDash val="sysDash"/>
          </a:ln>
          <a:effectLst/>
        </p:spPr>
      </p:cxnSp>
      <p:cxnSp>
        <p:nvCxnSpPr>
          <p:cNvPr id="90" name="Elbow Connector 89"/>
          <p:cNvCxnSpPr/>
          <p:nvPr/>
        </p:nvCxnSpPr>
        <p:spPr>
          <a:xfrm rot="10800000" flipV="1">
            <a:off x="2062163" y="2398713"/>
            <a:ext cx="152400" cy="1187450"/>
          </a:xfrm>
          <a:prstGeom prst="bentConnector2">
            <a:avLst/>
          </a:prstGeom>
          <a:noFill/>
          <a:ln w="19050" cap="flat" cmpd="sng" algn="ctr">
            <a:solidFill>
              <a:sysClr val="windowText" lastClr="000000"/>
            </a:solidFill>
            <a:prstDash val="solid"/>
          </a:ln>
          <a:effectLst/>
        </p:spPr>
      </p:cxnSp>
      <p:cxnSp>
        <p:nvCxnSpPr>
          <p:cNvPr id="91" name="Straight Connector 90"/>
          <p:cNvCxnSpPr/>
          <p:nvPr/>
        </p:nvCxnSpPr>
        <p:spPr>
          <a:xfrm>
            <a:off x="2057400" y="4314825"/>
            <a:ext cx="0" cy="1384300"/>
          </a:xfrm>
          <a:prstGeom prst="line">
            <a:avLst/>
          </a:prstGeom>
          <a:noFill/>
          <a:ln w="19050" cap="flat" cmpd="sng" algn="ctr">
            <a:solidFill>
              <a:sysClr val="windowText" lastClr="000000"/>
            </a:solidFill>
            <a:prstDash val="solid"/>
          </a:ln>
          <a:effectLst/>
        </p:spPr>
      </p:cxnSp>
      <p:cxnSp>
        <p:nvCxnSpPr>
          <p:cNvPr id="92" name="Straight Connector 91"/>
          <p:cNvCxnSpPr/>
          <p:nvPr/>
        </p:nvCxnSpPr>
        <p:spPr>
          <a:xfrm>
            <a:off x="2052638" y="5694363"/>
            <a:ext cx="603250" cy="0"/>
          </a:xfrm>
          <a:prstGeom prst="line">
            <a:avLst/>
          </a:prstGeom>
          <a:noFill/>
          <a:ln w="19050" cap="flat" cmpd="sng" algn="ctr">
            <a:solidFill>
              <a:sysClr val="windowText" lastClr="000000"/>
            </a:solidFill>
            <a:prstDash val="solid"/>
          </a:ln>
          <a:effectLst/>
        </p:spPr>
      </p:cxnSp>
      <p:sp>
        <p:nvSpPr>
          <p:cNvPr id="93" name="Arc 92"/>
          <p:cNvSpPr/>
          <p:nvPr/>
        </p:nvSpPr>
        <p:spPr>
          <a:xfrm rot="13480573">
            <a:off x="1833563" y="3535363"/>
            <a:ext cx="865187" cy="850900"/>
          </a:xfrm>
          <a:prstGeom prst="arc">
            <a:avLst>
              <a:gd name="adj1" fmla="val 15351508"/>
              <a:gd name="adj2" fmla="val 1142212"/>
            </a:avLst>
          </a:prstGeom>
          <a:noFill/>
          <a:ln w="19050" cap="flat" cmpd="sng" algn="ctr">
            <a:solidFill>
              <a:sysClr val="windowText" lastClr="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a:ea typeface="+mn-ea"/>
              <a:cs typeface="+mn-cs"/>
            </a:endParaRPr>
          </a:p>
        </p:txBody>
      </p:sp>
      <p:sp>
        <p:nvSpPr>
          <p:cNvPr id="94" name="Arc 93"/>
          <p:cNvSpPr/>
          <p:nvPr/>
        </p:nvSpPr>
        <p:spPr>
          <a:xfrm rot="20505314">
            <a:off x="2633663" y="5549900"/>
            <a:ext cx="473075" cy="622300"/>
          </a:xfrm>
          <a:prstGeom prst="arc">
            <a:avLst>
              <a:gd name="adj1" fmla="val 13969800"/>
              <a:gd name="adj2" fmla="val 19828919"/>
            </a:avLst>
          </a:prstGeom>
          <a:noFill/>
          <a:ln w="19050" cap="flat" cmpd="sng" algn="ctr">
            <a:solidFill>
              <a:sysClr val="windowText" lastClr="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a:ea typeface="+mn-ea"/>
              <a:cs typeface="+mn-cs"/>
            </a:endParaRPr>
          </a:p>
        </p:txBody>
      </p:sp>
      <p:cxnSp>
        <p:nvCxnSpPr>
          <p:cNvPr id="95" name="Straight Connector 94"/>
          <p:cNvCxnSpPr/>
          <p:nvPr/>
        </p:nvCxnSpPr>
        <p:spPr>
          <a:xfrm>
            <a:off x="3038475" y="5680075"/>
            <a:ext cx="1511300" cy="0"/>
          </a:xfrm>
          <a:prstGeom prst="line">
            <a:avLst/>
          </a:prstGeom>
          <a:noFill/>
          <a:ln w="19050" cap="flat" cmpd="sng" algn="ctr">
            <a:solidFill>
              <a:sysClr val="windowText" lastClr="000000"/>
            </a:solidFill>
            <a:prstDash val="solid"/>
            <a:tailEnd type="triangle"/>
          </a:ln>
          <a:effectLst/>
        </p:spPr>
      </p:cxnSp>
      <p:cxnSp>
        <p:nvCxnSpPr>
          <p:cNvPr id="96" name="Straight Connector 95"/>
          <p:cNvCxnSpPr>
            <a:stCxn id="74" idx="1"/>
          </p:cNvCxnSpPr>
          <p:nvPr/>
        </p:nvCxnSpPr>
        <p:spPr>
          <a:xfrm flipH="1">
            <a:off x="1846263" y="3413125"/>
            <a:ext cx="315912" cy="0"/>
          </a:xfrm>
          <a:prstGeom prst="line">
            <a:avLst/>
          </a:prstGeom>
          <a:noFill/>
          <a:ln w="19050" cap="flat" cmpd="sng" algn="ctr">
            <a:solidFill>
              <a:sysClr val="windowText" lastClr="000000"/>
            </a:solidFill>
            <a:prstDash val="solid"/>
          </a:ln>
          <a:effectLst/>
        </p:spPr>
      </p:cxnSp>
      <p:cxnSp>
        <p:nvCxnSpPr>
          <p:cNvPr id="97" name="Straight Connector 96"/>
          <p:cNvCxnSpPr/>
          <p:nvPr/>
        </p:nvCxnSpPr>
        <p:spPr>
          <a:xfrm>
            <a:off x="1852613" y="3406775"/>
            <a:ext cx="0" cy="247650"/>
          </a:xfrm>
          <a:prstGeom prst="line">
            <a:avLst/>
          </a:prstGeom>
          <a:noFill/>
          <a:ln w="19050" cap="flat" cmpd="sng" algn="ctr">
            <a:solidFill>
              <a:sysClr val="windowText" lastClr="000000"/>
            </a:solidFill>
            <a:prstDash val="solid"/>
          </a:ln>
          <a:effectLst/>
        </p:spPr>
      </p:cxnSp>
      <p:sp>
        <p:nvSpPr>
          <p:cNvPr id="98" name="Arc 97"/>
          <p:cNvSpPr/>
          <p:nvPr/>
        </p:nvSpPr>
        <p:spPr>
          <a:xfrm rot="13480573">
            <a:off x="1733550" y="3489325"/>
            <a:ext cx="866775" cy="935038"/>
          </a:xfrm>
          <a:prstGeom prst="arc">
            <a:avLst/>
          </a:prstGeom>
          <a:noFill/>
          <a:ln w="19050" cap="flat" cmpd="sng" algn="ctr">
            <a:solidFill>
              <a:sysClr val="windowText" lastClr="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a:ea typeface="+mn-ea"/>
              <a:cs typeface="+mn-cs"/>
            </a:endParaRPr>
          </a:p>
        </p:txBody>
      </p:sp>
      <p:cxnSp>
        <p:nvCxnSpPr>
          <p:cNvPr id="99" name="Straight Connector 98"/>
          <p:cNvCxnSpPr/>
          <p:nvPr/>
        </p:nvCxnSpPr>
        <p:spPr>
          <a:xfrm>
            <a:off x="1828800" y="4281488"/>
            <a:ext cx="0" cy="1771650"/>
          </a:xfrm>
          <a:prstGeom prst="line">
            <a:avLst/>
          </a:prstGeom>
          <a:noFill/>
          <a:ln w="19050" cap="flat" cmpd="sng" algn="ctr">
            <a:solidFill>
              <a:sysClr val="windowText" lastClr="000000"/>
            </a:solidFill>
            <a:prstDash val="solid"/>
          </a:ln>
          <a:effectLst/>
        </p:spPr>
      </p:cxnSp>
      <p:cxnSp>
        <p:nvCxnSpPr>
          <p:cNvPr id="100" name="Straight Connector 99"/>
          <p:cNvCxnSpPr/>
          <p:nvPr/>
        </p:nvCxnSpPr>
        <p:spPr>
          <a:xfrm>
            <a:off x="1824038" y="6059488"/>
            <a:ext cx="817562" cy="0"/>
          </a:xfrm>
          <a:prstGeom prst="line">
            <a:avLst/>
          </a:prstGeom>
          <a:noFill/>
          <a:ln w="19050" cap="flat" cmpd="sng" algn="ctr">
            <a:solidFill>
              <a:sysClr val="windowText" lastClr="000000"/>
            </a:solidFill>
            <a:prstDash val="solid"/>
          </a:ln>
          <a:effectLst/>
        </p:spPr>
      </p:cxnSp>
      <p:sp>
        <p:nvSpPr>
          <p:cNvPr id="101" name="Arc 100"/>
          <p:cNvSpPr/>
          <p:nvPr/>
        </p:nvSpPr>
        <p:spPr>
          <a:xfrm rot="20505314">
            <a:off x="2633663" y="5907088"/>
            <a:ext cx="473075" cy="622300"/>
          </a:xfrm>
          <a:prstGeom prst="arc">
            <a:avLst>
              <a:gd name="adj1" fmla="val 13969800"/>
              <a:gd name="adj2" fmla="val 19828919"/>
            </a:avLst>
          </a:prstGeom>
          <a:noFill/>
          <a:ln w="19050" cap="flat" cmpd="sng" algn="ctr">
            <a:solidFill>
              <a:sysClr val="windowText" lastClr="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a:ea typeface="+mn-ea"/>
              <a:cs typeface="+mn-cs"/>
            </a:endParaRPr>
          </a:p>
        </p:txBody>
      </p:sp>
      <p:cxnSp>
        <p:nvCxnSpPr>
          <p:cNvPr id="102" name="Straight Connector 101"/>
          <p:cNvCxnSpPr/>
          <p:nvPr/>
        </p:nvCxnSpPr>
        <p:spPr>
          <a:xfrm>
            <a:off x="3030538" y="6029325"/>
            <a:ext cx="1520825" cy="0"/>
          </a:xfrm>
          <a:prstGeom prst="line">
            <a:avLst/>
          </a:prstGeom>
          <a:noFill/>
          <a:ln w="19050" cap="flat" cmpd="sng" algn="ctr">
            <a:solidFill>
              <a:sysClr val="windowText" lastClr="000000"/>
            </a:solidFill>
            <a:prstDash val="solid"/>
            <a:tailEnd type="triangle"/>
          </a:ln>
          <a:effectLst/>
        </p:spPr>
      </p:cxnSp>
      <p:cxnSp>
        <p:nvCxnSpPr>
          <p:cNvPr id="103" name="Straight Connector 102"/>
          <p:cNvCxnSpPr/>
          <p:nvPr/>
        </p:nvCxnSpPr>
        <p:spPr>
          <a:xfrm>
            <a:off x="3390900" y="6342063"/>
            <a:ext cx="1162050" cy="0"/>
          </a:xfrm>
          <a:prstGeom prst="line">
            <a:avLst/>
          </a:prstGeom>
          <a:noFill/>
          <a:ln w="19050" cap="flat" cmpd="sng" algn="ctr">
            <a:solidFill>
              <a:sysClr val="windowText" lastClr="000000"/>
            </a:solidFill>
            <a:prstDash val="solid"/>
            <a:tailEnd type="triangle"/>
          </a:ln>
          <a:effectLst/>
        </p:spPr>
      </p:cxnSp>
      <p:sp>
        <p:nvSpPr>
          <p:cNvPr id="104" name="TextBox 79"/>
          <p:cNvSpPr txBox="1">
            <a:spLocks noChangeArrowheads="1"/>
          </p:cNvSpPr>
          <p:nvPr/>
        </p:nvSpPr>
        <p:spPr bwMode="auto">
          <a:xfrm>
            <a:off x="468313" y="990600"/>
            <a:ext cx="1079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th-TH" b="1">
                <a:solidFill>
                  <a:srgbClr val="000000"/>
                </a:solidFill>
                <a:latin typeface="Calibri" pitchFamily="34" charset="0"/>
                <a:cs typeface="Angsana New" pitchFamily="18" charset="-34"/>
              </a:rPr>
              <a:t>ปัจจัยนำเข้า</a:t>
            </a:r>
            <a:endParaRPr lang="en-US" b="1">
              <a:solidFill>
                <a:srgbClr val="000000"/>
              </a:solidFill>
              <a:latin typeface="Calibri" pitchFamily="34" charset="0"/>
            </a:endParaRPr>
          </a:p>
        </p:txBody>
      </p:sp>
      <p:sp>
        <p:nvSpPr>
          <p:cNvPr id="105" name="TextBox 80"/>
          <p:cNvSpPr txBox="1">
            <a:spLocks noChangeArrowheads="1"/>
          </p:cNvSpPr>
          <p:nvPr/>
        </p:nvSpPr>
        <p:spPr bwMode="auto">
          <a:xfrm>
            <a:off x="2411413" y="985838"/>
            <a:ext cx="10715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th-TH" b="1">
                <a:solidFill>
                  <a:srgbClr val="000000"/>
                </a:solidFill>
                <a:latin typeface="Calibri" pitchFamily="34" charset="0"/>
                <a:cs typeface="Angsana New" pitchFamily="18" charset="-34"/>
              </a:rPr>
              <a:t>กระบวนการ</a:t>
            </a:r>
            <a:endParaRPr lang="en-US" b="1">
              <a:solidFill>
                <a:srgbClr val="000000"/>
              </a:solidFill>
              <a:latin typeface="Calibri" pitchFamily="34" charset="0"/>
            </a:endParaRPr>
          </a:p>
        </p:txBody>
      </p:sp>
      <p:sp>
        <p:nvSpPr>
          <p:cNvPr id="106" name="TextBox 81"/>
          <p:cNvSpPr txBox="1">
            <a:spLocks noChangeArrowheads="1"/>
          </p:cNvSpPr>
          <p:nvPr/>
        </p:nvSpPr>
        <p:spPr bwMode="auto">
          <a:xfrm>
            <a:off x="4452938" y="985838"/>
            <a:ext cx="10080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th-TH" b="1">
                <a:solidFill>
                  <a:srgbClr val="000000"/>
                </a:solidFill>
                <a:latin typeface="Calibri" pitchFamily="34" charset="0"/>
                <a:cs typeface="Angsana New" pitchFamily="18" charset="-34"/>
              </a:rPr>
              <a:t>ผลผลิต</a:t>
            </a:r>
            <a:endParaRPr lang="en-US" b="1">
              <a:solidFill>
                <a:srgbClr val="000000"/>
              </a:solidFill>
              <a:latin typeface="Calibri" pitchFamily="34" charset="0"/>
            </a:endParaRPr>
          </a:p>
        </p:txBody>
      </p:sp>
      <p:sp>
        <p:nvSpPr>
          <p:cNvPr id="107" name="TextBox 82"/>
          <p:cNvSpPr txBox="1">
            <a:spLocks noChangeArrowheads="1"/>
          </p:cNvSpPr>
          <p:nvPr/>
        </p:nvSpPr>
        <p:spPr bwMode="auto">
          <a:xfrm>
            <a:off x="6145213" y="998538"/>
            <a:ext cx="1336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th-TH" b="1">
                <a:solidFill>
                  <a:srgbClr val="000000"/>
                </a:solidFill>
                <a:latin typeface="Calibri" pitchFamily="34" charset="0"/>
                <a:cs typeface="Angsana New" pitchFamily="18" charset="-34"/>
              </a:rPr>
              <a:t>ผลลัพธ์</a:t>
            </a:r>
            <a:endParaRPr lang="en-US" b="1">
              <a:solidFill>
                <a:srgbClr val="000000"/>
              </a:solidFill>
              <a:latin typeface="Calibri" pitchFamily="34" charset="0"/>
            </a:endParaRPr>
          </a:p>
        </p:txBody>
      </p:sp>
      <p:sp>
        <p:nvSpPr>
          <p:cNvPr id="108" name="TextBox 84"/>
          <p:cNvSpPr txBox="1">
            <a:spLocks noChangeArrowheads="1"/>
          </p:cNvSpPr>
          <p:nvPr/>
        </p:nvSpPr>
        <p:spPr bwMode="auto">
          <a:xfrm>
            <a:off x="7956550" y="995363"/>
            <a:ext cx="10080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th-TH" b="1">
                <a:solidFill>
                  <a:srgbClr val="000000"/>
                </a:solidFill>
                <a:latin typeface="Calibri" pitchFamily="34" charset="0"/>
                <a:cs typeface="Angsana New" pitchFamily="18" charset="-34"/>
              </a:rPr>
              <a:t>ผลในที่สุด</a:t>
            </a:r>
            <a:endParaRPr lang="en-US" b="1">
              <a:solidFill>
                <a:srgbClr val="000000"/>
              </a:solidFill>
              <a:latin typeface="Calibri" pitchFamily="34" charset="0"/>
            </a:endParaRPr>
          </a:p>
        </p:txBody>
      </p:sp>
      <p:grpSp>
        <p:nvGrpSpPr>
          <p:cNvPr id="109" name="Group 92"/>
          <p:cNvGrpSpPr>
            <a:grpSpLocks/>
          </p:cNvGrpSpPr>
          <p:nvPr/>
        </p:nvGrpSpPr>
        <p:grpSpPr bwMode="auto">
          <a:xfrm>
            <a:off x="257175" y="979488"/>
            <a:ext cx="8793163" cy="420687"/>
            <a:chOff x="257082" y="979375"/>
            <a:chExt cx="8792902" cy="420471"/>
          </a:xfrm>
        </p:grpSpPr>
        <p:sp>
          <p:nvSpPr>
            <p:cNvPr id="110" name="Rectangle 109"/>
            <p:cNvSpPr/>
            <p:nvPr/>
          </p:nvSpPr>
          <p:spPr>
            <a:xfrm>
              <a:off x="357092" y="995242"/>
              <a:ext cx="8569071" cy="360177"/>
            </a:xfrm>
            <a:prstGeom prst="rect">
              <a:avLst/>
            </a:prstGeom>
            <a:noFill/>
            <a:ln w="25400" cap="flat" cmpd="sng" algn="ctr">
              <a:solidFill>
                <a:sysClr val="windowText" lastClr="000000"/>
              </a:solidFill>
              <a:prstDash val="sys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a:noFill/>
                </a:ln>
                <a:solidFill>
                  <a:prstClr val="white"/>
                </a:solidFill>
                <a:effectLst/>
                <a:uLnTx/>
                <a:uFillTx/>
                <a:latin typeface="Angsana New" pitchFamily="18" charset="-34"/>
                <a:ea typeface="+mn-ea"/>
                <a:cs typeface="Angsana New" pitchFamily="18" charset="-34"/>
              </a:endParaRPr>
            </a:p>
          </p:txBody>
        </p:sp>
        <p:sp>
          <p:nvSpPr>
            <p:cNvPr id="111" name="Rectangle 110"/>
            <p:cNvSpPr/>
            <p:nvPr/>
          </p:nvSpPr>
          <p:spPr>
            <a:xfrm>
              <a:off x="257082" y="980961"/>
              <a:ext cx="136521" cy="418885"/>
            </a:xfrm>
            <a:prstGeom prst="rect">
              <a:avLst/>
            </a:prstGeom>
            <a:solidFill>
              <a:sysClr val="window" lastClr="FFFFFF"/>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a:noFill/>
                </a:ln>
                <a:solidFill>
                  <a:prstClr val="white"/>
                </a:solidFill>
                <a:effectLst/>
                <a:uLnTx/>
                <a:uFillTx/>
                <a:latin typeface="Angsana New" pitchFamily="18" charset="-34"/>
                <a:ea typeface="+mn-ea"/>
                <a:cs typeface="Angsana New" pitchFamily="18" charset="-34"/>
              </a:endParaRPr>
            </a:p>
          </p:txBody>
        </p:sp>
        <p:sp>
          <p:nvSpPr>
            <p:cNvPr id="112" name="Rectangle 111"/>
            <p:cNvSpPr/>
            <p:nvPr/>
          </p:nvSpPr>
          <p:spPr>
            <a:xfrm>
              <a:off x="8913463" y="979375"/>
              <a:ext cx="136521" cy="418885"/>
            </a:xfrm>
            <a:prstGeom prst="rect">
              <a:avLst/>
            </a:prstGeom>
            <a:solidFill>
              <a:sysClr val="window" lastClr="FFFFFF"/>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a:noFill/>
                </a:ln>
                <a:solidFill>
                  <a:prstClr val="white"/>
                </a:solidFill>
                <a:effectLst/>
                <a:uLnTx/>
                <a:uFillTx/>
                <a:latin typeface="Angsana New" pitchFamily="18" charset="-34"/>
                <a:ea typeface="+mn-ea"/>
                <a:cs typeface="Angsana New" pitchFamily="18" charset="-34"/>
              </a:endParaRPr>
            </a:p>
          </p:txBody>
        </p:sp>
      </p:grpSp>
      <p:cxnSp>
        <p:nvCxnSpPr>
          <p:cNvPr id="113" name="Straight Arrow Connector 112"/>
          <p:cNvCxnSpPr/>
          <p:nvPr/>
        </p:nvCxnSpPr>
        <p:spPr>
          <a:xfrm>
            <a:off x="1525588" y="1179513"/>
            <a:ext cx="868362" cy="0"/>
          </a:xfrm>
          <a:prstGeom prst="straightConnector1">
            <a:avLst/>
          </a:prstGeom>
          <a:noFill/>
          <a:ln w="22225" cap="flat" cmpd="sng" algn="ctr">
            <a:solidFill>
              <a:sysClr val="windowText" lastClr="000000"/>
            </a:solidFill>
            <a:prstDash val="solid"/>
            <a:tailEnd type="triangle"/>
          </a:ln>
          <a:effectLst/>
        </p:spPr>
      </p:cxnSp>
      <p:cxnSp>
        <p:nvCxnSpPr>
          <p:cNvPr id="114" name="Straight Arrow Connector 113"/>
          <p:cNvCxnSpPr/>
          <p:nvPr/>
        </p:nvCxnSpPr>
        <p:spPr>
          <a:xfrm>
            <a:off x="7283450" y="1203325"/>
            <a:ext cx="674688" cy="0"/>
          </a:xfrm>
          <a:prstGeom prst="straightConnector1">
            <a:avLst/>
          </a:prstGeom>
          <a:noFill/>
          <a:ln w="22225" cap="flat" cmpd="sng" algn="ctr">
            <a:solidFill>
              <a:sysClr val="windowText" lastClr="000000"/>
            </a:solidFill>
            <a:prstDash val="solid"/>
            <a:tailEnd type="triangle"/>
          </a:ln>
          <a:effectLst/>
        </p:spPr>
      </p:cxnSp>
      <p:cxnSp>
        <p:nvCxnSpPr>
          <p:cNvPr id="115" name="Straight Arrow Connector 114"/>
          <p:cNvCxnSpPr/>
          <p:nvPr/>
        </p:nvCxnSpPr>
        <p:spPr>
          <a:xfrm>
            <a:off x="5461000" y="1184275"/>
            <a:ext cx="868363" cy="0"/>
          </a:xfrm>
          <a:prstGeom prst="straightConnector1">
            <a:avLst/>
          </a:prstGeom>
          <a:noFill/>
          <a:ln w="22225" cap="flat" cmpd="sng" algn="ctr">
            <a:solidFill>
              <a:sysClr val="windowText" lastClr="000000"/>
            </a:solidFill>
            <a:prstDash val="solid"/>
            <a:tailEnd type="triangle"/>
          </a:ln>
          <a:effectLst/>
        </p:spPr>
      </p:cxnSp>
      <p:cxnSp>
        <p:nvCxnSpPr>
          <p:cNvPr id="116" name="Straight Arrow Connector 115"/>
          <p:cNvCxnSpPr/>
          <p:nvPr/>
        </p:nvCxnSpPr>
        <p:spPr>
          <a:xfrm>
            <a:off x="3538538" y="1184275"/>
            <a:ext cx="868362" cy="0"/>
          </a:xfrm>
          <a:prstGeom prst="straightConnector1">
            <a:avLst/>
          </a:prstGeom>
          <a:noFill/>
          <a:ln w="22225" cap="flat" cmpd="sng" algn="ctr">
            <a:solidFill>
              <a:sysClr val="windowText" lastClr="000000"/>
            </a:solidFill>
            <a:prstDash val="solid"/>
            <a:tailEnd type="triangle"/>
          </a:ln>
          <a:effectLst/>
        </p:spPr>
      </p:cxnSp>
      <p:grpSp>
        <p:nvGrpSpPr>
          <p:cNvPr id="117" name="Group 116"/>
          <p:cNvGrpSpPr>
            <a:grpSpLocks/>
          </p:cNvGrpSpPr>
          <p:nvPr/>
        </p:nvGrpSpPr>
        <p:grpSpPr bwMode="auto">
          <a:xfrm>
            <a:off x="4003675" y="2198688"/>
            <a:ext cx="2057400" cy="2598737"/>
            <a:chOff x="4003584" y="2212121"/>
            <a:chExt cx="2058209" cy="2598222"/>
          </a:xfrm>
        </p:grpSpPr>
        <p:sp>
          <p:nvSpPr>
            <p:cNvPr id="118" name="Text Box 2"/>
            <p:cNvSpPr txBox="1">
              <a:spLocks noChangeArrowheads="1"/>
            </p:cNvSpPr>
            <p:nvPr/>
          </p:nvSpPr>
          <p:spPr bwMode="auto">
            <a:xfrm>
              <a:off x="4059169" y="2212121"/>
              <a:ext cx="1880339" cy="2598222"/>
            </a:xfrm>
            <a:prstGeom prst="rect">
              <a:avLst/>
            </a:prstGeom>
            <a:solidFill>
              <a:srgbClr val="C0504D">
                <a:lumMod val="60000"/>
                <a:lumOff val="40000"/>
              </a:srgbClr>
            </a:solidFill>
            <a:ln w="25400">
              <a:solidFill>
                <a:srgbClr val="C0504D">
                  <a:lumMod val="50000"/>
                </a:srgbClr>
              </a:solidFill>
              <a:miter lim="800000"/>
              <a:headEnd/>
              <a:tailEnd/>
            </a:ln>
          </p:spPr>
          <p:txBody>
            <a:bodyPr/>
            <a:lstStyle/>
            <a:p>
              <a:pPr marL="900113" marR="0" lvl="0" indent="-900113" defTabSz="914400" eaLnBrk="1" fontAlgn="auto" latinLnBrk="0" hangingPunct="1">
                <a:lnSpc>
                  <a:spcPct val="100000"/>
                </a:lnSpc>
                <a:spcBef>
                  <a:spcPts val="0"/>
                </a:spcBef>
                <a:spcAft>
                  <a:spcPts val="0"/>
                </a:spcAft>
                <a:buClrTx/>
                <a:buSzTx/>
                <a:buFontTx/>
                <a:buNone/>
                <a:tabLst/>
                <a:defRPr/>
              </a:pPr>
              <a:endParaRPr kumimoji="0" lang="th-TH" sz="1400" b="1" i="0" u="none" strike="noStrike" kern="0" cap="none" spc="0" normalizeH="0" baseline="0" noProof="0" dirty="0">
                <a:ln>
                  <a:noFill/>
                </a:ln>
                <a:solidFill>
                  <a:prstClr val="black"/>
                </a:solidFill>
                <a:effectLst/>
                <a:uLnTx/>
                <a:uFillTx/>
                <a:latin typeface="Cordia New" pitchFamily="34" charset="-34"/>
                <a:ea typeface="Arial" pitchFamily="34" charset="0"/>
                <a:cs typeface="Angsana New"/>
              </a:endParaRPr>
            </a:p>
          </p:txBody>
        </p:sp>
        <p:sp>
          <p:nvSpPr>
            <p:cNvPr id="119" name="TextBox 34"/>
            <p:cNvSpPr txBox="1">
              <a:spLocks noChangeArrowheads="1"/>
            </p:cNvSpPr>
            <p:nvPr/>
          </p:nvSpPr>
          <p:spPr bwMode="auto">
            <a:xfrm>
              <a:off x="4003584" y="3081899"/>
              <a:ext cx="917936" cy="1415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th-TH" sz="1400" b="1" i="0" u="none" strike="noStrike" kern="0" cap="none" spc="0" normalizeH="0" baseline="0" noProof="0" smtClean="0">
                  <a:ln>
                    <a:noFill/>
                  </a:ln>
                  <a:solidFill>
                    <a:srgbClr val="000000"/>
                  </a:solidFill>
                  <a:effectLst/>
                  <a:uLnTx/>
                  <a:uFillTx/>
                  <a:latin typeface="Calibri" pitchFamily="34" charset="0"/>
                  <a:cs typeface="Angsana New" pitchFamily="18" charset="-34"/>
                </a:rPr>
                <a:t>เศรษฐกิจ</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smtClean="0">
                  <a:ln>
                    <a:noFill/>
                  </a:ln>
                  <a:solidFill>
                    <a:srgbClr val="000000"/>
                  </a:solidFill>
                  <a:effectLst/>
                  <a:uLnTx/>
                  <a:uFillTx/>
                  <a:latin typeface="Calibri" pitchFamily="34" charset="0"/>
                  <a:cs typeface="Arial" charset="0"/>
                </a:rPr>
                <a:t>	</a:t>
              </a:r>
              <a:r>
                <a:rPr kumimoji="0" lang="th-TH" sz="1400" b="1" i="0" u="none" strike="noStrike" kern="0" cap="none" spc="0" normalizeH="0" baseline="0" noProof="0" smtClean="0">
                  <a:ln>
                    <a:noFill/>
                  </a:ln>
                  <a:solidFill>
                    <a:srgbClr val="000000"/>
                  </a:solidFill>
                  <a:effectLst/>
                  <a:uLnTx/>
                  <a:uFillTx/>
                  <a:latin typeface="Calibri" pitchFamily="34" charset="0"/>
                  <a:cs typeface="Angsana New" pitchFamily="18" charset="-34"/>
                </a:rPr>
                <a:t>สังคม วัฒนธรรม</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1" i="0" u="none" strike="noStrike" kern="0" cap="none" spc="0" normalizeH="0" baseline="0" noProof="0" smtClean="0">
                <a:ln>
                  <a:noFill/>
                </a:ln>
                <a:solidFill>
                  <a:srgbClr val="000000"/>
                </a:solidFill>
                <a:effectLst/>
                <a:uLnTx/>
                <a:uFillTx/>
                <a:latin typeface="Calibri" pitchFamily="34" charset="0"/>
                <a:cs typeface="Arial"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th-TH" sz="1400" b="1" i="0" u="none" strike="noStrike" kern="0" cap="none" spc="0" normalizeH="0" baseline="0" noProof="0" smtClean="0">
                  <a:ln>
                    <a:noFill/>
                  </a:ln>
                  <a:solidFill>
                    <a:srgbClr val="000000"/>
                  </a:solidFill>
                  <a:effectLst/>
                  <a:uLnTx/>
                  <a:uFillTx/>
                  <a:latin typeface="Calibri" pitchFamily="34" charset="0"/>
                  <a:cs typeface="Angsana New" pitchFamily="18" charset="-34"/>
                </a:rPr>
                <a:t>สิ่งแวดล้อม</a:t>
              </a:r>
              <a:r>
                <a:rPr kumimoji="0" lang="en-US" sz="1400" b="1" i="0" u="none" strike="noStrike" kern="0" cap="none" spc="0" normalizeH="0" baseline="0" noProof="0" smtClean="0">
                  <a:ln>
                    <a:noFill/>
                  </a:ln>
                  <a:solidFill>
                    <a:srgbClr val="000000"/>
                  </a:solidFill>
                  <a:effectLst/>
                  <a:uLnTx/>
                  <a:uFillTx/>
                  <a:latin typeface="Calibri" pitchFamily="34" charset="0"/>
                  <a:cs typeface="Arial" charset="0"/>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smtClean="0">
                <a:ln>
                  <a:noFill/>
                </a:ln>
                <a:solidFill>
                  <a:srgbClr val="000000"/>
                </a:solidFill>
                <a:effectLst/>
                <a:uLnTx/>
                <a:uFillTx/>
                <a:latin typeface="Calibri" pitchFamily="34" charset="0"/>
                <a:cs typeface="Arial" charset="0"/>
              </a:endParaRPr>
            </a:p>
          </p:txBody>
        </p:sp>
        <p:sp>
          <p:nvSpPr>
            <p:cNvPr id="120" name="TextBox 37"/>
            <p:cNvSpPr txBox="1">
              <a:spLocks noChangeArrowheads="1"/>
            </p:cNvSpPr>
            <p:nvPr/>
          </p:nvSpPr>
          <p:spPr bwMode="auto">
            <a:xfrm>
              <a:off x="4756355" y="2272434"/>
              <a:ext cx="1253031" cy="738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1400" b="1" i="0" u="none" strike="noStrike" kern="0" cap="none" spc="0" normalizeH="0" baseline="0" noProof="0" smtClean="0">
                  <a:ln>
                    <a:noFill/>
                  </a:ln>
                  <a:solidFill>
                    <a:srgbClr val="000000"/>
                  </a:solidFill>
                  <a:effectLst/>
                  <a:uLnTx/>
                  <a:uFillTx/>
                  <a:latin typeface="Calibri" pitchFamily="34" charset="0"/>
                  <a:cs typeface="Angsana New" pitchFamily="18" charset="-34"/>
                </a:rPr>
                <a:t>เงื่อนไขสำหรับทุน</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1400" b="1" i="0" u="none" strike="noStrike" kern="0" cap="none" spc="0" normalizeH="0" baseline="0" noProof="0" smtClean="0">
                  <a:ln>
                    <a:noFill/>
                  </a:ln>
                  <a:solidFill>
                    <a:srgbClr val="000000"/>
                  </a:solidFill>
                  <a:effectLst/>
                  <a:uLnTx/>
                  <a:uFillTx/>
                  <a:latin typeface="Calibri" pitchFamily="34" charset="0"/>
                  <a:cs typeface="Angsana New" pitchFamily="18" charset="-34"/>
                </a:rPr>
                <a:t>ในลักษณะต่างๆ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1400" b="1" i="0" u="none" strike="noStrike" kern="0" cap="none" spc="0" normalizeH="0" baseline="0" noProof="0" smtClean="0">
                  <a:ln>
                    <a:noFill/>
                  </a:ln>
                  <a:solidFill>
                    <a:srgbClr val="000000"/>
                  </a:solidFill>
                  <a:effectLst/>
                  <a:uLnTx/>
                  <a:uFillTx/>
                  <a:latin typeface="Calibri" pitchFamily="34" charset="0"/>
                  <a:cs typeface="Angsana New" pitchFamily="18" charset="-34"/>
                </a:rPr>
                <a:t>มีความยั่งยืน</a:t>
              </a:r>
              <a:endParaRPr kumimoji="0" lang="en-US" sz="1400" b="0" i="0" u="none" strike="noStrike" kern="0" cap="none" spc="0" normalizeH="0" baseline="0" noProof="0" smtClean="0">
                <a:ln>
                  <a:noFill/>
                </a:ln>
                <a:solidFill>
                  <a:srgbClr val="000000"/>
                </a:solidFill>
                <a:effectLst/>
                <a:uLnTx/>
                <a:uFillTx/>
                <a:latin typeface="Calibri" pitchFamily="34" charset="0"/>
                <a:cs typeface="Arial" charset="0"/>
              </a:endParaRPr>
            </a:p>
          </p:txBody>
        </p:sp>
        <p:sp>
          <p:nvSpPr>
            <p:cNvPr id="121" name="TextBox 38"/>
            <p:cNvSpPr txBox="1">
              <a:spLocks noChangeArrowheads="1"/>
            </p:cNvSpPr>
            <p:nvPr/>
          </p:nvSpPr>
          <p:spPr bwMode="auto">
            <a:xfrm>
              <a:off x="4796690" y="3082494"/>
              <a:ext cx="1265103" cy="1630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th-TH" sz="1400" b="1" i="0" u="none" strike="noStrike" kern="0" cap="none" spc="0" normalizeH="0" baseline="0" noProof="0" smtClean="0">
                  <a:ln>
                    <a:noFill/>
                  </a:ln>
                  <a:solidFill>
                    <a:srgbClr val="000000"/>
                  </a:solidFill>
                  <a:effectLst/>
                  <a:uLnTx/>
                  <a:uFillTx/>
                  <a:latin typeface="Angsana New" pitchFamily="18" charset="-34"/>
                  <a:cs typeface="Angsana New" pitchFamily="18" charset="-34"/>
                </a:rPr>
                <a:t>ทุนมนุษย์</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1" i="0" u="none" strike="noStrike" kern="0" cap="none" spc="0" normalizeH="0" baseline="0" noProof="0" smtClean="0">
                <a:ln>
                  <a:noFill/>
                </a:ln>
                <a:solidFill>
                  <a:srgbClr val="000000"/>
                </a:solidFill>
                <a:effectLst/>
                <a:uLnTx/>
                <a:uFillTx/>
                <a:latin typeface="Angsana New" pitchFamily="18" charset="-34"/>
                <a:cs typeface="Angsana New" pitchFamily="18" charset="-34"/>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th-TH" sz="1400" b="1" i="0" u="none" strike="noStrike" kern="0" cap="none" spc="0" normalizeH="0" baseline="0" noProof="0" smtClean="0">
                  <a:ln>
                    <a:noFill/>
                  </a:ln>
                  <a:solidFill>
                    <a:srgbClr val="000000"/>
                  </a:solidFill>
                  <a:effectLst/>
                  <a:uLnTx/>
                  <a:uFillTx/>
                  <a:latin typeface="Angsana New" pitchFamily="18" charset="-34"/>
                  <a:cs typeface="Angsana New" pitchFamily="18" charset="-34"/>
                </a:rPr>
                <a:t>ทุนทางสังคม</a:t>
              </a:r>
            </a:p>
            <a:p>
              <a:pPr marL="0" marR="0" lvl="0" indent="0" defTabSz="914400" eaLnBrk="1" fontAlgn="auto" latinLnBrk="0" hangingPunct="1">
                <a:lnSpc>
                  <a:spcPct val="100000"/>
                </a:lnSpc>
                <a:spcBef>
                  <a:spcPts val="0"/>
                </a:spcBef>
                <a:spcAft>
                  <a:spcPts val="0"/>
                </a:spcAft>
                <a:buClrTx/>
                <a:buSzTx/>
                <a:buFontTx/>
                <a:buNone/>
                <a:tabLst/>
                <a:defRPr/>
              </a:pPr>
              <a:endParaRPr kumimoji="0" lang="th-TH" sz="800" b="1" i="0" u="none" strike="noStrike" kern="0" cap="none" spc="0" normalizeH="0" baseline="0" noProof="0" smtClean="0">
                <a:ln>
                  <a:noFill/>
                </a:ln>
                <a:solidFill>
                  <a:srgbClr val="000000"/>
                </a:solidFill>
                <a:effectLst/>
                <a:uLnTx/>
                <a:uFillTx/>
                <a:latin typeface="Angsana New" pitchFamily="18" charset="-34"/>
                <a:cs typeface="Angsana New" pitchFamily="18" charset="-34"/>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th-TH" sz="1400" b="1" i="0" u="none" strike="noStrike" kern="0" cap="none" spc="0" normalizeH="0" baseline="0" noProof="0" smtClean="0">
                <a:ln>
                  <a:noFill/>
                </a:ln>
                <a:solidFill>
                  <a:srgbClr val="000000"/>
                </a:solidFill>
                <a:effectLst/>
                <a:uLnTx/>
                <a:uFillTx/>
                <a:latin typeface="Angsana New" pitchFamily="18" charset="-34"/>
                <a:cs typeface="Angsana New" pitchFamily="18" charset="-34"/>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th-TH" sz="1400" b="1" i="0" u="none" strike="noStrike" kern="0" cap="none" spc="0" normalizeH="0" baseline="0" noProof="0" smtClean="0">
                  <a:ln>
                    <a:noFill/>
                  </a:ln>
                  <a:solidFill>
                    <a:srgbClr val="000000"/>
                  </a:solidFill>
                  <a:effectLst/>
                  <a:uLnTx/>
                  <a:uFillTx/>
                  <a:latin typeface="Angsana New" pitchFamily="18" charset="-34"/>
                  <a:cs typeface="Angsana New" pitchFamily="18" charset="-34"/>
                </a:rPr>
                <a:t>ทุนสิ่งแวดล้อม</a:t>
              </a:r>
              <a:endParaRPr kumimoji="0" lang="en-US" sz="1400" b="1" i="0" u="none" strike="noStrike" kern="0" cap="none" spc="0" normalizeH="0" baseline="0" noProof="0" smtClean="0">
                <a:ln>
                  <a:noFill/>
                </a:ln>
                <a:solidFill>
                  <a:srgbClr val="000000"/>
                </a:solidFill>
                <a:effectLst/>
                <a:uLnTx/>
                <a:uFillTx/>
                <a:latin typeface="Angsana New" pitchFamily="18" charset="-34"/>
                <a:cs typeface="Angsana New" pitchFamily="18" charset="-34"/>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th-TH" sz="1400" b="1" i="0" u="none" strike="noStrike" kern="0" cap="none" spc="0" normalizeH="0" baseline="0" noProof="0" smtClean="0">
                  <a:ln>
                    <a:noFill/>
                  </a:ln>
                  <a:solidFill>
                    <a:srgbClr val="000000"/>
                  </a:solidFill>
                  <a:effectLst/>
                  <a:uLnTx/>
                  <a:uFillTx/>
                  <a:latin typeface="Angsana New" pitchFamily="18" charset="-34"/>
                  <a:cs typeface="Angsana New" pitchFamily="18" charset="-34"/>
                </a:rPr>
                <a:t>ทุนทางกายภาพและทุนทางการเงิน</a:t>
              </a:r>
              <a:endParaRPr kumimoji="0" lang="en-US" sz="1400" b="1" i="0" u="none" strike="noStrike" kern="0" cap="none" spc="0" normalizeH="0" baseline="0" noProof="0" smtClean="0">
                <a:ln>
                  <a:noFill/>
                </a:ln>
                <a:solidFill>
                  <a:srgbClr val="000000"/>
                </a:solidFill>
                <a:effectLst/>
                <a:uLnTx/>
                <a:uFillTx/>
                <a:latin typeface="Angsana New" pitchFamily="18" charset="-34"/>
                <a:cs typeface="Angsana New" pitchFamily="18" charset="-34"/>
              </a:endParaRPr>
            </a:p>
          </p:txBody>
        </p:sp>
        <p:cxnSp>
          <p:nvCxnSpPr>
            <p:cNvPr id="122" name="Straight Connector 121"/>
            <p:cNvCxnSpPr/>
            <p:nvPr/>
          </p:nvCxnSpPr>
          <p:spPr>
            <a:xfrm>
              <a:off x="4835761" y="2212121"/>
              <a:ext cx="0" cy="2598222"/>
            </a:xfrm>
            <a:prstGeom prst="line">
              <a:avLst/>
            </a:prstGeom>
            <a:noFill/>
            <a:ln w="19050" cap="flat" cmpd="sng" algn="ctr">
              <a:solidFill>
                <a:srgbClr val="C0504D">
                  <a:lumMod val="50000"/>
                </a:srgbClr>
              </a:solidFill>
              <a:prstDash val="solid"/>
            </a:ln>
            <a:effectLst/>
          </p:spPr>
        </p:cxnSp>
      </p:grpSp>
      <p:sp>
        <p:nvSpPr>
          <p:cNvPr id="123" name="Rectangle 122"/>
          <p:cNvSpPr/>
          <p:nvPr/>
        </p:nvSpPr>
        <p:spPr>
          <a:xfrm>
            <a:off x="49213" y="1962150"/>
            <a:ext cx="1728787" cy="3849688"/>
          </a:xfrm>
          <a:prstGeom prst="rect">
            <a:avLst/>
          </a:prstGeom>
          <a:noFill/>
          <a:ln w="25400" cap="flat" cmpd="sng" algn="ctr">
            <a:solidFill>
              <a:srgbClr val="4F81BD">
                <a:shade val="50000"/>
              </a:srgbClr>
            </a:solidFill>
            <a:prstDash val="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124" name="Text Box 5"/>
          <p:cNvSpPr txBox="1">
            <a:spLocks noChangeArrowheads="1"/>
          </p:cNvSpPr>
          <p:nvPr/>
        </p:nvSpPr>
        <p:spPr bwMode="auto">
          <a:xfrm>
            <a:off x="60325" y="1400175"/>
            <a:ext cx="1717675"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ts val="2163"/>
              </a:lnSpc>
            </a:pPr>
            <a:r>
              <a:rPr lang="th-TH" b="1">
                <a:solidFill>
                  <a:srgbClr val="000000"/>
                </a:solidFill>
                <a:latin typeface="Angsana New" pitchFamily="18" charset="-34"/>
                <a:ea typeface="Arial" charset="0"/>
                <a:cs typeface="Angsana New" pitchFamily="18" charset="-34"/>
              </a:rPr>
              <a:t>จิตลักษณะพอเพียง</a:t>
            </a:r>
          </a:p>
          <a:p>
            <a:pPr algn="ctr" eaLnBrk="1" hangingPunct="1">
              <a:lnSpc>
                <a:spcPts val="1700"/>
              </a:lnSpc>
              <a:spcAft>
                <a:spcPts val="1000"/>
              </a:spcAft>
            </a:pPr>
            <a:r>
              <a:rPr lang="th-TH" b="1">
                <a:solidFill>
                  <a:srgbClr val="000000"/>
                </a:solidFill>
                <a:latin typeface="Angsana New" pitchFamily="18" charset="-34"/>
                <a:ea typeface="Arial" charset="0"/>
                <a:cs typeface="Angsana New" pitchFamily="18" charset="-34"/>
              </a:rPr>
              <a:t>(</a:t>
            </a:r>
            <a:r>
              <a:rPr lang="en-US" b="1">
                <a:solidFill>
                  <a:srgbClr val="000000"/>
                </a:solidFill>
                <a:latin typeface="Angsana New" pitchFamily="18" charset="-34"/>
                <a:ea typeface="Arial" charset="0"/>
                <a:cs typeface="Angsana New" pitchFamily="18" charset="-34"/>
              </a:rPr>
              <a:t>Sufficiency Mindset</a:t>
            </a:r>
            <a:r>
              <a:rPr lang="th-TH" b="1">
                <a:solidFill>
                  <a:srgbClr val="000000"/>
                </a:solidFill>
                <a:latin typeface="Angsana New" pitchFamily="18" charset="-34"/>
                <a:ea typeface="Arial" charset="0"/>
                <a:cs typeface="Angsana New" pitchFamily="18" charset="-34"/>
              </a:rPr>
              <a:t>)</a:t>
            </a:r>
            <a:endParaRPr lang="en-US" b="1">
              <a:solidFill>
                <a:srgbClr val="000000"/>
              </a:solidFill>
              <a:latin typeface="Angsana New" pitchFamily="18" charset="-34"/>
              <a:ea typeface="Arial" charset="0"/>
              <a:cs typeface="Angsana New" pitchFamily="18" charset="-34"/>
            </a:endParaRPr>
          </a:p>
        </p:txBody>
      </p:sp>
      <p:sp>
        <p:nvSpPr>
          <p:cNvPr id="125" name="Text Box 5"/>
          <p:cNvSpPr txBox="1">
            <a:spLocks noChangeArrowheads="1"/>
          </p:cNvSpPr>
          <p:nvPr/>
        </p:nvSpPr>
        <p:spPr bwMode="auto">
          <a:xfrm>
            <a:off x="68263" y="5953125"/>
            <a:ext cx="17176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ts val="2163"/>
              </a:lnSpc>
            </a:pPr>
            <a:r>
              <a:rPr lang="th-TH" b="1">
                <a:solidFill>
                  <a:srgbClr val="000000"/>
                </a:solidFill>
                <a:latin typeface="Angsana New" pitchFamily="18" charset="-34"/>
                <a:ea typeface="Arial" charset="0"/>
                <a:cs typeface="Angsana New" pitchFamily="18" charset="-34"/>
              </a:rPr>
              <a:t>เงื่อนไขที่จำเป็น</a:t>
            </a:r>
          </a:p>
          <a:p>
            <a:pPr algn="ctr" eaLnBrk="1" hangingPunct="1">
              <a:lnSpc>
                <a:spcPts val="2163"/>
              </a:lnSpc>
            </a:pPr>
            <a:r>
              <a:rPr lang="th-TH" b="1">
                <a:solidFill>
                  <a:srgbClr val="000000"/>
                </a:solidFill>
                <a:latin typeface="Angsana New" pitchFamily="18" charset="-34"/>
                <a:ea typeface="Arial" charset="0"/>
                <a:cs typeface="Angsana New" pitchFamily="18" charset="-34"/>
              </a:rPr>
              <a:t>และพอเพียง</a:t>
            </a:r>
            <a:endParaRPr lang="en-US" b="1">
              <a:solidFill>
                <a:srgbClr val="000000"/>
              </a:solidFill>
              <a:latin typeface="Angsana New" pitchFamily="18" charset="-34"/>
              <a:ea typeface="Arial" charset="0"/>
              <a:cs typeface="Angsana New" pitchFamily="18" charset="-34"/>
            </a:endParaRPr>
          </a:p>
        </p:txBody>
      </p:sp>
      <p:cxnSp>
        <p:nvCxnSpPr>
          <p:cNvPr id="126" name="Straight Arrow Connector 125"/>
          <p:cNvCxnSpPr/>
          <p:nvPr/>
        </p:nvCxnSpPr>
        <p:spPr>
          <a:xfrm flipV="1">
            <a:off x="1047750" y="3571875"/>
            <a:ext cx="0" cy="792163"/>
          </a:xfrm>
          <a:prstGeom prst="straightConnector1">
            <a:avLst/>
          </a:prstGeom>
          <a:noFill/>
          <a:ln w="19050" cap="flat" cmpd="sng" algn="ctr">
            <a:solidFill>
              <a:sysClr val="windowText" lastClr="000000"/>
            </a:solidFill>
            <a:prstDash val="solid"/>
            <a:headEnd type="triangle"/>
            <a:tailEnd type="none"/>
          </a:ln>
          <a:effectLst/>
        </p:spPr>
      </p:cxnSp>
      <p:sp>
        <p:nvSpPr>
          <p:cNvPr id="127" name="Right Arrow 126"/>
          <p:cNvSpPr/>
          <p:nvPr/>
        </p:nvSpPr>
        <p:spPr>
          <a:xfrm>
            <a:off x="1806575" y="3854450"/>
            <a:ext cx="431800" cy="217488"/>
          </a:xfrm>
          <a:prstGeom prst="rightArrow">
            <a:avLst/>
          </a:prstGeom>
          <a:solidFill>
            <a:sysClr val="window" lastClr="FFFFFF"/>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766110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randombar(horizontal)">
                                      <p:cBhvr>
                                        <p:cTn id="7" dur="500"/>
                                        <p:tgtEl>
                                          <p:spTgt spid="8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85"/>
                                        </p:tgtEl>
                                        <p:attrNameLst>
                                          <p:attrName>style.visibility</p:attrName>
                                        </p:attrNameLst>
                                      </p:cBhvr>
                                      <p:to>
                                        <p:strVal val="visible"/>
                                      </p:to>
                                    </p:set>
                                    <p:anim calcmode="lin" valueType="num">
                                      <p:cBhvr additive="base">
                                        <p:cTn id="12" dur="500" fill="hold"/>
                                        <p:tgtEl>
                                          <p:spTgt spid="85"/>
                                        </p:tgtEl>
                                        <p:attrNameLst>
                                          <p:attrName>ppt_x</p:attrName>
                                        </p:attrNameLst>
                                      </p:cBhvr>
                                      <p:tavLst>
                                        <p:tav tm="0">
                                          <p:val>
                                            <p:strVal val="0-#ppt_w/2"/>
                                          </p:val>
                                        </p:tav>
                                        <p:tav tm="100000">
                                          <p:val>
                                            <p:strVal val="#ppt_x"/>
                                          </p:val>
                                        </p:tav>
                                      </p:tavLst>
                                    </p:anim>
                                    <p:anim calcmode="lin" valueType="num">
                                      <p:cBhvr additive="base">
                                        <p:cTn id="13" dur="500" fill="hold"/>
                                        <p:tgtEl>
                                          <p:spTgt spid="85"/>
                                        </p:tgtEl>
                                        <p:attrNameLst>
                                          <p:attrName>ppt_y</p:attrName>
                                        </p:attrNameLst>
                                      </p:cBhvr>
                                      <p:tavLst>
                                        <p:tav tm="0">
                                          <p:val>
                                            <p:strVal val="#ppt_y"/>
                                          </p:val>
                                        </p:tav>
                                        <p:tav tm="100000">
                                          <p:val>
                                            <p:strVal val="#ppt_y"/>
                                          </p:val>
                                        </p:tav>
                                      </p:tavLst>
                                    </p:anim>
                                  </p:childTnLst>
                                </p:cTn>
                              </p:par>
                            </p:childTnLst>
                          </p:cTn>
                        </p:par>
                        <p:par>
                          <p:cTn id="14" fill="hold">
                            <p:stCondLst>
                              <p:cond delay="500"/>
                            </p:stCondLst>
                            <p:childTnLst>
                              <p:par>
                                <p:cTn id="15" presetID="31" presetClass="entr" presetSubtype="0" fill="hold" nodeType="afterEffect">
                                  <p:stCondLst>
                                    <p:cond delay="0"/>
                                  </p:stCondLst>
                                  <p:childTnLst>
                                    <p:set>
                                      <p:cBhvr>
                                        <p:cTn id="16" dur="1" fill="hold">
                                          <p:stCondLst>
                                            <p:cond delay="0"/>
                                          </p:stCondLst>
                                        </p:cTn>
                                        <p:tgtEl>
                                          <p:spTgt spid="117"/>
                                        </p:tgtEl>
                                        <p:attrNameLst>
                                          <p:attrName>style.visibility</p:attrName>
                                        </p:attrNameLst>
                                      </p:cBhvr>
                                      <p:to>
                                        <p:strVal val="visible"/>
                                      </p:to>
                                    </p:set>
                                    <p:anim calcmode="lin" valueType="num">
                                      <p:cBhvr>
                                        <p:cTn id="17" dur="1000" fill="hold"/>
                                        <p:tgtEl>
                                          <p:spTgt spid="117"/>
                                        </p:tgtEl>
                                        <p:attrNameLst>
                                          <p:attrName>ppt_w</p:attrName>
                                        </p:attrNameLst>
                                      </p:cBhvr>
                                      <p:tavLst>
                                        <p:tav tm="0">
                                          <p:val>
                                            <p:fltVal val="0"/>
                                          </p:val>
                                        </p:tav>
                                        <p:tav tm="100000">
                                          <p:val>
                                            <p:strVal val="#ppt_w"/>
                                          </p:val>
                                        </p:tav>
                                      </p:tavLst>
                                    </p:anim>
                                    <p:anim calcmode="lin" valueType="num">
                                      <p:cBhvr>
                                        <p:cTn id="18" dur="1000" fill="hold"/>
                                        <p:tgtEl>
                                          <p:spTgt spid="117"/>
                                        </p:tgtEl>
                                        <p:attrNameLst>
                                          <p:attrName>ppt_h</p:attrName>
                                        </p:attrNameLst>
                                      </p:cBhvr>
                                      <p:tavLst>
                                        <p:tav tm="0">
                                          <p:val>
                                            <p:fltVal val="0"/>
                                          </p:val>
                                        </p:tav>
                                        <p:tav tm="100000">
                                          <p:val>
                                            <p:strVal val="#ppt_h"/>
                                          </p:val>
                                        </p:tav>
                                      </p:tavLst>
                                    </p:anim>
                                    <p:anim calcmode="lin" valueType="num">
                                      <p:cBhvr>
                                        <p:cTn id="19" dur="1000" fill="hold"/>
                                        <p:tgtEl>
                                          <p:spTgt spid="117"/>
                                        </p:tgtEl>
                                        <p:attrNameLst>
                                          <p:attrName>style.rotation</p:attrName>
                                        </p:attrNameLst>
                                      </p:cBhvr>
                                      <p:tavLst>
                                        <p:tav tm="0">
                                          <p:val>
                                            <p:fltVal val="90"/>
                                          </p:val>
                                        </p:tav>
                                        <p:tav tm="100000">
                                          <p:val>
                                            <p:fltVal val="0"/>
                                          </p:val>
                                        </p:tav>
                                      </p:tavLst>
                                    </p:anim>
                                    <p:animEffect transition="in" filter="fade">
                                      <p:cBhvr>
                                        <p:cTn id="20" dur="1000"/>
                                        <p:tgtEl>
                                          <p:spTgt spid="117"/>
                                        </p:tgtEl>
                                      </p:cBhvr>
                                    </p:animEffect>
                                  </p:childTnLst>
                                </p:cTn>
                              </p:par>
                            </p:childTnLst>
                          </p:cTn>
                        </p:par>
                        <p:par>
                          <p:cTn id="21" fill="hold">
                            <p:stCondLst>
                              <p:cond delay="1500"/>
                            </p:stCondLst>
                            <p:childTnLst>
                              <p:par>
                                <p:cTn id="22" presetID="31" presetClass="entr" presetSubtype="0" fill="hold" grpId="0" nodeType="afterEffect">
                                  <p:stCondLst>
                                    <p:cond delay="0"/>
                                  </p:stCondLst>
                                  <p:childTnLst>
                                    <p:set>
                                      <p:cBhvr>
                                        <p:cTn id="23" dur="1" fill="hold">
                                          <p:stCondLst>
                                            <p:cond delay="0"/>
                                          </p:stCondLst>
                                        </p:cTn>
                                        <p:tgtEl>
                                          <p:spTgt spid="86"/>
                                        </p:tgtEl>
                                        <p:attrNameLst>
                                          <p:attrName>style.visibility</p:attrName>
                                        </p:attrNameLst>
                                      </p:cBhvr>
                                      <p:to>
                                        <p:strVal val="visible"/>
                                      </p:to>
                                    </p:set>
                                    <p:anim calcmode="lin" valueType="num">
                                      <p:cBhvr>
                                        <p:cTn id="24" dur="1000" fill="hold"/>
                                        <p:tgtEl>
                                          <p:spTgt spid="86"/>
                                        </p:tgtEl>
                                        <p:attrNameLst>
                                          <p:attrName>ppt_w</p:attrName>
                                        </p:attrNameLst>
                                      </p:cBhvr>
                                      <p:tavLst>
                                        <p:tav tm="0">
                                          <p:val>
                                            <p:fltVal val="0"/>
                                          </p:val>
                                        </p:tav>
                                        <p:tav tm="100000">
                                          <p:val>
                                            <p:strVal val="#ppt_w"/>
                                          </p:val>
                                        </p:tav>
                                      </p:tavLst>
                                    </p:anim>
                                    <p:anim calcmode="lin" valueType="num">
                                      <p:cBhvr>
                                        <p:cTn id="25" dur="1000" fill="hold"/>
                                        <p:tgtEl>
                                          <p:spTgt spid="86"/>
                                        </p:tgtEl>
                                        <p:attrNameLst>
                                          <p:attrName>ppt_h</p:attrName>
                                        </p:attrNameLst>
                                      </p:cBhvr>
                                      <p:tavLst>
                                        <p:tav tm="0">
                                          <p:val>
                                            <p:fltVal val="0"/>
                                          </p:val>
                                        </p:tav>
                                        <p:tav tm="100000">
                                          <p:val>
                                            <p:strVal val="#ppt_h"/>
                                          </p:val>
                                        </p:tav>
                                      </p:tavLst>
                                    </p:anim>
                                    <p:anim calcmode="lin" valueType="num">
                                      <p:cBhvr>
                                        <p:cTn id="26" dur="1000" fill="hold"/>
                                        <p:tgtEl>
                                          <p:spTgt spid="86"/>
                                        </p:tgtEl>
                                        <p:attrNameLst>
                                          <p:attrName>style.rotation</p:attrName>
                                        </p:attrNameLst>
                                      </p:cBhvr>
                                      <p:tavLst>
                                        <p:tav tm="0">
                                          <p:val>
                                            <p:fltVal val="90"/>
                                          </p:val>
                                        </p:tav>
                                        <p:tav tm="100000">
                                          <p:val>
                                            <p:fltVal val="0"/>
                                          </p:val>
                                        </p:tav>
                                      </p:tavLst>
                                    </p:anim>
                                    <p:animEffect transition="in" filter="fade">
                                      <p:cBhvr>
                                        <p:cTn id="27" dur="1000"/>
                                        <p:tgtEl>
                                          <p:spTgt spid="86"/>
                                        </p:tgtEl>
                                      </p:cBhvr>
                                    </p:animEffect>
                                  </p:childTnLst>
                                </p:cTn>
                              </p:par>
                            </p:childTnLst>
                          </p:cTn>
                        </p:par>
                        <p:par>
                          <p:cTn id="28" fill="hold">
                            <p:stCondLst>
                              <p:cond delay="2500"/>
                            </p:stCondLst>
                            <p:childTnLst>
                              <p:par>
                                <p:cTn id="29" presetID="14" presetClass="entr" presetSubtype="10" fill="hold" nodeType="afterEffect">
                                  <p:stCondLst>
                                    <p:cond delay="0"/>
                                  </p:stCondLst>
                                  <p:childTnLst>
                                    <p:set>
                                      <p:cBhvr>
                                        <p:cTn id="30" dur="1" fill="hold">
                                          <p:stCondLst>
                                            <p:cond delay="0"/>
                                          </p:stCondLst>
                                        </p:cTn>
                                        <p:tgtEl>
                                          <p:spTgt spid="88"/>
                                        </p:tgtEl>
                                        <p:attrNameLst>
                                          <p:attrName>style.visibility</p:attrName>
                                        </p:attrNameLst>
                                      </p:cBhvr>
                                      <p:to>
                                        <p:strVal val="visible"/>
                                      </p:to>
                                    </p:set>
                                    <p:animEffect transition="in" filter="randombar(horizontal)">
                                      <p:cBhvr>
                                        <p:cTn id="31" dur="500"/>
                                        <p:tgtEl>
                                          <p:spTgt spid="88"/>
                                        </p:tgtEl>
                                      </p:cBhvr>
                                    </p:animEffect>
                                  </p:childTnLst>
                                </p:cTn>
                              </p:par>
                            </p:childTnLst>
                          </p:cTn>
                        </p:par>
                        <p:par>
                          <p:cTn id="32" fill="hold">
                            <p:stCondLst>
                              <p:cond delay="3000"/>
                            </p:stCondLst>
                            <p:childTnLst>
                              <p:par>
                                <p:cTn id="33" presetID="14" presetClass="entr" presetSubtype="10" fill="hold" nodeType="afterEffect">
                                  <p:stCondLst>
                                    <p:cond delay="0"/>
                                  </p:stCondLst>
                                  <p:childTnLst>
                                    <p:set>
                                      <p:cBhvr>
                                        <p:cTn id="34" dur="1" fill="hold">
                                          <p:stCondLst>
                                            <p:cond delay="0"/>
                                          </p:stCondLst>
                                        </p:cTn>
                                        <p:tgtEl>
                                          <p:spTgt spid="87"/>
                                        </p:tgtEl>
                                        <p:attrNameLst>
                                          <p:attrName>style.visibility</p:attrName>
                                        </p:attrNameLst>
                                      </p:cBhvr>
                                      <p:to>
                                        <p:strVal val="visible"/>
                                      </p:to>
                                    </p:set>
                                    <p:animEffect transition="in" filter="randombar(horizontal)">
                                      <p:cBhvr>
                                        <p:cTn id="35" dur="500"/>
                                        <p:tgtEl>
                                          <p:spTgt spid="87"/>
                                        </p:tgtEl>
                                      </p:cBhvr>
                                    </p:animEffect>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nodeType="clickEffect">
                                  <p:stCondLst>
                                    <p:cond delay="0"/>
                                  </p:stCondLst>
                                  <p:childTnLst>
                                    <p:set>
                                      <p:cBhvr>
                                        <p:cTn id="39" dur="1" fill="hold">
                                          <p:stCondLst>
                                            <p:cond delay="0"/>
                                          </p:stCondLst>
                                        </p:cTn>
                                        <p:tgtEl>
                                          <p:spTgt spid="90"/>
                                        </p:tgtEl>
                                        <p:attrNameLst>
                                          <p:attrName>style.visibility</p:attrName>
                                        </p:attrNameLst>
                                      </p:cBhvr>
                                      <p:to>
                                        <p:strVal val="visible"/>
                                      </p:to>
                                    </p:set>
                                    <p:animEffect transition="in" filter="randombar(horizontal)">
                                      <p:cBhvr>
                                        <p:cTn id="40" dur="500"/>
                                        <p:tgtEl>
                                          <p:spTgt spid="90"/>
                                        </p:tgtEl>
                                      </p:cBhvr>
                                    </p:animEffect>
                                  </p:childTnLst>
                                </p:cTn>
                              </p:par>
                            </p:childTnLst>
                          </p:cTn>
                        </p:par>
                        <p:par>
                          <p:cTn id="41" fill="hold">
                            <p:stCondLst>
                              <p:cond delay="500"/>
                            </p:stCondLst>
                            <p:childTnLst>
                              <p:par>
                                <p:cTn id="42" presetID="14" presetClass="entr" presetSubtype="10" fill="hold" nodeType="afterEffect">
                                  <p:stCondLst>
                                    <p:cond delay="0"/>
                                  </p:stCondLst>
                                  <p:childTnLst>
                                    <p:set>
                                      <p:cBhvr>
                                        <p:cTn id="43" dur="1" fill="hold">
                                          <p:stCondLst>
                                            <p:cond delay="0"/>
                                          </p:stCondLst>
                                        </p:cTn>
                                        <p:tgtEl>
                                          <p:spTgt spid="93"/>
                                        </p:tgtEl>
                                        <p:attrNameLst>
                                          <p:attrName>style.visibility</p:attrName>
                                        </p:attrNameLst>
                                      </p:cBhvr>
                                      <p:to>
                                        <p:strVal val="visible"/>
                                      </p:to>
                                    </p:set>
                                    <p:animEffect transition="in" filter="randombar(horizontal)">
                                      <p:cBhvr>
                                        <p:cTn id="44" dur="500"/>
                                        <p:tgtEl>
                                          <p:spTgt spid="93"/>
                                        </p:tgtEl>
                                      </p:cBhvr>
                                    </p:animEffect>
                                  </p:childTnLst>
                                </p:cTn>
                              </p:par>
                            </p:childTnLst>
                          </p:cTn>
                        </p:par>
                        <p:par>
                          <p:cTn id="45" fill="hold">
                            <p:stCondLst>
                              <p:cond delay="1000"/>
                            </p:stCondLst>
                            <p:childTnLst>
                              <p:par>
                                <p:cTn id="46" presetID="14" presetClass="entr" presetSubtype="10" fill="hold" nodeType="afterEffect">
                                  <p:stCondLst>
                                    <p:cond delay="0"/>
                                  </p:stCondLst>
                                  <p:childTnLst>
                                    <p:set>
                                      <p:cBhvr>
                                        <p:cTn id="47" dur="1" fill="hold">
                                          <p:stCondLst>
                                            <p:cond delay="0"/>
                                          </p:stCondLst>
                                        </p:cTn>
                                        <p:tgtEl>
                                          <p:spTgt spid="91"/>
                                        </p:tgtEl>
                                        <p:attrNameLst>
                                          <p:attrName>style.visibility</p:attrName>
                                        </p:attrNameLst>
                                      </p:cBhvr>
                                      <p:to>
                                        <p:strVal val="visible"/>
                                      </p:to>
                                    </p:set>
                                    <p:animEffect transition="in" filter="randombar(horizontal)">
                                      <p:cBhvr>
                                        <p:cTn id="48" dur="500"/>
                                        <p:tgtEl>
                                          <p:spTgt spid="91"/>
                                        </p:tgtEl>
                                      </p:cBhvr>
                                    </p:animEffect>
                                  </p:childTnLst>
                                </p:cTn>
                              </p:par>
                            </p:childTnLst>
                          </p:cTn>
                        </p:par>
                        <p:par>
                          <p:cTn id="49" fill="hold">
                            <p:stCondLst>
                              <p:cond delay="1500"/>
                            </p:stCondLst>
                            <p:childTnLst>
                              <p:par>
                                <p:cTn id="50" presetID="14" presetClass="entr" presetSubtype="10" fill="hold" nodeType="afterEffect">
                                  <p:stCondLst>
                                    <p:cond delay="0"/>
                                  </p:stCondLst>
                                  <p:childTnLst>
                                    <p:set>
                                      <p:cBhvr>
                                        <p:cTn id="51" dur="1" fill="hold">
                                          <p:stCondLst>
                                            <p:cond delay="0"/>
                                          </p:stCondLst>
                                        </p:cTn>
                                        <p:tgtEl>
                                          <p:spTgt spid="92"/>
                                        </p:tgtEl>
                                        <p:attrNameLst>
                                          <p:attrName>style.visibility</p:attrName>
                                        </p:attrNameLst>
                                      </p:cBhvr>
                                      <p:to>
                                        <p:strVal val="visible"/>
                                      </p:to>
                                    </p:set>
                                    <p:animEffect transition="in" filter="randombar(horizontal)">
                                      <p:cBhvr>
                                        <p:cTn id="52" dur="500"/>
                                        <p:tgtEl>
                                          <p:spTgt spid="92"/>
                                        </p:tgtEl>
                                      </p:cBhvr>
                                    </p:animEffect>
                                  </p:childTnLst>
                                </p:cTn>
                              </p:par>
                            </p:childTnLst>
                          </p:cTn>
                        </p:par>
                        <p:par>
                          <p:cTn id="53" fill="hold">
                            <p:stCondLst>
                              <p:cond delay="2000"/>
                            </p:stCondLst>
                            <p:childTnLst>
                              <p:par>
                                <p:cTn id="54" presetID="14" presetClass="entr" presetSubtype="10" fill="hold" nodeType="afterEffect">
                                  <p:stCondLst>
                                    <p:cond delay="0"/>
                                  </p:stCondLst>
                                  <p:childTnLst>
                                    <p:set>
                                      <p:cBhvr>
                                        <p:cTn id="55" dur="1" fill="hold">
                                          <p:stCondLst>
                                            <p:cond delay="0"/>
                                          </p:stCondLst>
                                        </p:cTn>
                                        <p:tgtEl>
                                          <p:spTgt spid="94"/>
                                        </p:tgtEl>
                                        <p:attrNameLst>
                                          <p:attrName>style.visibility</p:attrName>
                                        </p:attrNameLst>
                                      </p:cBhvr>
                                      <p:to>
                                        <p:strVal val="visible"/>
                                      </p:to>
                                    </p:set>
                                    <p:animEffect transition="in" filter="randombar(horizontal)">
                                      <p:cBhvr>
                                        <p:cTn id="56" dur="500"/>
                                        <p:tgtEl>
                                          <p:spTgt spid="94"/>
                                        </p:tgtEl>
                                      </p:cBhvr>
                                    </p:animEffect>
                                  </p:childTnLst>
                                </p:cTn>
                              </p:par>
                            </p:childTnLst>
                          </p:cTn>
                        </p:par>
                        <p:par>
                          <p:cTn id="57" fill="hold">
                            <p:stCondLst>
                              <p:cond delay="2500"/>
                            </p:stCondLst>
                            <p:childTnLst>
                              <p:par>
                                <p:cTn id="58" presetID="14" presetClass="entr" presetSubtype="10" fill="hold" nodeType="afterEffect">
                                  <p:stCondLst>
                                    <p:cond delay="0"/>
                                  </p:stCondLst>
                                  <p:childTnLst>
                                    <p:set>
                                      <p:cBhvr>
                                        <p:cTn id="59" dur="1" fill="hold">
                                          <p:stCondLst>
                                            <p:cond delay="0"/>
                                          </p:stCondLst>
                                        </p:cTn>
                                        <p:tgtEl>
                                          <p:spTgt spid="95"/>
                                        </p:tgtEl>
                                        <p:attrNameLst>
                                          <p:attrName>style.visibility</p:attrName>
                                        </p:attrNameLst>
                                      </p:cBhvr>
                                      <p:to>
                                        <p:strVal val="visible"/>
                                      </p:to>
                                    </p:set>
                                    <p:animEffect transition="in" filter="randombar(horizontal)">
                                      <p:cBhvr>
                                        <p:cTn id="60" dur="500"/>
                                        <p:tgtEl>
                                          <p:spTgt spid="95"/>
                                        </p:tgtEl>
                                      </p:cBhvr>
                                    </p:animEffect>
                                  </p:childTnLst>
                                </p:cTn>
                              </p:par>
                            </p:childTnLst>
                          </p:cTn>
                        </p:par>
                        <p:par>
                          <p:cTn id="61" fill="hold">
                            <p:stCondLst>
                              <p:cond delay="3000"/>
                            </p:stCondLst>
                            <p:childTnLst>
                              <p:par>
                                <p:cTn id="62" presetID="14" presetClass="entr" presetSubtype="10" fill="hold" nodeType="afterEffect">
                                  <p:stCondLst>
                                    <p:cond delay="0"/>
                                  </p:stCondLst>
                                  <p:childTnLst>
                                    <p:set>
                                      <p:cBhvr>
                                        <p:cTn id="63" dur="1" fill="hold">
                                          <p:stCondLst>
                                            <p:cond delay="0"/>
                                          </p:stCondLst>
                                        </p:cTn>
                                        <p:tgtEl>
                                          <p:spTgt spid="96"/>
                                        </p:tgtEl>
                                        <p:attrNameLst>
                                          <p:attrName>style.visibility</p:attrName>
                                        </p:attrNameLst>
                                      </p:cBhvr>
                                      <p:to>
                                        <p:strVal val="visible"/>
                                      </p:to>
                                    </p:set>
                                    <p:animEffect transition="in" filter="randombar(horizontal)">
                                      <p:cBhvr>
                                        <p:cTn id="64" dur="500"/>
                                        <p:tgtEl>
                                          <p:spTgt spid="96"/>
                                        </p:tgtEl>
                                      </p:cBhvr>
                                    </p:animEffect>
                                  </p:childTnLst>
                                </p:cTn>
                              </p:par>
                            </p:childTnLst>
                          </p:cTn>
                        </p:par>
                        <p:par>
                          <p:cTn id="65" fill="hold">
                            <p:stCondLst>
                              <p:cond delay="3500"/>
                            </p:stCondLst>
                            <p:childTnLst>
                              <p:par>
                                <p:cTn id="66" presetID="14" presetClass="entr" presetSubtype="10" fill="hold" nodeType="afterEffect">
                                  <p:stCondLst>
                                    <p:cond delay="0"/>
                                  </p:stCondLst>
                                  <p:childTnLst>
                                    <p:set>
                                      <p:cBhvr>
                                        <p:cTn id="67" dur="1" fill="hold">
                                          <p:stCondLst>
                                            <p:cond delay="0"/>
                                          </p:stCondLst>
                                        </p:cTn>
                                        <p:tgtEl>
                                          <p:spTgt spid="97"/>
                                        </p:tgtEl>
                                        <p:attrNameLst>
                                          <p:attrName>style.visibility</p:attrName>
                                        </p:attrNameLst>
                                      </p:cBhvr>
                                      <p:to>
                                        <p:strVal val="visible"/>
                                      </p:to>
                                    </p:set>
                                    <p:animEffect transition="in" filter="randombar(horizontal)">
                                      <p:cBhvr>
                                        <p:cTn id="68" dur="500"/>
                                        <p:tgtEl>
                                          <p:spTgt spid="97"/>
                                        </p:tgtEl>
                                      </p:cBhvr>
                                    </p:animEffect>
                                  </p:childTnLst>
                                </p:cTn>
                              </p:par>
                            </p:childTnLst>
                          </p:cTn>
                        </p:par>
                        <p:par>
                          <p:cTn id="69" fill="hold">
                            <p:stCondLst>
                              <p:cond delay="4000"/>
                            </p:stCondLst>
                            <p:childTnLst>
                              <p:par>
                                <p:cTn id="70" presetID="14" presetClass="entr" presetSubtype="10" fill="hold" nodeType="afterEffect">
                                  <p:stCondLst>
                                    <p:cond delay="0"/>
                                  </p:stCondLst>
                                  <p:childTnLst>
                                    <p:set>
                                      <p:cBhvr>
                                        <p:cTn id="71" dur="1" fill="hold">
                                          <p:stCondLst>
                                            <p:cond delay="0"/>
                                          </p:stCondLst>
                                        </p:cTn>
                                        <p:tgtEl>
                                          <p:spTgt spid="98"/>
                                        </p:tgtEl>
                                        <p:attrNameLst>
                                          <p:attrName>style.visibility</p:attrName>
                                        </p:attrNameLst>
                                      </p:cBhvr>
                                      <p:to>
                                        <p:strVal val="visible"/>
                                      </p:to>
                                    </p:set>
                                    <p:animEffect transition="in" filter="randombar(horizontal)">
                                      <p:cBhvr>
                                        <p:cTn id="72" dur="500"/>
                                        <p:tgtEl>
                                          <p:spTgt spid="98"/>
                                        </p:tgtEl>
                                      </p:cBhvr>
                                    </p:animEffect>
                                  </p:childTnLst>
                                </p:cTn>
                              </p:par>
                            </p:childTnLst>
                          </p:cTn>
                        </p:par>
                        <p:par>
                          <p:cTn id="73" fill="hold">
                            <p:stCondLst>
                              <p:cond delay="4500"/>
                            </p:stCondLst>
                            <p:childTnLst>
                              <p:par>
                                <p:cTn id="74" presetID="14" presetClass="entr" presetSubtype="10" fill="hold" nodeType="afterEffect">
                                  <p:stCondLst>
                                    <p:cond delay="0"/>
                                  </p:stCondLst>
                                  <p:childTnLst>
                                    <p:set>
                                      <p:cBhvr>
                                        <p:cTn id="75" dur="1" fill="hold">
                                          <p:stCondLst>
                                            <p:cond delay="0"/>
                                          </p:stCondLst>
                                        </p:cTn>
                                        <p:tgtEl>
                                          <p:spTgt spid="99"/>
                                        </p:tgtEl>
                                        <p:attrNameLst>
                                          <p:attrName>style.visibility</p:attrName>
                                        </p:attrNameLst>
                                      </p:cBhvr>
                                      <p:to>
                                        <p:strVal val="visible"/>
                                      </p:to>
                                    </p:set>
                                    <p:animEffect transition="in" filter="randombar(horizontal)">
                                      <p:cBhvr>
                                        <p:cTn id="76" dur="500"/>
                                        <p:tgtEl>
                                          <p:spTgt spid="99"/>
                                        </p:tgtEl>
                                      </p:cBhvr>
                                    </p:animEffect>
                                  </p:childTnLst>
                                </p:cTn>
                              </p:par>
                            </p:childTnLst>
                          </p:cTn>
                        </p:par>
                        <p:par>
                          <p:cTn id="77" fill="hold">
                            <p:stCondLst>
                              <p:cond delay="5000"/>
                            </p:stCondLst>
                            <p:childTnLst>
                              <p:par>
                                <p:cTn id="78" presetID="14" presetClass="entr" presetSubtype="10" fill="hold" nodeType="afterEffect">
                                  <p:stCondLst>
                                    <p:cond delay="0"/>
                                  </p:stCondLst>
                                  <p:childTnLst>
                                    <p:set>
                                      <p:cBhvr>
                                        <p:cTn id="79" dur="1" fill="hold">
                                          <p:stCondLst>
                                            <p:cond delay="0"/>
                                          </p:stCondLst>
                                        </p:cTn>
                                        <p:tgtEl>
                                          <p:spTgt spid="100"/>
                                        </p:tgtEl>
                                        <p:attrNameLst>
                                          <p:attrName>style.visibility</p:attrName>
                                        </p:attrNameLst>
                                      </p:cBhvr>
                                      <p:to>
                                        <p:strVal val="visible"/>
                                      </p:to>
                                    </p:set>
                                    <p:animEffect transition="in" filter="randombar(horizontal)">
                                      <p:cBhvr>
                                        <p:cTn id="80" dur="500"/>
                                        <p:tgtEl>
                                          <p:spTgt spid="100"/>
                                        </p:tgtEl>
                                      </p:cBhvr>
                                    </p:animEffect>
                                  </p:childTnLst>
                                </p:cTn>
                              </p:par>
                            </p:childTnLst>
                          </p:cTn>
                        </p:par>
                        <p:par>
                          <p:cTn id="81" fill="hold">
                            <p:stCondLst>
                              <p:cond delay="5500"/>
                            </p:stCondLst>
                            <p:childTnLst>
                              <p:par>
                                <p:cTn id="82" presetID="14" presetClass="entr" presetSubtype="10" fill="hold" nodeType="afterEffect">
                                  <p:stCondLst>
                                    <p:cond delay="0"/>
                                  </p:stCondLst>
                                  <p:childTnLst>
                                    <p:set>
                                      <p:cBhvr>
                                        <p:cTn id="83" dur="1" fill="hold">
                                          <p:stCondLst>
                                            <p:cond delay="0"/>
                                          </p:stCondLst>
                                        </p:cTn>
                                        <p:tgtEl>
                                          <p:spTgt spid="101"/>
                                        </p:tgtEl>
                                        <p:attrNameLst>
                                          <p:attrName>style.visibility</p:attrName>
                                        </p:attrNameLst>
                                      </p:cBhvr>
                                      <p:to>
                                        <p:strVal val="visible"/>
                                      </p:to>
                                    </p:set>
                                    <p:animEffect transition="in" filter="randombar(horizontal)">
                                      <p:cBhvr>
                                        <p:cTn id="84" dur="500"/>
                                        <p:tgtEl>
                                          <p:spTgt spid="101"/>
                                        </p:tgtEl>
                                      </p:cBhvr>
                                    </p:animEffect>
                                  </p:childTnLst>
                                </p:cTn>
                              </p:par>
                            </p:childTnLst>
                          </p:cTn>
                        </p:par>
                        <p:par>
                          <p:cTn id="85" fill="hold">
                            <p:stCondLst>
                              <p:cond delay="6000"/>
                            </p:stCondLst>
                            <p:childTnLst>
                              <p:par>
                                <p:cTn id="86" presetID="14" presetClass="entr" presetSubtype="10" fill="hold" nodeType="afterEffect">
                                  <p:stCondLst>
                                    <p:cond delay="0"/>
                                  </p:stCondLst>
                                  <p:childTnLst>
                                    <p:set>
                                      <p:cBhvr>
                                        <p:cTn id="87" dur="1" fill="hold">
                                          <p:stCondLst>
                                            <p:cond delay="0"/>
                                          </p:stCondLst>
                                        </p:cTn>
                                        <p:tgtEl>
                                          <p:spTgt spid="102"/>
                                        </p:tgtEl>
                                        <p:attrNameLst>
                                          <p:attrName>style.visibility</p:attrName>
                                        </p:attrNameLst>
                                      </p:cBhvr>
                                      <p:to>
                                        <p:strVal val="visible"/>
                                      </p:to>
                                    </p:set>
                                    <p:animEffect transition="in" filter="randombar(horizontal)">
                                      <p:cBhvr>
                                        <p:cTn id="88" dur="500"/>
                                        <p:tgtEl>
                                          <p:spTgt spid="102"/>
                                        </p:tgtEl>
                                      </p:cBhvr>
                                    </p:animEffect>
                                  </p:childTnLst>
                                </p:cTn>
                              </p:par>
                            </p:childTnLst>
                          </p:cTn>
                        </p:par>
                      </p:childTnLst>
                    </p:cTn>
                  </p:par>
                  <p:par>
                    <p:cTn id="89" fill="hold">
                      <p:stCondLst>
                        <p:cond delay="indefinite"/>
                      </p:stCondLst>
                      <p:childTnLst>
                        <p:par>
                          <p:cTn id="90" fill="hold">
                            <p:stCondLst>
                              <p:cond delay="0"/>
                            </p:stCondLst>
                            <p:childTnLst>
                              <p:par>
                                <p:cTn id="91" presetID="14" presetClass="entr" presetSubtype="10" fill="hold" nodeType="clickEffect">
                                  <p:stCondLst>
                                    <p:cond delay="0"/>
                                  </p:stCondLst>
                                  <p:childTnLst>
                                    <p:set>
                                      <p:cBhvr>
                                        <p:cTn id="92" dur="1" fill="hold">
                                          <p:stCondLst>
                                            <p:cond delay="0"/>
                                          </p:stCondLst>
                                        </p:cTn>
                                        <p:tgtEl>
                                          <p:spTgt spid="103"/>
                                        </p:tgtEl>
                                        <p:attrNameLst>
                                          <p:attrName>style.visibility</p:attrName>
                                        </p:attrNameLst>
                                      </p:cBhvr>
                                      <p:to>
                                        <p:strVal val="visible"/>
                                      </p:to>
                                    </p:set>
                                    <p:animEffect transition="in" filter="randombar(horizontal)">
                                      <p:cBhvr>
                                        <p:cTn id="93"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animBg="1"/>
      <p:bldP spid="8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4449763" y="5499100"/>
            <a:ext cx="1101725" cy="1109663"/>
          </a:xfrm>
          <a:prstGeom prst="rect">
            <a:avLst/>
          </a:prstGeom>
          <a:solidFill>
            <a:srgbClr val="F79646"/>
          </a:solidFill>
          <a:ln w="9525">
            <a:solidFill>
              <a:srgbClr val="000000"/>
            </a:solidFill>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latin typeface="Calibri" pitchFamily="34" charset="0"/>
                <a:ea typeface="Arial" pitchFamily="34" charset="0"/>
              </a:rPr>
              <a:t> -</a:t>
            </a:r>
            <a:r>
              <a:rPr kumimoji="0" lang="th-TH" sz="1800" b="1" i="0" u="none" strike="noStrike" kern="0" cap="none" spc="0" normalizeH="0" baseline="0" noProof="0" dirty="0">
                <a:ln>
                  <a:noFill/>
                </a:ln>
                <a:solidFill>
                  <a:prstClr val="black"/>
                </a:solidFill>
                <a:effectLst/>
                <a:uLnTx/>
                <a:uFillTx/>
                <a:latin typeface="Cordia New" pitchFamily="34" charset="-34"/>
                <a:ea typeface="Arial" pitchFamily="34" charset="0"/>
                <a:cs typeface="Angsana New"/>
              </a:rPr>
              <a:t> ยั่งยืน</a:t>
            </a:r>
            <a:endParaRPr kumimoji="0" lang="en-US" sz="1800" b="1" i="0" u="none" strike="noStrike" kern="0" cap="none" spc="0" normalizeH="0" baseline="0" noProof="0" dirty="0">
              <a:ln>
                <a:noFill/>
              </a:ln>
              <a:solidFill>
                <a:prstClr val="black"/>
              </a:solidFill>
              <a:effectLst/>
              <a:uLnTx/>
              <a:uFillTx/>
              <a:latin typeface="Cordia New" pitchFamily="34" charset="-34"/>
              <a:ea typeface="Arial" pitchFamily="34" charset="0"/>
            </a:endParaRPr>
          </a:p>
          <a:p>
            <a:pPr marL="0" marR="0" lvl="0" indent="0" defTabSz="914400" eaLnBrk="1" fontAlgn="auto" latinLnBrk="0" hangingPunct="1">
              <a:lnSpc>
                <a:spcPct val="100000"/>
              </a:lnSpc>
              <a:spcBef>
                <a:spcPts val="40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latin typeface="Calibri" pitchFamily="34" charset="0"/>
                <a:ea typeface="Arial" pitchFamily="34" charset="0"/>
              </a:rPr>
              <a:t> -</a:t>
            </a:r>
            <a:r>
              <a:rPr kumimoji="0" lang="th-TH" sz="1800" b="1" i="0" u="none" strike="noStrike" kern="0" cap="none" spc="0" normalizeH="0" baseline="0" noProof="0" dirty="0">
                <a:ln>
                  <a:noFill/>
                </a:ln>
                <a:solidFill>
                  <a:prstClr val="black"/>
                </a:solidFill>
                <a:effectLst/>
                <a:uLnTx/>
                <a:uFillTx/>
                <a:latin typeface="Cordia New" pitchFamily="34" charset="-34"/>
                <a:ea typeface="Arial" pitchFamily="34" charset="0"/>
                <a:cs typeface="Angsana New"/>
              </a:rPr>
              <a:t> สมดุล</a:t>
            </a:r>
          </a:p>
          <a:p>
            <a:pPr marL="0" marR="0" lvl="0" indent="0" defTabSz="914400" eaLnBrk="1" fontAlgn="auto" latinLnBrk="0" hangingPunct="1">
              <a:lnSpc>
                <a:spcPct val="100000"/>
              </a:lnSpc>
              <a:spcBef>
                <a:spcPts val="400"/>
              </a:spcBef>
              <a:spcAft>
                <a:spcPts val="0"/>
              </a:spcAft>
              <a:buClrTx/>
              <a:buSzTx/>
              <a:buFontTx/>
              <a:buNone/>
              <a:tabLst/>
              <a:defRPr/>
            </a:pPr>
            <a:r>
              <a:rPr kumimoji="0" lang="th-TH" sz="1800" b="1" i="0" u="none" strike="noStrike" kern="0" cap="none" spc="0" normalizeH="0" baseline="0" noProof="0" dirty="0">
                <a:ln>
                  <a:noFill/>
                </a:ln>
                <a:solidFill>
                  <a:prstClr val="black"/>
                </a:solidFill>
                <a:effectLst/>
                <a:uLnTx/>
                <a:uFillTx/>
                <a:latin typeface="Cordia New" pitchFamily="34" charset="-34"/>
                <a:ea typeface="Arial" pitchFamily="34" charset="0"/>
                <a:cs typeface="Angsana New"/>
              </a:rPr>
              <a:t> - มั่นคง</a:t>
            </a:r>
            <a:endParaRPr kumimoji="0" lang="en-US" sz="1800" b="1" i="0" u="none" strike="noStrike" kern="0" cap="none" spc="0" normalizeH="0" baseline="0" noProof="0" dirty="0">
              <a:ln>
                <a:noFill/>
              </a:ln>
              <a:solidFill>
                <a:prstClr val="black"/>
              </a:solidFill>
              <a:effectLst/>
              <a:uLnTx/>
              <a:uFillTx/>
              <a:latin typeface="Cordia New" pitchFamily="34" charset="-34"/>
              <a:ea typeface="Arial" pitchFamily="34" charset="0"/>
            </a:endParaRPr>
          </a:p>
        </p:txBody>
      </p:sp>
      <p:sp>
        <p:nvSpPr>
          <p:cNvPr id="3" name="Text Box 6"/>
          <p:cNvSpPr txBox="1">
            <a:spLocks noChangeArrowheads="1"/>
          </p:cNvSpPr>
          <p:nvPr/>
        </p:nvSpPr>
        <p:spPr bwMode="auto">
          <a:xfrm>
            <a:off x="2273300" y="36513"/>
            <a:ext cx="455612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h-TH" sz="3200" b="1">
                <a:solidFill>
                  <a:srgbClr val="663300"/>
                </a:solidFill>
                <a:latin typeface="Angsana New" pitchFamily="18" charset="-34"/>
                <a:cs typeface="Angsana New" pitchFamily="18" charset="-34"/>
              </a:rPr>
              <a:t>การวิเคราะห์เศรษฐกิจพอเพียงเชิงระบบ</a:t>
            </a:r>
            <a:endParaRPr lang="fr-FR" sz="3200">
              <a:solidFill>
                <a:srgbClr val="663300"/>
              </a:solidFill>
              <a:latin typeface="Angsana New" pitchFamily="18" charset="-34"/>
              <a:cs typeface="Angsana New" pitchFamily="18" charset="-34"/>
            </a:endParaRPr>
          </a:p>
        </p:txBody>
      </p:sp>
      <p:sp>
        <p:nvSpPr>
          <p:cNvPr id="4" name="Text Box 6"/>
          <p:cNvSpPr txBox="1">
            <a:spLocks noChangeArrowheads="1"/>
          </p:cNvSpPr>
          <p:nvPr/>
        </p:nvSpPr>
        <p:spPr bwMode="auto">
          <a:xfrm>
            <a:off x="2354263" y="488950"/>
            <a:ext cx="4418012"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600" b="1">
                <a:solidFill>
                  <a:srgbClr val="663300"/>
                </a:solidFill>
                <a:latin typeface="Angsana New" pitchFamily="18" charset="-34"/>
                <a:cs typeface="Angsana New" pitchFamily="18" charset="-34"/>
              </a:rPr>
              <a:t>(A Systems Analysis of Sufficiency Economy)</a:t>
            </a:r>
            <a:endParaRPr lang="fr-FR" sz="2600">
              <a:solidFill>
                <a:srgbClr val="663300"/>
              </a:solidFill>
              <a:latin typeface="Angsana New" pitchFamily="18" charset="-34"/>
              <a:cs typeface="Angsana New" pitchFamily="18" charset="-34"/>
            </a:endParaRPr>
          </a:p>
        </p:txBody>
      </p:sp>
      <p:cxnSp>
        <p:nvCxnSpPr>
          <p:cNvPr id="5" name="Straight Connector 4"/>
          <p:cNvCxnSpPr/>
          <p:nvPr/>
        </p:nvCxnSpPr>
        <p:spPr>
          <a:xfrm>
            <a:off x="1908175" y="993775"/>
            <a:ext cx="0" cy="5614988"/>
          </a:xfrm>
          <a:prstGeom prst="line">
            <a:avLst/>
          </a:prstGeom>
          <a:noFill/>
          <a:ln w="25400" cap="flat" cmpd="sng" algn="ctr">
            <a:solidFill>
              <a:sysClr val="windowText" lastClr="000000"/>
            </a:solidFill>
            <a:prstDash val="sysDash"/>
          </a:ln>
          <a:effectLst/>
        </p:spPr>
      </p:cxnSp>
      <p:sp>
        <p:nvSpPr>
          <p:cNvPr id="6" name="Rectangle 5"/>
          <p:cNvSpPr/>
          <p:nvPr/>
        </p:nvSpPr>
        <p:spPr>
          <a:xfrm>
            <a:off x="185738" y="4365625"/>
            <a:ext cx="1427162" cy="1289050"/>
          </a:xfrm>
          <a:prstGeom prst="rect">
            <a:avLst/>
          </a:prstGeom>
          <a:solidFill>
            <a:srgbClr val="F79646">
              <a:lumMod val="60000"/>
              <a:lumOff val="40000"/>
            </a:srgbClr>
          </a:solidFill>
          <a:ln w="25400" cap="flat" cmpd="sng" algn="ctr">
            <a:solidFill>
              <a:srgbClr val="F79646">
                <a:lumMod val="50000"/>
              </a:srgbClr>
            </a:solidFill>
            <a:prstDash val="solid"/>
          </a:ln>
          <a:effec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th-TH" sz="1800" b="1" i="0" u="none" strike="noStrike" kern="0" cap="none" spc="0" normalizeH="0" baseline="0" noProof="0" dirty="0">
                <a:ln>
                  <a:noFill/>
                </a:ln>
                <a:solidFill>
                  <a:prstClr val="black"/>
                </a:solidFill>
                <a:effectLst/>
                <a:uLnTx/>
                <a:uFillTx/>
                <a:latin typeface="Calibri"/>
                <a:ea typeface="+mn-ea"/>
                <a:cs typeface="Angsana New"/>
              </a:rPr>
              <a:t>สติปัญญา</a:t>
            </a:r>
            <a:endParaRPr kumimoji="0" lang="en-US" sz="1800" b="0" i="0" u="none" strike="noStrike" kern="0" cap="none" spc="0" normalizeH="0" baseline="0" noProof="0" dirty="0">
              <a:ln>
                <a:noFill/>
              </a:ln>
              <a:solidFill>
                <a:prstClr val="black"/>
              </a:solidFill>
              <a:effectLst/>
              <a:uLnTx/>
              <a:uFillTx/>
              <a:latin typeface="Angsana New" pitchFamily="18" charset="-34"/>
              <a:ea typeface="+mn-ea"/>
              <a:cs typeface="+mn-cs"/>
            </a:endParaRPr>
          </a:p>
          <a:p>
            <a:pPr marL="0" marR="0" lvl="0" indent="87313"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latin typeface="Calibri"/>
                <a:ea typeface="+mn-ea"/>
                <a:cs typeface="+mn-cs"/>
              </a:rPr>
              <a:t>- </a:t>
            </a:r>
            <a:r>
              <a:rPr kumimoji="0" lang="th-TH" sz="1800" b="0" i="0" u="none" strike="noStrike" kern="0" cap="none" spc="0" normalizeH="0" baseline="0" noProof="0" dirty="0">
                <a:ln>
                  <a:noFill/>
                </a:ln>
                <a:solidFill>
                  <a:prstClr val="black"/>
                </a:solidFill>
                <a:effectLst/>
                <a:uLnTx/>
                <a:uFillTx/>
                <a:latin typeface="Calibri"/>
                <a:ea typeface="+mn-ea"/>
                <a:cs typeface="Angsana New"/>
              </a:rPr>
              <a:t>รอบรู้ (ปัญญา)</a:t>
            </a:r>
            <a:endParaRPr kumimoji="0" lang="en-US" sz="1800" b="0" i="0" u="none" strike="noStrike" kern="0" cap="none" spc="0" normalizeH="0" baseline="0" noProof="0" dirty="0">
              <a:ln>
                <a:noFill/>
              </a:ln>
              <a:solidFill>
                <a:prstClr val="black"/>
              </a:solidFill>
              <a:effectLst/>
              <a:uLnTx/>
              <a:uFillTx/>
              <a:latin typeface="Calibri"/>
              <a:ea typeface="+mn-ea"/>
              <a:cs typeface="+mn-cs"/>
            </a:endParaRPr>
          </a:p>
          <a:p>
            <a:pPr marL="0" marR="0" lvl="0" indent="87313"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latin typeface="Calibri"/>
                <a:ea typeface="+mn-ea"/>
                <a:cs typeface="+mn-cs"/>
              </a:rPr>
              <a:t>- </a:t>
            </a:r>
            <a:r>
              <a:rPr kumimoji="0" lang="th-TH" sz="1800" b="0" i="0" u="none" strike="noStrike" kern="0" cap="none" spc="0" normalizeH="0" baseline="0" noProof="0" dirty="0">
                <a:ln>
                  <a:noFill/>
                </a:ln>
                <a:solidFill>
                  <a:prstClr val="black"/>
                </a:solidFill>
                <a:effectLst/>
                <a:uLnTx/>
                <a:uFillTx/>
                <a:latin typeface="Calibri"/>
                <a:ea typeface="+mn-ea"/>
                <a:cs typeface="Angsana New"/>
              </a:rPr>
              <a:t>รอบคอบ (สติ)</a:t>
            </a:r>
          </a:p>
          <a:p>
            <a:pPr marL="0" marR="0" lvl="0" indent="87313"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latin typeface="Calibri"/>
                <a:ea typeface="+mn-ea"/>
                <a:cs typeface="+mn-cs"/>
              </a:rPr>
              <a:t>- </a:t>
            </a:r>
            <a:r>
              <a:rPr kumimoji="0" lang="th-TH" sz="1800" b="0" i="0" u="none" strike="noStrike" kern="0" cap="none" spc="0" normalizeH="0" baseline="0" noProof="0" dirty="0">
                <a:ln>
                  <a:noFill/>
                </a:ln>
                <a:solidFill>
                  <a:prstClr val="black"/>
                </a:solidFill>
                <a:effectLst/>
                <a:uLnTx/>
                <a:uFillTx/>
                <a:latin typeface="Calibri"/>
                <a:ea typeface="+mn-ea"/>
                <a:cs typeface="Angsana New"/>
              </a:rPr>
              <a:t>ระมัดระวัง (สติ)</a:t>
            </a:r>
          </a:p>
        </p:txBody>
      </p:sp>
      <p:sp>
        <p:nvSpPr>
          <p:cNvPr id="7" name="Rectangle 6"/>
          <p:cNvSpPr/>
          <p:nvPr/>
        </p:nvSpPr>
        <p:spPr>
          <a:xfrm>
            <a:off x="179388" y="2133600"/>
            <a:ext cx="1550987" cy="1439863"/>
          </a:xfrm>
          <a:prstGeom prst="rect">
            <a:avLst/>
          </a:prstGeom>
          <a:solidFill>
            <a:srgbClr val="9BBB59">
              <a:lumMod val="60000"/>
              <a:lumOff val="40000"/>
            </a:srgbClr>
          </a:solidFill>
          <a:ln w="25400" cap="flat" cmpd="sng" algn="ctr">
            <a:solidFill>
              <a:srgbClr val="9BBB59">
                <a:lumMod val="50000"/>
              </a:srgbClr>
            </a:solidFill>
            <a:prstDash val="solid"/>
          </a:ln>
          <a:effectLst/>
        </p:spPr>
        <p:txBody>
          <a:bodyPr lIns="72000" rIns="72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th-TH" sz="1800" b="1" i="0" u="none" strike="noStrike" kern="0" cap="none" spc="0" normalizeH="0" baseline="0" noProof="0" dirty="0">
                <a:ln>
                  <a:noFill/>
                </a:ln>
                <a:solidFill>
                  <a:prstClr val="black"/>
                </a:solidFill>
                <a:effectLst/>
                <a:uLnTx/>
                <a:uFillTx/>
                <a:latin typeface="Calibri"/>
                <a:ea typeface="+mn-ea"/>
                <a:cs typeface="Angsana New"/>
              </a:rPr>
              <a:t>คุณธรรม</a:t>
            </a:r>
            <a:endParaRPr kumimoji="0" lang="en-US" sz="1800" b="0" i="0" u="none" strike="noStrike" kern="0" cap="none" spc="0" normalizeH="0" baseline="0" noProof="0" dirty="0">
              <a:ln>
                <a:noFill/>
              </a:ln>
              <a:solidFill>
                <a:prstClr val="black"/>
              </a:solidFill>
              <a:effectLst/>
              <a:uLnTx/>
              <a:uFillTx/>
              <a:latin typeface="Angsana New" pitchFamily="18" charset="-34"/>
              <a:ea typeface="+mn-ea"/>
              <a:cs typeface="Angsana New" pitchFamily="18" charset="-34"/>
            </a:endParaRPr>
          </a:p>
          <a:p>
            <a:pPr marL="0" marR="0" lvl="0" indent="87313" defTabSz="914400" eaLnBrk="1" fontAlgn="auto" latinLnBrk="0" hangingPunct="1">
              <a:lnSpc>
                <a:spcPct val="100000"/>
              </a:lnSpc>
              <a:spcBef>
                <a:spcPts val="0"/>
              </a:spcBef>
              <a:spcAft>
                <a:spcPts val="0"/>
              </a:spcAft>
              <a:buClrTx/>
              <a:buSzTx/>
              <a:buFontTx/>
              <a:buNone/>
              <a:tabLst/>
              <a:defRPr/>
            </a:pPr>
            <a:r>
              <a:rPr kumimoji="0" lang="th-TH" sz="1800" b="0" i="0" u="none" strike="noStrike" kern="0" cap="none" spc="0" normalizeH="0" baseline="0" noProof="0" dirty="0">
                <a:ln>
                  <a:noFill/>
                </a:ln>
                <a:solidFill>
                  <a:prstClr val="black"/>
                </a:solidFill>
                <a:effectLst/>
                <a:uLnTx/>
                <a:uFillTx/>
                <a:latin typeface="Calibri"/>
                <a:ea typeface="+mn-ea"/>
                <a:cs typeface="Angsana New"/>
              </a:rPr>
              <a:t>ความซื่อสัตย์ สุจริต</a:t>
            </a:r>
            <a:endParaRPr kumimoji="0" lang="en-US" sz="1800" b="0" i="0" u="none" strike="noStrike" kern="0" cap="none" spc="0" normalizeH="0" baseline="0" noProof="0" dirty="0">
              <a:ln>
                <a:noFill/>
              </a:ln>
              <a:solidFill>
                <a:prstClr val="black"/>
              </a:solidFill>
              <a:effectLst/>
              <a:uLnTx/>
              <a:uFillTx/>
              <a:latin typeface="Calibri"/>
              <a:ea typeface="+mn-ea"/>
              <a:cs typeface="+mn-cs"/>
            </a:endParaRPr>
          </a:p>
          <a:p>
            <a:pPr marL="0" marR="0" lvl="0" indent="87313" defTabSz="914400" eaLnBrk="1" fontAlgn="auto" latinLnBrk="0" hangingPunct="1">
              <a:lnSpc>
                <a:spcPct val="100000"/>
              </a:lnSpc>
              <a:spcBef>
                <a:spcPts val="0"/>
              </a:spcBef>
              <a:spcAft>
                <a:spcPts val="0"/>
              </a:spcAft>
              <a:buClrTx/>
              <a:buSzTx/>
              <a:buFontTx/>
              <a:buNone/>
              <a:tabLst/>
              <a:defRPr/>
            </a:pPr>
            <a:r>
              <a:rPr kumimoji="0" lang="th-TH" sz="1800" b="0" i="0" u="none" strike="noStrike" kern="0" cap="none" spc="0" normalizeH="0" baseline="0" noProof="0" dirty="0">
                <a:ln>
                  <a:noFill/>
                </a:ln>
                <a:solidFill>
                  <a:prstClr val="black"/>
                </a:solidFill>
                <a:effectLst/>
                <a:uLnTx/>
                <a:uFillTx/>
                <a:latin typeface="Calibri"/>
                <a:ea typeface="+mn-ea"/>
                <a:cs typeface="Angsana New"/>
              </a:rPr>
              <a:t>ความอดทน</a:t>
            </a:r>
            <a:endParaRPr kumimoji="0" lang="en-US" sz="1800" b="0" i="0" u="none" strike="noStrike" kern="0" cap="none" spc="0" normalizeH="0" baseline="0" noProof="0" dirty="0">
              <a:ln>
                <a:noFill/>
              </a:ln>
              <a:solidFill>
                <a:prstClr val="black"/>
              </a:solidFill>
              <a:effectLst/>
              <a:uLnTx/>
              <a:uFillTx/>
              <a:latin typeface="Calibri"/>
              <a:ea typeface="+mn-ea"/>
              <a:cs typeface="+mn-cs"/>
            </a:endParaRPr>
          </a:p>
          <a:p>
            <a:pPr marL="0" marR="0" lvl="0" indent="87313" defTabSz="914400" eaLnBrk="1" fontAlgn="auto" latinLnBrk="0" hangingPunct="1">
              <a:lnSpc>
                <a:spcPct val="100000"/>
              </a:lnSpc>
              <a:spcBef>
                <a:spcPts val="0"/>
              </a:spcBef>
              <a:spcAft>
                <a:spcPts val="0"/>
              </a:spcAft>
              <a:buClrTx/>
              <a:buSzTx/>
              <a:buFontTx/>
              <a:buNone/>
              <a:tabLst/>
              <a:defRPr/>
            </a:pPr>
            <a:r>
              <a:rPr kumimoji="0" lang="th-TH" sz="1800" b="0" i="0" u="none" strike="noStrike" kern="0" cap="none" spc="0" normalizeH="0" baseline="0" noProof="0" dirty="0">
                <a:ln>
                  <a:noFill/>
                </a:ln>
                <a:solidFill>
                  <a:prstClr val="black"/>
                </a:solidFill>
                <a:effectLst/>
                <a:uLnTx/>
                <a:uFillTx/>
                <a:latin typeface="Calibri"/>
                <a:ea typeface="+mn-ea"/>
                <a:cs typeface="Angsana New"/>
              </a:rPr>
              <a:t>ความขยันหมั่นเพียร</a:t>
            </a:r>
            <a:endParaRPr kumimoji="0" lang="en-US" sz="1800" b="0" i="0" u="none" strike="noStrike" kern="0" cap="none" spc="0" normalizeH="0" baseline="0" noProof="0" dirty="0">
              <a:ln>
                <a:noFill/>
              </a:ln>
              <a:solidFill>
                <a:prstClr val="black"/>
              </a:solidFill>
              <a:effectLst/>
              <a:uLnTx/>
              <a:uFillTx/>
              <a:latin typeface="Calibri"/>
              <a:ea typeface="+mn-ea"/>
              <a:cs typeface="+mn-cs"/>
            </a:endParaRPr>
          </a:p>
          <a:p>
            <a:pPr marL="87313" marR="0" lvl="0" indent="0" defTabSz="914400" eaLnBrk="1" fontAlgn="auto" latinLnBrk="0" hangingPunct="1">
              <a:lnSpc>
                <a:spcPct val="100000"/>
              </a:lnSpc>
              <a:spcBef>
                <a:spcPts val="0"/>
              </a:spcBef>
              <a:spcAft>
                <a:spcPts val="0"/>
              </a:spcAft>
              <a:buClrTx/>
              <a:buSzTx/>
              <a:buFontTx/>
              <a:buNone/>
              <a:tabLst/>
              <a:defRPr/>
            </a:pPr>
            <a:r>
              <a:rPr kumimoji="0" lang="th-TH" sz="1800" b="0" i="0" u="none" strike="noStrike" kern="0" cap="none" spc="0" normalizeH="0" baseline="0" noProof="0" dirty="0">
                <a:ln>
                  <a:noFill/>
                </a:ln>
                <a:solidFill>
                  <a:prstClr val="black"/>
                </a:solidFill>
                <a:effectLst/>
                <a:uLnTx/>
                <a:uFillTx/>
                <a:latin typeface="Calibri"/>
                <a:ea typeface="+mn-ea"/>
                <a:cs typeface="Angsana New"/>
              </a:rPr>
              <a:t>เอื้อเฟื้อ แบ่งปัน</a:t>
            </a:r>
            <a:endParaRPr kumimoji="0" lang="en-US" sz="1800" b="0" i="0" u="none" strike="noStrike" kern="0" cap="none" spc="0" normalizeH="0" baseline="0" noProof="0" dirty="0">
              <a:ln>
                <a:noFill/>
              </a:ln>
              <a:solidFill>
                <a:prstClr val="black"/>
              </a:solidFill>
              <a:effectLst/>
              <a:uLnTx/>
              <a:uFillTx/>
              <a:latin typeface="Calibri"/>
              <a:ea typeface="+mn-ea"/>
              <a:cs typeface="+mn-cs"/>
            </a:endParaRPr>
          </a:p>
        </p:txBody>
      </p:sp>
      <p:cxnSp>
        <p:nvCxnSpPr>
          <p:cNvPr id="8" name="Straight Connector 7"/>
          <p:cNvCxnSpPr/>
          <p:nvPr/>
        </p:nvCxnSpPr>
        <p:spPr>
          <a:xfrm>
            <a:off x="3924300" y="993775"/>
            <a:ext cx="0" cy="5614988"/>
          </a:xfrm>
          <a:prstGeom prst="line">
            <a:avLst/>
          </a:prstGeom>
          <a:noFill/>
          <a:ln w="25400" cap="flat" cmpd="sng" algn="ctr">
            <a:solidFill>
              <a:sysClr val="windowText" lastClr="000000"/>
            </a:solidFill>
            <a:prstDash val="sysDash"/>
          </a:ln>
          <a:effectLst/>
        </p:spPr>
      </p:cxnSp>
      <p:cxnSp>
        <p:nvCxnSpPr>
          <p:cNvPr id="9" name="Straight Arrow Connector 8"/>
          <p:cNvCxnSpPr/>
          <p:nvPr/>
        </p:nvCxnSpPr>
        <p:spPr>
          <a:xfrm flipV="1">
            <a:off x="611188" y="3560763"/>
            <a:ext cx="0" cy="792162"/>
          </a:xfrm>
          <a:prstGeom prst="straightConnector1">
            <a:avLst/>
          </a:prstGeom>
          <a:noFill/>
          <a:ln w="19050" cap="flat" cmpd="sng" algn="ctr">
            <a:solidFill>
              <a:sysClr val="windowText" lastClr="000000"/>
            </a:solidFill>
            <a:prstDash val="solid"/>
            <a:tailEnd type="triangle"/>
          </a:ln>
          <a:effectLst/>
        </p:spPr>
      </p:cxnSp>
      <p:sp>
        <p:nvSpPr>
          <p:cNvPr id="10" name="TextBox 19"/>
          <p:cNvSpPr txBox="1">
            <a:spLocks noChangeArrowheads="1"/>
          </p:cNvSpPr>
          <p:nvPr/>
        </p:nvSpPr>
        <p:spPr bwMode="auto">
          <a:xfrm>
            <a:off x="2282825" y="3749675"/>
            <a:ext cx="1281113" cy="400050"/>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th-TH" sz="2000" b="1">
                <a:solidFill>
                  <a:srgbClr val="FF0000"/>
                </a:solidFill>
                <a:latin typeface="Calibri" pitchFamily="34" charset="0"/>
                <a:cs typeface="Angsana New" pitchFamily="18" charset="-34"/>
              </a:rPr>
              <a:t>ทางสายกลาง</a:t>
            </a:r>
            <a:endParaRPr lang="en-US" sz="2000" b="1">
              <a:solidFill>
                <a:srgbClr val="FF0000"/>
              </a:solidFill>
              <a:latin typeface="Calibri" pitchFamily="34" charset="0"/>
            </a:endParaRPr>
          </a:p>
        </p:txBody>
      </p:sp>
      <p:sp>
        <p:nvSpPr>
          <p:cNvPr id="11" name="Text Box 2"/>
          <p:cNvSpPr txBox="1">
            <a:spLocks noChangeArrowheads="1"/>
          </p:cNvSpPr>
          <p:nvPr/>
        </p:nvSpPr>
        <p:spPr bwMode="auto">
          <a:xfrm>
            <a:off x="2214563" y="1962150"/>
            <a:ext cx="1387475" cy="876300"/>
          </a:xfrm>
          <a:prstGeom prst="rect">
            <a:avLst/>
          </a:prstGeom>
          <a:solidFill>
            <a:srgbClr val="FFFFFF"/>
          </a:solidFill>
          <a:ln w="25400">
            <a:solidFill>
              <a:srgbClr val="C00000"/>
            </a:solidFill>
            <a:miter lim="800000"/>
            <a:headEnd/>
            <a:tailEnd/>
          </a:ln>
        </p:spPr>
        <p:txBody>
          <a:bodyPr/>
          <a:lstStyle>
            <a:lvl1pPr marL="342900" indent="-342900" eaLnBrk="0" hangingPunct="0">
              <a:defRPr>
                <a:solidFill>
                  <a:schemeClr val="tx1"/>
                </a:solidFill>
                <a:latin typeface="Arial" charset="0"/>
                <a:cs typeface="Arial" charset="0"/>
              </a:defRPr>
            </a:lvl1pPr>
            <a:lvl2pPr marL="85725" indent="-85725"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lvl="1" eaLnBrk="1" hangingPunct="1">
              <a:spcAft>
                <a:spcPts val="1000"/>
              </a:spcAft>
              <a:buFont typeface="Angsana New" pitchFamily="18" charset="-34"/>
              <a:buChar char="-"/>
            </a:pPr>
            <a:r>
              <a:rPr lang="th-TH" b="1">
                <a:solidFill>
                  <a:srgbClr val="C00000"/>
                </a:solidFill>
                <a:latin typeface="Angsana New" pitchFamily="18" charset="-34"/>
                <a:ea typeface="Arial" charset="0"/>
                <a:cs typeface="Angsana New" pitchFamily="18" charset="-34"/>
              </a:rPr>
              <a:t>การมีภูมิคุ้มกัน</a:t>
            </a:r>
          </a:p>
          <a:p>
            <a:pPr lvl="1" eaLnBrk="1" hangingPunct="1">
              <a:spcAft>
                <a:spcPts val="1000"/>
              </a:spcAft>
              <a:buFont typeface="Angsana New" pitchFamily="18" charset="-34"/>
              <a:buChar char="-"/>
            </a:pPr>
            <a:r>
              <a:rPr lang="th-TH" b="1">
                <a:solidFill>
                  <a:srgbClr val="C00000"/>
                </a:solidFill>
                <a:latin typeface="Angsana New" pitchFamily="18" charset="-34"/>
                <a:ea typeface="Arial" charset="0"/>
                <a:cs typeface="Angsana New" pitchFamily="18" charset="-34"/>
              </a:rPr>
              <a:t>การพึ่งตนเอง</a:t>
            </a:r>
            <a:endParaRPr lang="en-US" sz="2000" b="1">
              <a:solidFill>
                <a:srgbClr val="C00000"/>
              </a:solidFill>
              <a:ea typeface="Arial" charset="0"/>
              <a:cs typeface="Angsana New" pitchFamily="18" charset="-34"/>
            </a:endParaRPr>
          </a:p>
        </p:txBody>
      </p:sp>
      <p:sp>
        <p:nvSpPr>
          <p:cNvPr id="12" name="Text Box 3"/>
          <p:cNvSpPr txBox="1">
            <a:spLocks noChangeArrowheads="1"/>
          </p:cNvSpPr>
          <p:nvPr/>
        </p:nvSpPr>
        <p:spPr bwMode="auto">
          <a:xfrm>
            <a:off x="2162175" y="3254375"/>
            <a:ext cx="1481138" cy="319088"/>
          </a:xfrm>
          <a:prstGeom prst="rect">
            <a:avLst/>
          </a:prstGeom>
          <a:solidFill>
            <a:srgbClr val="FFFFFF"/>
          </a:solidFill>
          <a:ln w="25400">
            <a:solidFill>
              <a:srgbClr val="1F497D"/>
            </a:solidFill>
            <a:miter lim="800000"/>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defTabSz="914400" eaLnBrk="1" fontAlgn="auto" latinLnBrk="0" hangingPunct="1">
              <a:lnSpc>
                <a:spcPct val="100000"/>
              </a:lnSpc>
              <a:spcBef>
                <a:spcPts val="0"/>
              </a:spcBef>
              <a:spcAft>
                <a:spcPts val="1000"/>
              </a:spcAft>
              <a:buClrTx/>
              <a:buSzTx/>
              <a:buFontTx/>
              <a:buNone/>
              <a:tabLst/>
              <a:defRPr/>
            </a:pPr>
            <a:r>
              <a:rPr kumimoji="0" lang="th-TH" sz="1800" b="1" i="0" u="none" strike="noStrike" kern="0" cap="none" spc="0" normalizeH="0" baseline="0" noProof="0" smtClean="0">
                <a:ln>
                  <a:noFill/>
                </a:ln>
                <a:solidFill>
                  <a:srgbClr val="1F497D"/>
                </a:solidFill>
                <a:effectLst/>
                <a:uLnTx/>
                <a:uFillTx/>
                <a:latin typeface="Angsana New" pitchFamily="18" charset="-34"/>
                <a:ea typeface="Arial" charset="0"/>
                <a:cs typeface="Angsana New" pitchFamily="18" charset="-34"/>
              </a:rPr>
              <a:t>- ความพอประมาณ</a:t>
            </a:r>
            <a:endParaRPr kumimoji="0" lang="en-US" sz="2000" b="1" i="0" u="none" strike="noStrike" kern="0" cap="none" spc="0" normalizeH="0" baseline="0" noProof="0" smtClean="0">
              <a:ln>
                <a:noFill/>
              </a:ln>
              <a:solidFill>
                <a:srgbClr val="1F497D"/>
              </a:solidFill>
              <a:effectLst/>
              <a:uLnTx/>
              <a:uFillTx/>
              <a:latin typeface="Arial" charset="0"/>
              <a:ea typeface="Arial" charset="0"/>
              <a:cs typeface="Angsana New" pitchFamily="18" charset="-34"/>
            </a:endParaRPr>
          </a:p>
        </p:txBody>
      </p:sp>
      <p:sp>
        <p:nvSpPr>
          <p:cNvPr id="13" name="Text Box 4"/>
          <p:cNvSpPr txBox="1">
            <a:spLocks noChangeArrowheads="1"/>
          </p:cNvSpPr>
          <p:nvPr/>
        </p:nvSpPr>
        <p:spPr bwMode="auto">
          <a:xfrm>
            <a:off x="2157413" y="6153150"/>
            <a:ext cx="1504950" cy="371475"/>
          </a:xfrm>
          <a:prstGeom prst="rect">
            <a:avLst/>
          </a:prstGeom>
          <a:solidFill>
            <a:srgbClr val="FFFFFF"/>
          </a:solidFill>
          <a:ln w="25400">
            <a:solidFill>
              <a:srgbClr val="00B050"/>
            </a:solidFill>
            <a:miter lim="800000"/>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ts val="400"/>
              </a:spcBef>
            </a:pPr>
            <a:r>
              <a:rPr lang="th-TH" b="1">
                <a:solidFill>
                  <a:srgbClr val="00B050"/>
                </a:solidFill>
                <a:latin typeface="Angsana New" pitchFamily="18" charset="-34"/>
                <a:ea typeface="Arial" charset="0"/>
                <a:cs typeface="Angsana New" pitchFamily="18" charset="-34"/>
              </a:rPr>
              <a:t>ความมีเหตุผล</a:t>
            </a:r>
            <a:endParaRPr lang="en-US" b="1">
              <a:solidFill>
                <a:srgbClr val="00B050"/>
              </a:solidFill>
              <a:latin typeface="Angsana New" pitchFamily="18" charset="-34"/>
              <a:ea typeface="Arial" charset="0"/>
              <a:cs typeface="Angsana New" pitchFamily="18" charset="-34"/>
            </a:endParaRPr>
          </a:p>
        </p:txBody>
      </p:sp>
      <p:sp>
        <p:nvSpPr>
          <p:cNvPr id="14" name="Text Box 5"/>
          <p:cNvSpPr txBox="1">
            <a:spLocks noChangeArrowheads="1"/>
          </p:cNvSpPr>
          <p:nvPr/>
        </p:nvSpPr>
        <p:spPr bwMode="auto">
          <a:xfrm>
            <a:off x="2227263" y="1676400"/>
            <a:ext cx="1371600" cy="249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Aft>
                <a:spcPts val="1000"/>
              </a:spcAft>
            </a:pPr>
            <a:r>
              <a:rPr lang="th-TH" b="1">
                <a:solidFill>
                  <a:srgbClr val="000000"/>
                </a:solidFill>
                <a:latin typeface="Cordia New" pitchFamily="34" charset="-34"/>
                <a:ea typeface="Arial" charset="0"/>
                <a:cs typeface="Angsana New" pitchFamily="18" charset="-34"/>
              </a:rPr>
              <a:t>วิธีการ</a:t>
            </a:r>
            <a:endParaRPr lang="en-US">
              <a:solidFill>
                <a:srgbClr val="000000"/>
              </a:solidFill>
              <a:latin typeface="Angsana New" pitchFamily="18" charset="-34"/>
              <a:ea typeface="Arial" charset="0"/>
              <a:cs typeface="Angsana New" pitchFamily="18" charset="-34"/>
            </a:endParaRPr>
          </a:p>
        </p:txBody>
      </p:sp>
      <p:sp>
        <p:nvSpPr>
          <p:cNvPr id="15" name="Text Box 6"/>
          <p:cNvSpPr txBox="1">
            <a:spLocks noChangeArrowheads="1"/>
          </p:cNvSpPr>
          <p:nvPr/>
        </p:nvSpPr>
        <p:spPr bwMode="auto">
          <a:xfrm>
            <a:off x="2170113" y="2990850"/>
            <a:ext cx="1522412"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Aft>
                <a:spcPts val="1000"/>
              </a:spcAft>
            </a:pPr>
            <a:r>
              <a:rPr lang="th-TH" b="1">
                <a:solidFill>
                  <a:srgbClr val="000000"/>
                </a:solidFill>
                <a:latin typeface="Cordia New" pitchFamily="34" charset="-34"/>
                <a:ea typeface="Arial" charset="0"/>
                <a:cs typeface="Angsana New" pitchFamily="18" charset="-34"/>
              </a:rPr>
              <a:t>วิธี</a:t>
            </a:r>
            <a:r>
              <a:rPr lang="en-US" b="1">
                <a:solidFill>
                  <a:srgbClr val="000000"/>
                </a:solidFill>
                <a:latin typeface="Cordia New" pitchFamily="34" charset="-34"/>
                <a:ea typeface="Arial" charset="0"/>
                <a:cs typeface="Angsana New" pitchFamily="18" charset="-34"/>
              </a:rPr>
              <a:t> </a:t>
            </a:r>
            <a:r>
              <a:rPr lang="th-TH" b="1">
                <a:solidFill>
                  <a:srgbClr val="000000"/>
                </a:solidFill>
                <a:latin typeface="Cordia New" pitchFamily="34" charset="-34"/>
                <a:ea typeface="Arial" charset="0"/>
                <a:cs typeface="Angsana New" pitchFamily="18" charset="-34"/>
              </a:rPr>
              <a:t>คิด</a:t>
            </a:r>
            <a:endParaRPr lang="en-US">
              <a:solidFill>
                <a:srgbClr val="000000"/>
              </a:solidFill>
              <a:latin typeface="Angsana New" pitchFamily="18" charset="-34"/>
              <a:ea typeface="Arial" charset="0"/>
              <a:cs typeface="Angsana New" pitchFamily="18" charset="-34"/>
            </a:endParaRPr>
          </a:p>
        </p:txBody>
      </p:sp>
      <p:sp>
        <p:nvSpPr>
          <p:cNvPr id="16" name="Text Box 7"/>
          <p:cNvSpPr txBox="1">
            <a:spLocks noChangeArrowheads="1"/>
          </p:cNvSpPr>
          <p:nvPr/>
        </p:nvSpPr>
        <p:spPr bwMode="auto">
          <a:xfrm>
            <a:off x="2206625" y="5654675"/>
            <a:ext cx="1508125" cy="31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Aft>
                <a:spcPts val="1000"/>
              </a:spcAft>
            </a:pPr>
            <a:r>
              <a:rPr lang="th-TH" b="1">
                <a:solidFill>
                  <a:srgbClr val="000000"/>
                </a:solidFill>
                <a:latin typeface="Cordia New" pitchFamily="34" charset="-34"/>
                <a:ea typeface="Arial" charset="0"/>
                <a:cs typeface="Angsana New" pitchFamily="18" charset="-34"/>
              </a:rPr>
              <a:t>วิถี</a:t>
            </a:r>
            <a:r>
              <a:rPr lang="en-US" b="1">
                <a:solidFill>
                  <a:srgbClr val="000000"/>
                </a:solidFill>
                <a:latin typeface="Cordia New" pitchFamily="34" charset="-34"/>
                <a:ea typeface="Arial" charset="0"/>
                <a:cs typeface="Angsana New" pitchFamily="18" charset="-34"/>
              </a:rPr>
              <a:t> </a:t>
            </a:r>
            <a:r>
              <a:rPr lang="th-TH" b="1">
                <a:solidFill>
                  <a:srgbClr val="000000"/>
                </a:solidFill>
                <a:latin typeface="Cordia New" pitchFamily="34" charset="-34"/>
                <a:ea typeface="Arial" charset="0"/>
                <a:cs typeface="Angsana New" pitchFamily="18" charset="-34"/>
              </a:rPr>
              <a:t>ชีวิต</a:t>
            </a:r>
            <a:endParaRPr lang="en-US">
              <a:solidFill>
                <a:srgbClr val="000000"/>
              </a:solidFill>
              <a:latin typeface="Angsana New" pitchFamily="18" charset="-34"/>
              <a:ea typeface="Arial" charset="0"/>
              <a:cs typeface="Angsana New" pitchFamily="18" charset="-34"/>
            </a:endParaRPr>
          </a:p>
        </p:txBody>
      </p:sp>
      <p:sp>
        <p:nvSpPr>
          <p:cNvPr id="17" name="Text Box 8"/>
          <p:cNvSpPr txBox="1">
            <a:spLocks noChangeArrowheads="1"/>
          </p:cNvSpPr>
          <p:nvPr/>
        </p:nvSpPr>
        <p:spPr bwMode="auto">
          <a:xfrm>
            <a:off x="2201863" y="4165600"/>
            <a:ext cx="1427162"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Aft>
                <a:spcPts val="1000"/>
              </a:spcAft>
            </a:pPr>
            <a:r>
              <a:rPr lang="en-US" sz="1500" b="1">
                <a:solidFill>
                  <a:srgbClr val="000000"/>
                </a:solidFill>
                <a:latin typeface="Angsana New" pitchFamily="18" charset="-34"/>
                <a:ea typeface="Arial" charset="0"/>
                <a:cs typeface="Angsana New" pitchFamily="18" charset="-34"/>
              </a:rPr>
              <a:t>(</a:t>
            </a:r>
            <a:r>
              <a:rPr lang="th-TH" sz="1500" b="1">
                <a:solidFill>
                  <a:srgbClr val="000000"/>
                </a:solidFill>
                <a:latin typeface="Cordia New" pitchFamily="34" charset="-34"/>
                <a:ea typeface="Arial" charset="0"/>
                <a:cs typeface="Angsana New" pitchFamily="18" charset="-34"/>
              </a:rPr>
              <a:t>กระบวน การหลัก)</a:t>
            </a:r>
            <a:endParaRPr lang="en-US" sz="1500" b="1">
              <a:solidFill>
                <a:srgbClr val="000000"/>
              </a:solidFill>
              <a:ea typeface="Arial" charset="0"/>
              <a:cs typeface="Angsana New" pitchFamily="18" charset="-34"/>
            </a:endParaRPr>
          </a:p>
        </p:txBody>
      </p:sp>
      <p:cxnSp>
        <p:nvCxnSpPr>
          <p:cNvPr id="18" name="Straight Arrow Connector 17"/>
          <p:cNvCxnSpPr/>
          <p:nvPr/>
        </p:nvCxnSpPr>
        <p:spPr>
          <a:xfrm flipV="1">
            <a:off x="2917825" y="3573463"/>
            <a:ext cx="0" cy="176212"/>
          </a:xfrm>
          <a:prstGeom prst="straightConnector1">
            <a:avLst/>
          </a:prstGeom>
          <a:noFill/>
          <a:ln w="19050" cap="flat" cmpd="sng" algn="ctr">
            <a:solidFill>
              <a:sysClr val="windowText" lastClr="000000"/>
            </a:solidFill>
            <a:prstDash val="solid"/>
            <a:tailEnd type="triangle"/>
          </a:ln>
          <a:effectLst/>
        </p:spPr>
      </p:cxnSp>
      <p:cxnSp>
        <p:nvCxnSpPr>
          <p:cNvPr id="19" name="Straight Arrow Connector 18"/>
          <p:cNvCxnSpPr/>
          <p:nvPr/>
        </p:nvCxnSpPr>
        <p:spPr>
          <a:xfrm flipV="1">
            <a:off x="2913063" y="2844800"/>
            <a:ext cx="0" cy="400050"/>
          </a:xfrm>
          <a:prstGeom prst="straightConnector1">
            <a:avLst/>
          </a:prstGeom>
          <a:noFill/>
          <a:ln w="19050" cap="flat" cmpd="sng" algn="ctr">
            <a:solidFill>
              <a:sysClr val="windowText" lastClr="000000"/>
            </a:solidFill>
            <a:prstDash val="solid"/>
            <a:tailEnd type="triangle"/>
          </a:ln>
          <a:effectLst/>
        </p:spPr>
      </p:cxnSp>
      <p:cxnSp>
        <p:nvCxnSpPr>
          <p:cNvPr id="20" name="Straight Arrow Connector 19"/>
          <p:cNvCxnSpPr/>
          <p:nvPr/>
        </p:nvCxnSpPr>
        <p:spPr>
          <a:xfrm>
            <a:off x="2909888" y="4149725"/>
            <a:ext cx="0" cy="2001838"/>
          </a:xfrm>
          <a:prstGeom prst="straightConnector1">
            <a:avLst/>
          </a:prstGeom>
          <a:noFill/>
          <a:ln w="19050" cap="flat" cmpd="sng" algn="ctr">
            <a:solidFill>
              <a:sysClr val="windowText" lastClr="000000"/>
            </a:solidFill>
            <a:prstDash val="solid"/>
            <a:tailEnd type="triangle"/>
          </a:ln>
          <a:effectLst/>
        </p:spPr>
      </p:cxnSp>
      <p:cxnSp>
        <p:nvCxnSpPr>
          <p:cNvPr id="21" name="Elbow Connector 20"/>
          <p:cNvCxnSpPr/>
          <p:nvPr/>
        </p:nvCxnSpPr>
        <p:spPr>
          <a:xfrm flipH="1" flipV="1">
            <a:off x="3275013" y="2571750"/>
            <a:ext cx="179387" cy="865188"/>
          </a:xfrm>
          <a:prstGeom prst="bentConnector3">
            <a:avLst>
              <a:gd name="adj1" fmla="val -214469"/>
            </a:avLst>
          </a:prstGeom>
          <a:noFill/>
          <a:ln w="19050" cap="flat" cmpd="sng" algn="ctr">
            <a:solidFill>
              <a:sysClr val="windowText" lastClr="000000"/>
            </a:solidFill>
            <a:prstDash val="solid"/>
            <a:tailEnd type="triangle"/>
          </a:ln>
          <a:effectLst/>
        </p:spPr>
      </p:cxnSp>
      <p:cxnSp>
        <p:nvCxnSpPr>
          <p:cNvPr id="22" name="Straight Connector 21"/>
          <p:cNvCxnSpPr/>
          <p:nvPr/>
        </p:nvCxnSpPr>
        <p:spPr>
          <a:xfrm>
            <a:off x="6037263" y="1033463"/>
            <a:ext cx="0" cy="5616575"/>
          </a:xfrm>
          <a:prstGeom prst="line">
            <a:avLst/>
          </a:prstGeom>
          <a:noFill/>
          <a:ln w="25400" cap="flat" cmpd="sng" algn="ctr">
            <a:solidFill>
              <a:sysClr val="windowText" lastClr="000000"/>
            </a:solidFill>
            <a:prstDash val="sysDash"/>
          </a:ln>
          <a:effectLst/>
        </p:spPr>
      </p:cxnSp>
      <p:sp>
        <p:nvSpPr>
          <p:cNvPr id="23" name="Right Arrow 22"/>
          <p:cNvSpPr/>
          <p:nvPr/>
        </p:nvSpPr>
        <p:spPr>
          <a:xfrm>
            <a:off x="3578225" y="3681413"/>
            <a:ext cx="468313" cy="563562"/>
          </a:xfrm>
          <a:prstGeom prst="rightArrow">
            <a:avLst/>
          </a:prstGeom>
          <a:solidFill>
            <a:sysClr val="window" lastClr="FFFFFF"/>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cxnSp>
        <p:nvCxnSpPr>
          <p:cNvPr id="24" name="Straight Arrow Connector 23"/>
          <p:cNvCxnSpPr/>
          <p:nvPr/>
        </p:nvCxnSpPr>
        <p:spPr>
          <a:xfrm>
            <a:off x="5219700" y="4810125"/>
            <a:ext cx="0" cy="688975"/>
          </a:xfrm>
          <a:prstGeom prst="straightConnector1">
            <a:avLst/>
          </a:prstGeom>
          <a:noFill/>
          <a:ln w="19050" cap="flat" cmpd="sng" algn="ctr">
            <a:solidFill>
              <a:sysClr val="windowText" lastClr="000000"/>
            </a:solidFill>
            <a:prstDash val="solid"/>
            <a:tailEnd type="triangle"/>
          </a:ln>
          <a:effectLst/>
        </p:spPr>
      </p:cxnSp>
      <p:cxnSp>
        <p:nvCxnSpPr>
          <p:cNvPr id="25" name="Straight Arrow Connector 24"/>
          <p:cNvCxnSpPr/>
          <p:nvPr/>
        </p:nvCxnSpPr>
        <p:spPr>
          <a:xfrm flipV="1">
            <a:off x="4787900" y="4810125"/>
            <a:ext cx="0" cy="688975"/>
          </a:xfrm>
          <a:prstGeom prst="straightConnector1">
            <a:avLst/>
          </a:prstGeom>
          <a:noFill/>
          <a:ln w="19050" cap="flat" cmpd="sng" algn="ctr">
            <a:solidFill>
              <a:sysClr val="windowText" lastClr="000000"/>
            </a:solidFill>
            <a:prstDash val="solid"/>
            <a:headEnd type="none"/>
            <a:tailEnd type="triangle"/>
          </a:ln>
          <a:effectLst/>
        </p:spPr>
      </p:cxnSp>
      <p:cxnSp>
        <p:nvCxnSpPr>
          <p:cNvPr id="26" name="Straight Connector 25"/>
          <p:cNvCxnSpPr/>
          <p:nvPr/>
        </p:nvCxnSpPr>
        <p:spPr>
          <a:xfrm>
            <a:off x="7572375" y="993775"/>
            <a:ext cx="0" cy="5614988"/>
          </a:xfrm>
          <a:prstGeom prst="line">
            <a:avLst/>
          </a:prstGeom>
          <a:noFill/>
          <a:ln w="25400" cap="flat" cmpd="sng" algn="ctr">
            <a:solidFill>
              <a:sysClr val="windowText" lastClr="000000"/>
            </a:solidFill>
            <a:prstDash val="sysDash"/>
          </a:ln>
          <a:effectLst/>
        </p:spPr>
      </p:cxnSp>
      <p:sp>
        <p:nvSpPr>
          <p:cNvPr id="27" name="Text Box 2"/>
          <p:cNvSpPr txBox="1">
            <a:spLocks noChangeArrowheads="1"/>
          </p:cNvSpPr>
          <p:nvPr/>
        </p:nvSpPr>
        <p:spPr bwMode="auto">
          <a:xfrm>
            <a:off x="6119813" y="2058988"/>
            <a:ext cx="1260475" cy="3028950"/>
          </a:xfrm>
          <a:prstGeom prst="rect">
            <a:avLst/>
          </a:prstGeom>
          <a:solidFill>
            <a:srgbClr val="00B050"/>
          </a:solidFill>
          <a:ln w="9525">
            <a:solidFill>
              <a:srgbClr val="000000"/>
            </a:solidFill>
            <a:miter lim="800000"/>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th-TH" sz="1600" b="1">
              <a:solidFill>
                <a:srgbClr val="000000"/>
              </a:solidFill>
              <a:latin typeface="Cordia New" pitchFamily="34" charset="-34"/>
              <a:ea typeface="Arial" charset="0"/>
              <a:cs typeface="Angsana New" pitchFamily="18" charset="-34"/>
            </a:endParaRPr>
          </a:p>
          <a:p>
            <a:pPr algn="ctr" eaLnBrk="1" hangingPunct="1"/>
            <a:endParaRPr lang="th-TH" sz="1600" b="1">
              <a:solidFill>
                <a:srgbClr val="000000"/>
              </a:solidFill>
              <a:latin typeface="Cordia New" pitchFamily="34" charset="-34"/>
              <a:ea typeface="Arial" charset="0"/>
              <a:cs typeface="Angsana New" pitchFamily="18" charset="-34"/>
            </a:endParaRPr>
          </a:p>
          <a:p>
            <a:pPr algn="ctr" eaLnBrk="1" hangingPunct="1"/>
            <a:r>
              <a:rPr lang="th-TH" sz="1600" b="1">
                <a:solidFill>
                  <a:srgbClr val="000000"/>
                </a:solidFill>
                <a:latin typeface="Cordia New" pitchFamily="34" charset="-34"/>
                <a:ea typeface="Arial" charset="0"/>
                <a:cs typeface="Angsana New" pitchFamily="18" charset="-34"/>
              </a:rPr>
              <a:t>ชีวิตที่มีความสุข</a:t>
            </a:r>
            <a:endParaRPr lang="en-US" sz="1600" b="1">
              <a:solidFill>
                <a:srgbClr val="000000"/>
              </a:solidFill>
              <a:latin typeface="Cordia New" pitchFamily="34" charset="-34"/>
              <a:ea typeface="Arial" charset="0"/>
              <a:cs typeface="Angsana New" pitchFamily="18" charset="-34"/>
            </a:endParaRPr>
          </a:p>
          <a:p>
            <a:pPr algn="ctr" eaLnBrk="1" hangingPunct="1"/>
            <a:r>
              <a:rPr lang="th-TH" sz="1600" b="1">
                <a:solidFill>
                  <a:srgbClr val="000000"/>
                </a:solidFill>
                <a:latin typeface="Cordia New" pitchFamily="34" charset="-34"/>
                <a:ea typeface="Arial" charset="0"/>
                <a:cs typeface="Angsana New" pitchFamily="18" charset="-34"/>
              </a:rPr>
              <a:t>ครอบครัวเป็นสุข</a:t>
            </a:r>
            <a:endParaRPr lang="en-US" sz="1600" b="1">
              <a:solidFill>
                <a:srgbClr val="000000"/>
              </a:solidFill>
              <a:latin typeface="Cordia New" pitchFamily="34" charset="-34"/>
              <a:ea typeface="Arial" charset="0"/>
              <a:cs typeface="Angsana New" pitchFamily="18" charset="-34"/>
            </a:endParaRPr>
          </a:p>
          <a:p>
            <a:pPr algn="ctr" eaLnBrk="1" hangingPunct="1"/>
            <a:r>
              <a:rPr lang="th-TH" sz="1600" b="1">
                <a:solidFill>
                  <a:srgbClr val="000000"/>
                </a:solidFill>
                <a:latin typeface="Cordia New" pitchFamily="34" charset="-34"/>
                <a:ea typeface="Arial" charset="0"/>
                <a:cs typeface="Angsana New" pitchFamily="18" charset="-34"/>
              </a:rPr>
              <a:t>ชุมชนเป็นสุข</a:t>
            </a:r>
            <a:endParaRPr lang="en-US" sz="1600" b="1">
              <a:solidFill>
                <a:srgbClr val="000000"/>
              </a:solidFill>
              <a:latin typeface="Cordia New" pitchFamily="34" charset="-34"/>
              <a:ea typeface="Arial" charset="0"/>
              <a:cs typeface="Angsana New" pitchFamily="18" charset="-34"/>
            </a:endParaRPr>
          </a:p>
          <a:p>
            <a:pPr algn="ctr" eaLnBrk="1" hangingPunct="1"/>
            <a:r>
              <a:rPr lang="th-TH" sz="1600" b="1">
                <a:solidFill>
                  <a:srgbClr val="000000"/>
                </a:solidFill>
                <a:latin typeface="Cordia New" pitchFamily="34" charset="-34"/>
                <a:ea typeface="Arial" charset="0"/>
                <a:cs typeface="Angsana New" pitchFamily="18" charset="-34"/>
              </a:rPr>
              <a:t>องค์กรเป็นสุข</a:t>
            </a:r>
            <a:endParaRPr lang="en-US" sz="1600" b="1">
              <a:solidFill>
                <a:srgbClr val="000000"/>
              </a:solidFill>
              <a:latin typeface="Cordia New" pitchFamily="34" charset="-34"/>
              <a:ea typeface="Arial" charset="0"/>
              <a:cs typeface="Angsana New" pitchFamily="18" charset="-34"/>
            </a:endParaRPr>
          </a:p>
          <a:p>
            <a:pPr algn="ctr" eaLnBrk="1" hangingPunct="1"/>
            <a:r>
              <a:rPr lang="th-TH" sz="1600" b="1">
                <a:solidFill>
                  <a:srgbClr val="000000"/>
                </a:solidFill>
                <a:latin typeface="Cordia New" pitchFamily="34" charset="-34"/>
                <a:ea typeface="Arial" charset="0"/>
                <a:cs typeface="Angsana New" pitchFamily="18" charset="-34"/>
              </a:rPr>
              <a:t>สังคมเป็นสุข</a:t>
            </a:r>
            <a:endParaRPr lang="en-US" sz="1600" b="1">
              <a:solidFill>
                <a:srgbClr val="000000"/>
              </a:solidFill>
              <a:latin typeface="Cordia New" pitchFamily="34" charset="-34"/>
              <a:ea typeface="Arial" charset="0"/>
              <a:cs typeface="Angsana New" pitchFamily="18" charset="-34"/>
            </a:endParaRPr>
          </a:p>
          <a:p>
            <a:pPr algn="ctr" eaLnBrk="1" hangingPunct="1"/>
            <a:r>
              <a:rPr lang="th-TH" sz="1600" b="1">
                <a:solidFill>
                  <a:srgbClr val="000000"/>
                </a:solidFill>
                <a:latin typeface="Cordia New" pitchFamily="34" charset="-34"/>
                <a:ea typeface="Arial" charset="0"/>
                <a:cs typeface="Angsana New" pitchFamily="18" charset="-34"/>
              </a:rPr>
              <a:t>ประเทศชาติเป็นสุข</a:t>
            </a:r>
            <a:endParaRPr lang="en-US" sz="1600" b="1">
              <a:solidFill>
                <a:srgbClr val="000000"/>
              </a:solidFill>
              <a:latin typeface="Cordia New" pitchFamily="34" charset="-34"/>
              <a:ea typeface="Arial" charset="0"/>
              <a:cs typeface="Angsana New" pitchFamily="18" charset="-34"/>
            </a:endParaRPr>
          </a:p>
          <a:p>
            <a:pPr algn="ctr" eaLnBrk="1" hangingPunct="1"/>
            <a:r>
              <a:rPr lang="th-TH" sz="1600" b="1">
                <a:solidFill>
                  <a:srgbClr val="000000"/>
                </a:solidFill>
                <a:latin typeface="Cordia New" pitchFamily="34" charset="-34"/>
                <a:ea typeface="Arial" charset="0"/>
                <a:cs typeface="Angsana New" pitchFamily="18" charset="-34"/>
              </a:rPr>
              <a:t>โลกที่มีความสุข</a:t>
            </a:r>
            <a:endParaRPr lang="en-US" sz="1600" b="1">
              <a:solidFill>
                <a:srgbClr val="000000"/>
              </a:solidFill>
              <a:ea typeface="Arial" charset="0"/>
              <a:cs typeface="Angsana New" pitchFamily="18" charset="-34"/>
            </a:endParaRPr>
          </a:p>
        </p:txBody>
      </p:sp>
      <p:sp>
        <p:nvSpPr>
          <p:cNvPr id="28" name="TextBox 27"/>
          <p:cNvSpPr txBox="1">
            <a:spLocks noChangeArrowheads="1"/>
          </p:cNvSpPr>
          <p:nvPr/>
        </p:nvSpPr>
        <p:spPr bwMode="auto">
          <a:xfrm>
            <a:off x="6375400" y="5373688"/>
            <a:ext cx="792163" cy="368300"/>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h-TH" b="1">
                <a:solidFill>
                  <a:srgbClr val="000000"/>
                </a:solidFill>
                <a:latin typeface="Calibri" pitchFamily="34" charset="0"/>
                <a:cs typeface="Angsana New" pitchFamily="18" charset="-34"/>
              </a:rPr>
              <a:t>ความสุข</a:t>
            </a:r>
            <a:endParaRPr lang="en-US" b="1">
              <a:solidFill>
                <a:srgbClr val="000000"/>
              </a:solidFill>
              <a:latin typeface="Calibri" pitchFamily="34" charset="0"/>
            </a:endParaRPr>
          </a:p>
        </p:txBody>
      </p:sp>
      <p:cxnSp>
        <p:nvCxnSpPr>
          <p:cNvPr id="29" name="Elbow Connector 28"/>
          <p:cNvCxnSpPr/>
          <p:nvPr/>
        </p:nvCxnSpPr>
        <p:spPr>
          <a:xfrm rot="10800000" flipV="1">
            <a:off x="2062163" y="2398713"/>
            <a:ext cx="152400" cy="1187450"/>
          </a:xfrm>
          <a:prstGeom prst="bentConnector2">
            <a:avLst/>
          </a:prstGeom>
          <a:noFill/>
          <a:ln w="19050" cap="flat" cmpd="sng" algn="ctr">
            <a:solidFill>
              <a:sysClr val="windowText" lastClr="000000"/>
            </a:solidFill>
            <a:prstDash val="solid"/>
          </a:ln>
          <a:effectLst/>
        </p:spPr>
      </p:cxnSp>
      <p:cxnSp>
        <p:nvCxnSpPr>
          <p:cNvPr id="30" name="Straight Connector 29"/>
          <p:cNvCxnSpPr/>
          <p:nvPr/>
        </p:nvCxnSpPr>
        <p:spPr>
          <a:xfrm>
            <a:off x="2057400" y="4314825"/>
            <a:ext cx="0" cy="1384300"/>
          </a:xfrm>
          <a:prstGeom prst="line">
            <a:avLst/>
          </a:prstGeom>
          <a:noFill/>
          <a:ln w="19050" cap="flat" cmpd="sng" algn="ctr">
            <a:solidFill>
              <a:sysClr val="windowText" lastClr="000000"/>
            </a:solidFill>
            <a:prstDash val="solid"/>
          </a:ln>
          <a:effectLst/>
        </p:spPr>
      </p:cxnSp>
      <p:cxnSp>
        <p:nvCxnSpPr>
          <p:cNvPr id="31" name="Straight Connector 30"/>
          <p:cNvCxnSpPr/>
          <p:nvPr/>
        </p:nvCxnSpPr>
        <p:spPr>
          <a:xfrm>
            <a:off x="2052638" y="5694363"/>
            <a:ext cx="603250" cy="0"/>
          </a:xfrm>
          <a:prstGeom prst="line">
            <a:avLst/>
          </a:prstGeom>
          <a:noFill/>
          <a:ln w="19050" cap="flat" cmpd="sng" algn="ctr">
            <a:solidFill>
              <a:sysClr val="windowText" lastClr="000000"/>
            </a:solidFill>
            <a:prstDash val="solid"/>
          </a:ln>
          <a:effectLst/>
        </p:spPr>
      </p:cxnSp>
      <p:sp>
        <p:nvSpPr>
          <p:cNvPr id="32" name="Arc 31"/>
          <p:cNvSpPr/>
          <p:nvPr/>
        </p:nvSpPr>
        <p:spPr>
          <a:xfrm rot="13480573">
            <a:off x="1833563" y="3535363"/>
            <a:ext cx="865187" cy="850900"/>
          </a:xfrm>
          <a:prstGeom prst="arc">
            <a:avLst>
              <a:gd name="adj1" fmla="val 15351508"/>
              <a:gd name="adj2" fmla="val 1142212"/>
            </a:avLst>
          </a:prstGeom>
          <a:noFill/>
          <a:ln w="19050" cap="flat" cmpd="sng" algn="ctr">
            <a:solidFill>
              <a:sysClr val="windowText" lastClr="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a:ea typeface="+mn-ea"/>
              <a:cs typeface="+mn-cs"/>
            </a:endParaRPr>
          </a:p>
        </p:txBody>
      </p:sp>
      <p:sp>
        <p:nvSpPr>
          <p:cNvPr id="33" name="Arc 32"/>
          <p:cNvSpPr/>
          <p:nvPr/>
        </p:nvSpPr>
        <p:spPr>
          <a:xfrm rot="20505314">
            <a:off x="2633663" y="5549900"/>
            <a:ext cx="473075" cy="622300"/>
          </a:xfrm>
          <a:prstGeom prst="arc">
            <a:avLst>
              <a:gd name="adj1" fmla="val 13969800"/>
              <a:gd name="adj2" fmla="val 19828919"/>
            </a:avLst>
          </a:prstGeom>
          <a:noFill/>
          <a:ln w="19050" cap="flat" cmpd="sng" algn="ctr">
            <a:solidFill>
              <a:sysClr val="windowText" lastClr="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a:ea typeface="+mn-ea"/>
              <a:cs typeface="+mn-cs"/>
            </a:endParaRPr>
          </a:p>
        </p:txBody>
      </p:sp>
      <p:cxnSp>
        <p:nvCxnSpPr>
          <p:cNvPr id="34" name="Straight Connector 33"/>
          <p:cNvCxnSpPr/>
          <p:nvPr/>
        </p:nvCxnSpPr>
        <p:spPr>
          <a:xfrm>
            <a:off x="3038475" y="5680075"/>
            <a:ext cx="1511300" cy="0"/>
          </a:xfrm>
          <a:prstGeom prst="line">
            <a:avLst/>
          </a:prstGeom>
          <a:noFill/>
          <a:ln w="19050" cap="flat" cmpd="sng" algn="ctr">
            <a:solidFill>
              <a:sysClr val="windowText" lastClr="000000"/>
            </a:solidFill>
            <a:prstDash val="solid"/>
            <a:tailEnd type="triangle"/>
          </a:ln>
          <a:effectLst/>
        </p:spPr>
      </p:cxnSp>
      <p:cxnSp>
        <p:nvCxnSpPr>
          <p:cNvPr id="35" name="Straight Connector 34"/>
          <p:cNvCxnSpPr>
            <a:stCxn id="12" idx="1"/>
          </p:cNvCxnSpPr>
          <p:nvPr/>
        </p:nvCxnSpPr>
        <p:spPr>
          <a:xfrm flipH="1">
            <a:off x="1846263" y="3413125"/>
            <a:ext cx="315912" cy="0"/>
          </a:xfrm>
          <a:prstGeom prst="line">
            <a:avLst/>
          </a:prstGeom>
          <a:noFill/>
          <a:ln w="19050" cap="flat" cmpd="sng" algn="ctr">
            <a:solidFill>
              <a:sysClr val="windowText" lastClr="000000"/>
            </a:solidFill>
            <a:prstDash val="solid"/>
          </a:ln>
          <a:effectLst/>
        </p:spPr>
      </p:cxnSp>
      <p:cxnSp>
        <p:nvCxnSpPr>
          <p:cNvPr id="36" name="Straight Connector 35"/>
          <p:cNvCxnSpPr/>
          <p:nvPr/>
        </p:nvCxnSpPr>
        <p:spPr>
          <a:xfrm>
            <a:off x="1852613" y="3406775"/>
            <a:ext cx="0" cy="247650"/>
          </a:xfrm>
          <a:prstGeom prst="line">
            <a:avLst/>
          </a:prstGeom>
          <a:noFill/>
          <a:ln w="19050" cap="flat" cmpd="sng" algn="ctr">
            <a:solidFill>
              <a:sysClr val="windowText" lastClr="000000"/>
            </a:solidFill>
            <a:prstDash val="solid"/>
          </a:ln>
          <a:effectLst/>
        </p:spPr>
      </p:cxnSp>
      <p:sp>
        <p:nvSpPr>
          <p:cNvPr id="37" name="Arc 36"/>
          <p:cNvSpPr/>
          <p:nvPr/>
        </p:nvSpPr>
        <p:spPr>
          <a:xfrm rot="13480573">
            <a:off x="1733550" y="3489325"/>
            <a:ext cx="866775" cy="935038"/>
          </a:xfrm>
          <a:prstGeom prst="arc">
            <a:avLst/>
          </a:prstGeom>
          <a:noFill/>
          <a:ln w="19050" cap="flat" cmpd="sng" algn="ctr">
            <a:solidFill>
              <a:sysClr val="windowText" lastClr="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a:ea typeface="+mn-ea"/>
              <a:cs typeface="+mn-cs"/>
            </a:endParaRPr>
          </a:p>
        </p:txBody>
      </p:sp>
      <p:cxnSp>
        <p:nvCxnSpPr>
          <p:cNvPr id="38" name="Straight Connector 37"/>
          <p:cNvCxnSpPr/>
          <p:nvPr/>
        </p:nvCxnSpPr>
        <p:spPr>
          <a:xfrm>
            <a:off x="1828800" y="4281488"/>
            <a:ext cx="0" cy="1771650"/>
          </a:xfrm>
          <a:prstGeom prst="line">
            <a:avLst/>
          </a:prstGeom>
          <a:noFill/>
          <a:ln w="19050" cap="flat" cmpd="sng" algn="ctr">
            <a:solidFill>
              <a:sysClr val="windowText" lastClr="000000"/>
            </a:solidFill>
            <a:prstDash val="solid"/>
          </a:ln>
          <a:effectLst/>
        </p:spPr>
      </p:cxnSp>
      <p:cxnSp>
        <p:nvCxnSpPr>
          <p:cNvPr id="39" name="Straight Connector 38"/>
          <p:cNvCxnSpPr/>
          <p:nvPr/>
        </p:nvCxnSpPr>
        <p:spPr>
          <a:xfrm>
            <a:off x="1824038" y="6059488"/>
            <a:ext cx="817562" cy="0"/>
          </a:xfrm>
          <a:prstGeom prst="line">
            <a:avLst/>
          </a:prstGeom>
          <a:noFill/>
          <a:ln w="19050" cap="flat" cmpd="sng" algn="ctr">
            <a:solidFill>
              <a:sysClr val="windowText" lastClr="000000"/>
            </a:solidFill>
            <a:prstDash val="solid"/>
          </a:ln>
          <a:effectLst/>
        </p:spPr>
      </p:cxnSp>
      <p:sp>
        <p:nvSpPr>
          <p:cNvPr id="40" name="Arc 39"/>
          <p:cNvSpPr/>
          <p:nvPr/>
        </p:nvSpPr>
        <p:spPr>
          <a:xfrm rot="20505314">
            <a:off x="2633663" y="5907088"/>
            <a:ext cx="473075" cy="622300"/>
          </a:xfrm>
          <a:prstGeom prst="arc">
            <a:avLst>
              <a:gd name="adj1" fmla="val 13969800"/>
              <a:gd name="adj2" fmla="val 19828919"/>
            </a:avLst>
          </a:prstGeom>
          <a:noFill/>
          <a:ln w="19050" cap="flat" cmpd="sng" algn="ctr">
            <a:solidFill>
              <a:sysClr val="windowText" lastClr="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a:ea typeface="+mn-ea"/>
              <a:cs typeface="+mn-cs"/>
            </a:endParaRPr>
          </a:p>
        </p:txBody>
      </p:sp>
      <p:cxnSp>
        <p:nvCxnSpPr>
          <p:cNvPr id="41" name="Straight Connector 40"/>
          <p:cNvCxnSpPr/>
          <p:nvPr/>
        </p:nvCxnSpPr>
        <p:spPr>
          <a:xfrm>
            <a:off x="3030538" y="6029325"/>
            <a:ext cx="1520825" cy="0"/>
          </a:xfrm>
          <a:prstGeom prst="line">
            <a:avLst/>
          </a:prstGeom>
          <a:noFill/>
          <a:ln w="19050" cap="flat" cmpd="sng" algn="ctr">
            <a:solidFill>
              <a:sysClr val="windowText" lastClr="000000"/>
            </a:solidFill>
            <a:prstDash val="solid"/>
            <a:tailEnd type="triangle"/>
          </a:ln>
          <a:effectLst/>
        </p:spPr>
      </p:cxnSp>
      <p:cxnSp>
        <p:nvCxnSpPr>
          <p:cNvPr id="42" name="Straight Connector 41"/>
          <p:cNvCxnSpPr/>
          <p:nvPr/>
        </p:nvCxnSpPr>
        <p:spPr>
          <a:xfrm>
            <a:off x="5219700" y="6015038"/>
            <a:ext cx="1589088" cy="0"/>
          </a:xfrm>
          <a:prstGeom prst="line">
            <a:avLst/>
          </a:prstGeom>
          <a:noFill/>
          <a:ln w="19050" cap="flat" cmpd="sng" algn="ctr">
            <a:solidFill>
              <a:sysClr val="windowText" lastClr="000000"/>
            </a:solidFill>
            <a:prstDash val="solid"/>
            <a:headEnd type="triangle"/>
          </a:ln>
          <a:effectLst/>
        </p:spPr>
      </p:cxnSp>
      <p:cxnSp>
        <p:nvCxnSpPr>
          <p:cNvPr id="43" name="Straight Arrow Connector 42"/>
          <p:cNvCxnSpPr/>
          <p:nvPr/>
        </p:nvCxnSpPr>
        <p:spPr>
          <a:xfrm flipV="1">
            <a:off x="6808788" y="5743575"/>
            <a:ext cx="0" cy="271463"/>
          </a:xfrm>
          <a:prstGeom prst="straightConnector1">
            <a:avLst/>
          </a:prstGeom>
          <a:noFill/>
          <a:ln w="19050" cap="flat" cmpd="sng" algn="ctr">
            <a:solidFill>
              <a:sysClr val="windowText" lastClr="000000"/>
            </a:solidFill>
            <a:prstDash val="solid"/>
            <a:tailEnd type="triangle"/>
          </a:ln>
          <a:effectLst/>
        </p:spPr>
      </p:cxnSp>
      <p:cxnSp>
        <p:nvCxnSpPr>
          <p:cNvPr id="44" name="Straight Arrow Connector 43"/>
          <p:cNvCxnSpPr/>
          <p:nvPr/>
        </p:nvCxnSpPr>
        <p:spPr>
          <a:xfrm flipV="1">
            <a:off x="6756400" y="5084763"/>
            <a:ext cx="0" cy="271462"/>
          </a:xfrm>
          <a:prstGeom prst="straightConnector1">
            <a:avLst/>
          </a:prstGeom>
          <a:noFill/>
          <a:ln w="19050" cap="flat" cmpd="sng" algn="ctr">
            <a:solidFill>
              <a:sysClr val="windowText" lastClr="000000"/>
            </a:solidFill>
            <a:prstDash val="solid"/>
            <a:tailEnd type="triangle"/>
          </a:ln>
          <a:effectLst/>
        </p:spPr>
      </p:cxnSp>
      <p:sp>
        <p:nvSpPr>
          <p:cNvPr id="45" name="Text Box 2"/>
          <p:cNvSpPr txBox="1">
            <a:spLocks noChangeArrowheads="1"/>
          </p:cNvSpPr>
          <p:nvPr/>
        </p:nvSpPr>
        <p:spPr bwMode="auto">
          <a:xfrm>
            <a:off x="7740650" y="2058988"/>
            <a:ext cx="1316038" cy="1484312"/>
          </a:xfrm>
          <a:prstGeom prst="rect">
            <a:avLst/>
          </a:prstGeom>
          <a:solidFill>
            <a:srgbClr val="4BACC6">
              <a:lumMod val="60000"/>
              <a:lumOff val="40000"/>
            </a:srgbClr>
          </a:solidFill>
          <a:ln w="9525">
            <a:solidFill>
              <a:srgbClr val="000000"/>
            </a:solidFill>
            <a:miter lim="800000"/>
            <a:headEnd/>
            <a:tailEnd/>
          </a:ln>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1800" b="1" i="0" u="none" strike="noStrike" kern="0" cap="none" spc="0" normalizeH="0" baseline="0" noProof="0" dirty="0">
                <a:ln>
                  <a:noFill/>
                </a:ln>
                <a:solidFill>
                  <a:prstClr val="black"/>
                </a:solidFill>
                <a:effectLst/>
                <a:uLnTx/>
                <a:uFillTx/>
                <a:latin typeface="Cordia New" pitchFamily="34" charset="-34"/>
                <a:ea typeface="Arial" pitchFamily="34" charset="0"/>
                <a:cs typeface="Angsana New"/>
              </a:rPr>
              <a:t>ประโยชน์สุข</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1800" b="1" i="0" u="none" strike="noStrike" kern="0" cap="none" spc="0" normalizeH="0" baseline="0" noProof="0" dirty="0">
                <a:ln>
                  <a:noFill/>
                </a:ln>
                <a:solidFill>
                  <a:prstClr val="black"/>
                </a:solidFill>
                <a:effectLst/>
                <a:uLnTx/>
                <a:uFillTx/>
                <a:latin typeface="Cordia New" pitchFamily="34" charset="-34"/>
                <a:cs typeface="Angsana New"/>
              </a:rPr>
              <a:t>หรือ</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1800" b="1" i="0" u="none" strike="noStrike" kern="0" cap="none" spc="0" normalizeH="0" baseline="0" noProof="0" dirty="0">
                <a:ln>
                  <a:noFill/>
                </a:ln>
                <a:solidFill>
                  <a:prstClr val="black"/>
                </a:solidFill>
                <a:effectLst/>
                <a:uLnTx/>
                <a:uFillTx/>
                <a:latin typeface="Cordia New" pitchFamily="34" charset="-34"/>
                <a:cs typeface="Angsana New"/>
              </a:rPr>
              <a:t>ความสุขจากการทำประโยชน์</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1800" b="1" i="0" u="none" strike="noStrike" kern="0" cap="none" spc="0" normalizeH="0" baseline="0" noProof="0" dirty="0">
                <a:ln>
                  <a:noFill/>
                </a:ln>
                <a:solidFill>
                  <a:prstClr val="black"/>
                </a:solidFill>
                <a:effectLst/>
                <a:uLnTx/>
                <a:uFillTx/>
                <a:latin typeface="Cordia New" pitchFamily="34" charset="-34"/>
                <a:cs typeface="Angsana New"/>
              </a:rPr>
              <a:t>ให้แก่ผู้อื่น</a:t>
            </a:r>
            <a:endParaRPr kumimoji="0" lang="en-US" sz="1600" b="0" i="0" u="none" strike="noStrike" kern="0" cap="none" spc="0" normalizeH="0" baseline="0" noProof="0" dirty="0">
              <a:ln>
                <a:noFill/>
              </a:ln>
              <a:solidFill>
                <a:prstClr val="black"/>
              </a:solidFill>
              <a:effectLst/>
              <a:uLnTx/>
              <a:uFillTx/>
              <a:latin typeface="Arial" pitchFamily="34" charset="0"/>
            </a:endParaRPr>
          </a:p>
        </p:txBody>
      </p:sp>
      <p:sp>
        <p:nvSpPr>
          <p:cNvPr id="46" name="Text Box 3"/>
          <p:cNvSpPr txBox="1">
            <a:spLocks noChangeArrowheads="1"/>
          </p:cNvSpPr>
          <p:nvPr/>
        </p:nvSpPr>
        <p:spPr bwMode="auto">
          <a:xfrm>
            <a:off x="7859713" y="4029075"/>
            <a:ext cx="1082675" cy="1316038"/>
          </a:xfrm>
          <a:prstGeom prst="rect">
            <a:avLst/>
          </a:prstGeom>
          <a:solidFill>
            <a:srgbClr val="4BACC6">
              <a:lumMod val="60000"/>
              <a:lumOff val="40000"/>
            </a:srgbClr>
          </a:solidFill>
          <a:ln w="9525">
            <a:solidFill>
              <a:srgbClr val="000000"/>
            </a:solidFill>
            <a:miter lim="800000"/>
            <a:headEnd/>
            <a:tailEnd/>
          </a:ln>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h-TH" sz="2000" b="1" i="0" u="none" strike="noStrike" kern="0" cap="none" spc="0" normalizeH="0" baseline="0" noProof="0" dirty="0">
              <a:ln>
                <a:noFill/>
              </a:ln>
              <a:solidFill>
                <a:prstClr val="black"/>
              </a:solidFill>
              <a:effectLst/>
              <a:uLnTx/>
              <a:uFillTx/>
              <a:latin typeface="Cordia New" pitchFamily="34" charset="-34"/>
              <a:ea typeface="Arial" pitchFamily="34" charset="0"/>
              <a:cs typeface="Angsana New"/>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000" b="1" i="0" u="none" strike="noStrike" kern="0" cap="none" spc="0" normalizeH="0" baseline="0" noProof="0" dirty="0">
                <a:ln>
                  <a:noFill/>
                </a:ln>
                <a:solidFill>
                  <a:prstClr val="black"/>
                </a:solidFill>
                <a:effectLst/>
                <a:uLnTx/>
                <a:uFillTx/>
                <a:latin typeface="Cordia New" pitchFamily="34" charset="-34"/>
                <a:ea typeface="Arial" pitchFamily="34" charset="0"/>
                <a:cs typeface="Angsana New"/>
              </a:rPr>
              <a:t>ความร่มเย็น</a:t>
            </a:r>
            <a:endParaRPr kumimoji="0" lang="en-US" sz="2000" b="1" i="0" u="none" strike="noStrike" kern="0" cap="none" spc="0" normalizeH="0" baseline="0" noProof="0" dirty="0">
              <a:ln>
                <a:noFill/>
              </a:ln>
              <a:solidFill>
                <a:prstClr val="black"/>
              </a:solidFill>
              <a:effectLst/>
              <a:uLnTx/>
              <a:uFillTx/>
              <a:latin typeface="Cordia New" pitchFamily="34" charset="-34"/>
              <a:ea typeface="Arial"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000" b="1" i="0" u="none" strike="noStrike" kern="0" cap="none" spc="0" normalizeH="0" baseline="0" noProof="0" dirty="0">
                <a:ln>
                  <a:noFill/>
                </a:ln>
                <a:solidFill>
                  <a:prstClr val="black"/>
                </a:solidFill>
                <a:effectLst/>
                <a:uLnTx/>
                <a:uFillTx/>
                <a:latin typeface="Cordia New" pitchFamily="34" charset="-34"/>
                <a:ea typeface="Arial" pitchFamily="34" charset="0"/>
                <a:cs typeface="Angsana New"/>
              </a:rPr>
              <a:t>เป็นสุข</a:t>
            </a:r>
            <a:endParaRPr kumimoji="0" lang="en-US" sz="1800" b="0" i="0" u="none" strike="noStrike" kern="0" cap="none" spc="0" normalizeH="0" baseline="0" noProof="0" dirty="0">
              <a:ln>
                <a:noFill/>
              </a:ln>
              <a:solidFill>
                <a:prstClr val="black"/>
              </a:solidFill>
              <a:effectLst/>
              <a:uLnTx/>
              <a:uFillTx/>
              <a:latin typeface="Arial" pitchFamily="34" charset="0"/>
            </a:endParaRPr>
          </a:p>
        </p:txBody>
      </p:sp>
      <p:cxnSp>
        <p:nvCxnSpPr>
          <p:cNvPr id="47" name="Straight Arrow Connector 46"/>
          <p:cNvCxnSpPr/>
          <p:nvPr/>
        </p:nvCxnSpPr>
        <p:spPr>
          <a:xfrm>
            <a:off x="7391400" y="2781300"/>
            <a:ext cx="360363" cy="0"/>
          </a:xfrm>
          <a:prstGeom prst="straightConnector1">
            <a:avLst/>
          </a:prstGeom>
          <a:noFill/>
          <a:ln w="19050" cap="flat" cmpd="sng" algn="ctr">
            <a:solidFill>
              <a:sysClr val="windowText" lastClr="000000"/>
            </a:solidFill>
            <a:prstDash val="solid"/>
            <a:tailEnd type="triangle"/>
          </a:ln>
          <a:effectLst/>
        </p:spPr>
      </p:cxnSp>
      <p:cxnSp>
        <p:nvCxnSpPr>
          <p:cNvPr id="48" name="Straight Arrow Connector 47"/>
          <p:cNvCxnSpPr/>
          <p:nvPr/>
        </p:nvCxnSpPr>
        <p:spPr>
          <a:xfrm>
            <a:off x="8397875" y="3543300"/>
            <a:ext cx="0" cy="485775"/>
          </a:xfrm>
          <a:prstGeom prst="straightConnector1">
            <a:avLst/>
          </a:prstGeom>
          <a:noFill/>
          <a:ln w="19050" cap="flat" cmpd="sng" algn="ctr">
            <a:solidFill>
              <a:sysClr val="windowText" lastClr="000000"/>
            </a:solidFill>
            <a:prstDash val="solid"/>
            <a:tailEnd type="triangle"/>
          </a:ln>
          <a:effectLst/>
        </p:spPr>
      </p:cxnSp>
      <p:cxnSp>
        <p:nvCxnSpPr>
          <p:cNvPr id="49" name="Straight Connector 48"/>
          <p:cNvCxnSpPr/>
          <p:nvPr/>
        </p:nvCxnSpPr>
        <p:spPr>
          <a:xfrm>
            <a:off x="3390900" y="6342063"/>
            <a:ext cx="1162050" cy="0"/>
          </a:xfrm>
          <a:prstGeom prst="line">
            <a:avLst/>
          </a:prstGeom>
          <a:noFill/>
          <a:ln w="19050" cap="flat" cmpd="sng" algn="ctr">
            <a:solidFill>
              <a:sysClr val="windowText" lastClr="000000"/>
            </a:solidFill>
            <a:prstDash val="solid"/>
            <a:tailEnd type="triangle"/>
          </a:ln>
          <a:effectLst/>
        </p:spPr>
      </p:cxnSp>
      <p:cxnSp>
        <p:nvCxnSpPr>
          <p:cNvPr id="50" name="Straight Connector 49"/>
          <p:cNvCxnSpPr/>
          <p:nvPr/>
        </p:nvCxnSpPr>
        <p:spPr>
          <a:xfrm>
            <a:off x="5241925" y="6350000"/>
            <a:ext cx="3155950" cy="0"/>
          </a:xfrm>
          <a:prstGeom prst="line">
            <a:avLst/>
          </a:prstGeom>
          <a:noFill/>
          <a:ln w="19050" cap="flat" cmpd="sng" algn="ctr">
            <a:solidFill>
              <a:sysClr val="windowText" lastClr="000000"/>
            </a:solidFill>
            <a:prstDash val="solid"/>
            <a:headEnd type="triangle"/>
          </a:ln>
          <a:effectLst/>
        </p:spPr>
      </p:cxnSp>
      <p:cxnSp>
        <p:nvCxnSpPr>
          <p:cNvPr id="51" name="Straight Arrow Connector 50"/>
          <p:cNvCxnSpPr/>
          <p:nvPr/>
        </p:nvCxnSpPr>
        <p:spPr>
          <a:xfrm flipV="1">
            <a:off x="8389938" y="5356225"/>
            <a:ext cx="0" cy="1006475"/>
          </a:xfrm>
          <a:prstGeom prst="straightConnector1">
            <a:avLst/>
          </a:prstGeom>
          <a:noFill/>
          <a:ln w="19050" cap="flat" cmpd="sng" algn="ctr">
            <a:solidFill>
              <a:sysClr val="windowText" lastClr="000000"/>
            </a:solidFill>
            <a:prstDash val="solid"/>
            <a:tailEnd type="triangle"/>
          </a:ln>
          <a:effectLst/>
        </p:spPr>
      </p:cxnSp>
      <p:sp>
        <p:nvSpPr>
          <p:cNvPr id="52" name="TextBox 79"/>
          <p:cNvSpPr txBox="1">
            <a:spLocks noChangeArrowheads="1"/>
          </p:cNvSpPr>
          <p:nvPr/>
        </p:nvSpPr>
        <p:spPr bwMode="auto">
          <a:xfrm>
            <a:off x="468313" y="990600"/>
            <a:ext cx="1079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th-TH" b="1">
                <a:solidFill>
                  <a:srgbClr val="000000"/>
                </a:solidFill>
                <a:latin typeface="Calibri" pitchFamily="34" charset="0"/>
                <a:cs typeface="Angsana New" pitchFamily="18" charset="-34"/>
              </a:rPr>
              <a:t>ปัจจัยนำเข้า</a:t>
            </a:r>
            <a:endParaRPr lang="en-US" b="1">
              <a:solidFill>
                <a:srgbClr val="000000"/>
              </a:solidFill>
              <a:latin typeface="Calibri" pitchFamily="34" charset="0"/>
            </a:endParaRPr>
          </a:p>
        </p:txBody>
      </p:sp>
      <p:sp>
        <p:nvSpPr>
          <p:cNvPr id="53" name="TextBox 80"/>
          <p:cNvSpPr txBox="1">
            <a:spLocks noChangeArrowheads="1"/>
          </p:cNvSpPr>
          <p:nvPr/>
        </p:nvSpPr>
        <p:spPr bwMode="auto">
          <a:xfrm>
            <a:off x="2411413" y="985838"/>
            <a:ext cx="10715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th-TH" b="1">
                <a:solidFill>
                  <a:srgbClr val="000000"/>
                </a:solidFill>
                <a:latin typeface="Calibri" pitchFamily="34" charset="0"/>
                <a:cs typeface="Angsana New" pitchFamily="18" charset="-34"/>
              </a:rPr>
              <a:t>กระบวนการ</a:t>
            </a:r>
            <a:endParaRPr lang="en-US" b="1">
              <a:solidFill>
                <a:srgbClr val="000000"/>
              </a:solidFill>
              <a:latin typeface="Calibri" pitchFamily="34" charset="0"/>
            </a:endParaRPr>
          </a:p>
        </p:txBody>
      </p:sp>
      <p:sp>
        <p:nvSpPr>
          <p:cNvPr id="54" name="TextBox 81"/>
          <p:cNvSpPr txBox="1">
            <a:spLocks noChangeArrowheads="1"/>
          </p:cNvSpPr>
          <p:nvPr/>
        </p:nvSpPr>
        <p:spPr bwMode="auto">
          <a:xfrm>
            <a:off x="4452938" y="985838"/>
            <a:ext cx="10080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th-TH" b="1">
                <a:solidFill>
                  <a:srgbClr val="000000"/>
                </a:solidFill>
                <a:latin typeface="Calibri" pitchFamily="34" charset="0"/>
                <a:cs typeface="Angsana New" pitchFamily="18" charset="-34"/>
              </a:rPr>
              <a:t>ผลผลิต</a:t>
            </a:r>
            <a:endParaRPr lang="en-US" b="1">
              <a:solidFill>
                <a:srgbClr val="000000"/>
              </a:solidFill>
              <a:latin typeface="Calibri" pitchFamily="34" charset="0"/>
            </a:endParaRPr>
          </a:p>
        </p:txBody>
      </p:sp>
      <p:sp>
        <p:nvSpPr>
          <p:cNvPr id="55" name="TextBox 82"/>
          <p:cNvSpPr txBox="1">
            <a:spLocks noChangeArrowheads="1"/>
          </p:cNvSpPr>
          <p:nvPr/>
        </p:nvSpPr>
        <p:spPr bwMode="auto">
          <a:xfrm>
            <a:off x="6145213" y="998538"/>
            <a:ext cx="1336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th-TH" b="1">
                <a:solidFill>
                  <a:srgbClr val="000000"/>
                </a:solidFill>
                <a:latin typeface="Calibri" pitchFamily="34" charset="0"/>
                <a:cs typeface="Angsana New" pitchFamily="18" charset="-34"/>
              </a:rPr>
              <a:t>ผลลัพธ์</a:t>
            </a:r>
            <a:endParaRPr lang="en-US" b="1">
              <a:solidFill>
                <a:srgbClr val="000000"/>
              </a:solidFill>
              <a:latin typeface="Calibri" pitchFamily="34" charset="0"/>
            </a:endParaRPr>
          </a:p>
        </p:txBody>
      </p:sp>
      <p:sp>
        <p:nvSpPr>
          <p:cNvPr id="56" name="TextBox 84"/>
          <p:cNvSpPr txBox="1">
            <a:spLocks noChangeArrowheads="1"/>
          </p:cNvSpPr>
          <p:nvPr/>
        </p:nvSpPr>
        <p:spPr bwMode="auto">
          <a:xfrm>
            <a:off x="7956550" y="995363"/>
            <a:ext cx="10080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th-TH" b="1">
                <a:solidFill>
                  <a:srgbClr val="000000"/>
                </a:solidFill>
                <a:latin typeface="Calibri" pitchFamily="34" charset="0"/>
                <a:cs typeface="Angsana New" pitchFamily="18" charset="-34"/>
              </a:rPr>
              <a:t>ผลในที่สุด</a:t>
            </a:r>
            <a:endParaRPr lang="en-US" b="1">
              <a:solidFill>
                <a:srgbClr val="000000"/>
              </a:solidFill>
              <a:latin typeface="Calibri" pitchFamily="34" charset="0"/>
            </a:endParaRPr>
          </a:p>
        </p:txBody>
      </p:sp>
      <p:grpSp>
        <p:nvGrpSpPr>
          <p:cNvPr id="57" name="Group 92"/>
          <p:cNvGrpSpPr>
            <a:grpSpLocks/>
          </p:cNvGrpSpPr>
          <p:nvPr/>
        </p:nvGrpSpPr>
        <p:grpSpPr bwMode="auto">
          <a:xfrm>
            <a:off x="257175" y="979488"/>
            <a:ext cx="8793163" cy="420687"/>
            <a:chOff x="257082" y="979375"/>
            <a:chExt cx="8792902" cy="420471"/>
          </a:xfrm>
        </p:grpSpPr>
        <p:sp>
          <p:nvSpPr>
            <p:cNvPr id="58" name="Rectangle 57"/>
            <p:cNvSpPr/>
            <p:nvPr/>
          </p:nvSpPr>
          <p:spPr>
            <a:xfrm>
              <a:off x="357092" y="995242"/>
              <a:ext cx="8569071" cy="360177"/>
            </a:xfrm>
            <a:prstGeom prst="rect">
              <a:avLst/>
            </a:prstGeom>
            <a:noFill/>
            <a:ln w="25400" cap="flat" cmpd="sng" algn="ctr">
              <a:solidFill>
                <a:sysClr val="windowText" lastClr="000000"/>
              </a:solidFill>
              <a:prstDash val="sys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a:noFill/>
                </a:ln>
                <a:solidFill>
                  <a:prstClr val="white"/>
                </a:solidFill>
                <a:effectLst/>
                <a:uLnTx/>
                <a:uFillTx/>
                <a:latin typeface="Angsana New" pitchFamily="18" charset="-34"/>
                <a:ea typeface="+mn-ea"/>
                <a:cs typeface="Angsana New" pitchFamily="18" charset="-34"/>
              </a:endParaRPr>
            </a:p>
          </p:txBody>
        </p:sp>
        <p:sp>
          <p:nvSpPr>
            <p:cNvPr id="59" name="Rectangle 58"/>
            <p:cNvSpPr/>
            <p:nvPr/>
          </p:nvSpPr>
          <p:spPr>
            <a:xfrm>
              <a:off x="257082" y="980961"/>
              <a:ext cx="136521" cy="418885"/>
            </a:xfrm>
            <a:prstGeom prst="rect">
              <a:avLst/>
            </a:prstGeom>
            <a:solidFill>
              <a:sysClr val="window" lastClr="FFFFFF"/>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a:noFill/>
                </a:ln>
                <a:solidFill>
                  <a:prstClr val="white"/>
                </a:solidFill>
                <a:effectLst/>
                <a:uLnTx/>
                <a:uFillTx/>
                <a:latin typeface="Angsana New" pitchFamily="18" charset="-34"/>
                <a:ea typeface="+mn-ea"/>
                <a:cs typeface="Angsana New" pitchFamily="18" charset="-34"/>
              </a:endParaRPr>
            </a:p>
          </p:txBody>
        </p:sp>
        <p:sp>
          <p:nvSpPr>
            <p:cNvPr id="60" name="Rectangle 59"/>
            <p:cNvSpPr/>
            <p:nvPr/>
          </p:nvSpPr>
          <p:spPr>
            <a:xfrm>
              <a:off x="8913463" y="979375"/>
              <a:ext cx="136521" cy="418885"/>
            </a:xfrm>
            <a:prstGeom prst="rect">
              <a:avLst/>
            </a:prstGeom>
            <a:solidFill>
              <a:sysClr val="window" lastClr="FFFFFF"/>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a:noFill/>
                </a:ln>
                <a:solidFill>
                  <a:prstClr val="white"/>
                </a:solidFill>
                <a:effectLst/>
                <a:uLnTx/>
                <a:uFillTx/>
                <a:latin typeface="Angsana New" pitchFamily="18" charset="-34"/>
                <a:ea typeface="+mn-ea"/>
                <a:cs typeface="Angsana New" pitchFamily="18" charset="-34"/>
              </a:endParaRPr>
            </a:p>
          </p:txBody>
        </p:sp>
      </p:grpSp>
      <p:cxnSp>
        <p:nvCxnSpPr>
          <p:cNvPr id="61" name="Straight Arrow Connector 60"/>
          <p:cNvCxnSpPr/>
          <p:nvPr/>
        </p:nvCxnSpPr>
        <p:spPr>
          <a:xfrm>
            <a:off x="1525588" y="1179513"/>
            <a:ext cx="868362" cy="0"/>
          </a:xfrm>
          <a:prstGeom prst="straightConnector1">
            <a:avLst/>
          </a:prstGeom>
          <a:noFill/>
          <a:ln w="22225" cap="flat" cmpd="sng" algn="ctr">
            <a:solidFill>
              <a:sysClr val="windowText" lastClr="000000"/>
            </a:solidFill>
            <a:prstDash val="solid"/>
            <a:tailEnd type="triangle"/>
          </a:ln>
          <a:effectLst/>
        </p:spPr>
      </p:cxnSp>
      <p:cxnSp>
        <p:nvCxnSpPr>
          <p:cNvPr id="62" name="Straight Arrow Connector 61"/>
          <p:cNvCxnSpPr/>
          <p:nvPr/>
        </p:nvCxnSpPr>
        <p:spPr>
          <a:xfrm>
            <a:off x="7283450" y="1203325"/>
            <a:ext cx="674688" cy="0"/>
          </a:xfrm>
          <a:prstGeom prst="straightConnector1">
            <a:avLst/>
          </a:prstGeom>
          <a:noFill/>
          <a:ln w="22225" cap="flat" cmpd="sng" algn="ctr">
            <a:solidFill>
              <a:sysClr val="windowText" lastClr="000000"/>
            </a:solidFill>
            <a:prstDash val="solid"/>
            <a:tailEnd type="triangle"/>
          </a:ln>
          <a:effectLst/>
        </p:spPr>
      </p:cxnSp>
      <p:cxnSp>
        <p:nvCxnSpPr>
          <p:cNvPr id="63" name="Straight Arrow Connector 62"/>
          <p:cNvCxnSpPr/>
          <p:nvPr/>
        </p:nvCxnSpPr>
        <p:spPr>
          <a:xfrm>
            <a:off x="5461000" y="1184275"/>
            <a:ext cx="868363" cy="0"/>
          </a:xfrm>
          <a:prstGeom prst="straightConnector1">
            <a:avLst/>
          </a:prstGeom>
          <a:noFill/>
          <a:ln w="22225" cap="flat" cmpd="sng" algn="ctr">
            <a:solidFill>
              <a:sysClr val="windowText" lastClr="000000"/>
            </a:solidFill>
            <a:prstDash val="solid"/>
            <a:tailEnd type="triangle"/>
          </a:ln>
          <a:effectLst/>
        </p:spPr>
      </p:cxnSp>
      <p:cxnSp>
        <p:nvCxnSpPr>
          <p:cNvPr id="64" name="Straight Arrow Connector 63"/>
          <p:cNvCxnSpPr/>
          <p:nvPr/>
        </p:nvCxnSpPr>
        <p:spPr>
          <a:xfrm>
            <a:off x="3538538" y="1184275"/>
            <a:ext cx="868362" cy="0"/>
          </a:xfrm>
          <a:prstGeom prst="straightConnector1">
            <a:avLst/>
          </a:prstGeom>
          <a:noFill/>
          <a:ln w="22225" cap="flat" cmpd="sng" algn="ctr">
            <a:solidFill>
              <a:sysClr val="windowText" lastClr="000000"/>
            </a:solidFill>
            <a:prstDash val="solid"/>
            <a:tailEnd type="triangle"/>
          </a:ln>
          <a:effectLst/>
        </p:spPr>
      </p:cxnSp>
      <p:grpSp>
        <p:nvGrpSpPr>
          <p:cNvPr id="65" name="Group 77"/>
          <p:cNvGrpSpPr>
            <a:grpSpLocks/>
          </p:cNvGrpSpPr>
          <p:nvPr/>
        </p:nvGrpSpPr>
        <p:grpSpPr bwMode="auto">
          <a:xfrm>
            <a:off x="4003675" y="2198688"/>
            <a:ext cx="2057400" cy="2598737"/>
            <a:chOff x="4003584" y="2212121"/>
            <a:chExt cx="2058209" cy="2598222"/>
          </a:xfrm>
        </p:grpSpPr>
        <p:sp>
          <p:nvSpPr>
            <p:cNvPr id="66" name="Text Box 2"/>
            <p:cNvSpPr txBox="1">
              <a:spLocks noChangeArrowheads="1"/>
            </p:cNvSpPr>
            <p:nvPr/>
          </p:nvSpPr>
          <p:spPr bwMode="auto">
            <a:xfrm>
              <a:off x="4059169" y="2212121"/>
              <a:ext cx="1880339" cy="2598222"/>
            </a:xfrm>
            <a:prstGeom prst="rect">
              <a:avLst/>
            </a:prstGeom>
            <a:solidFill>
              <a:srgbClr val="C0504D">
                <a:lumMod val="60000"/>
                <a:lumOff val="40000"/>
              </a:srgbClr>
            </a:solidFill>
            <a:ln w="25400">
              <a:solidFill>
                <a:srgbClr val="C0504D">
                  <a:lumMod val="50000"/>
                </a:srgbClr>
              </a:solidFill>
              <a:miter lim="800000"/>
              <a:headEnd/>
              <a:tailEnd/>
            </a:ln>
          </p:spPr>
          <p:txBody>
            <a:bodyPr/>
            <a:lstStyle/>
            <a:p>
              <a:pPr marL="900113" marR="0" lvl="0" indent="-900113" defTabSz="914400" eaLnBrk="1" fontAlgn="auto" latinLnBrk="0" hangingPunct="1">
                <a:lnSpc>
                  <a:spcPct val="100000"/>
                </a:lnSpc>
                <a:spcBef>
                  <a:spcPts val="0"/>
                </a:spcBef>
                <a:spcAft>
                  <a:spcPts val="0"/>
                </a:spcAft>
                <a:buClrTx/>
                <a:buSzTx/>
                <a:buFontTx/>
                <a:buNone/>
                <a:tabLst/>
                <a:defRPr/>
              </a:pPr>
              <a:endParaRPr kumimoji="0" lang="th-TH" sz="1400" b="1" i="0" u="none" strike="noStrike" kern="0" cap="none" spc="0" normalizeH="0" baseline="0" noProof="0" dirty="0">
                <a:ln>
                  <a:noFill/>
                </a:ln>
                <a:solidFill>
                  <a:prstClr val="black"/>
                </a:solidFill>
                <a:effectLst/>
                <a:uLnTx/>
                <a:uFillTx/>
                <a:latin typeface="Cordia New" pitchFamily="34" charset="-34"/>
                <a:ea typeface="Arial" pitchFamily="34" charset="0"/>
                <a:cs typeface="Angsana New"/>
              </a:endParaRPr>
            </a:p>
          </p:txBody>
        </p:sp>
        <p:sp>
          <p:nvSpPr>
            <p:cNvPr id="67" name="TextBox 34"/>
            <p:cNvSpPr txBox="1">
              <a:spLocks noChangeArrowheads="1"/>
            </p:cNvSpPr>
            <p:nvPr/>
          </p:nvSpPr>
          <p:spPr bwMode="auto">
            <a:xfrm>
              <a:off x="4003584" y="3081899"/>
              <a:ext cx="917936" cy="1415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th-TH" sz="1400" b="1" i="0" u="none" strike="noStrike" kern="0" cap="none" spc="0" normalizeH="0" baseline="0" noProof="0" smtClean="0">
                  <a:ln>
                    <a:noFill/>
                  </a:ln>
                  <a:solidFill>
                    <a:srgbClr val="000000"/>
                  </a:solidFill>
                  <a:effectLst/>
                  <a:uLnTx/>
                  <a:uFillTx/>
                  <a:latin typeface="Calibri" pitchFamily="34" charset="0"/>
                  <a:cs typeface="Angsana New" pitchFamily="18" charset="-34"/>
                </a:rPr>
                <a:t>เศรษฐกิจ</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smtClean="0">
                  <a:ln>
                    <a:noFill/>
                  </a:ln>
                  <a:solidFill>
                    <a:srgbClr val="000000"/>
                  </a:solidFill>
                  <a:effectLst/>
                  <a:uLnTx/>
                  <a:uFillTx/>
                  <a:latin typeface="Calibri" pitchFamily="34" charset="0"/>
                  <a:cs typeface="Arial" charset="0"/>
                </a:rPr>
                <a:t>	</a:t>
              </a:r>
              <a:r>
                <a:rPr kumimoji="0" lang="th-TH" sz="1400" b="1" i="0" u="none" strike="noStrike" kern="0" cap="none" spc="0" normalizeH="0" baseline="0" noProof="0" smtClean="0">
                  <a:ln>
                    <a:noFill/>
                  </a:ln>
                  <a:solidFill>
                    <a:srgbClr val="000000"/>
                  </a:solidFill>
                  <a:effectLst/>
                  <a:uLnTx/>
                  <a:uFillTx/>
                  <a:latin typeface="Calibri" pitchFamily="34" charset="0"/>
                  <a:cs typeface="Angsana New" pitchFamily="18" charset="-34"/>
                </a:rPr>
                <a:t>สังคม วัฒนธรรม</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1" i="0" u="none" strike="noStrike" kern="0" cap="none" spc="0" normalizeH="0" baseline="0" noProof="0" smtClean="0">
                <a:ln>
                  <a:noFill/>
                </a:ln>
                <a:solidFill>
                  <a:srgbClr val="000000"/>
                </a:solidFill>
                <a:effectLst/>
                <a:uLnTx/>
                <a:uFillTx/>
                <a:latin typeface="Calibri" pitchFamily="34" charset="0"/>
                <a:cs typeface="Arial"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th-TH" sz="1400" b="1" i="0" u="none" strike="noStrike" kern="0" cap="none" spc="0" normalizeH="0" baseline="0" noProof="0" smtClean="0">
                  <a:ln>
                    <a:noFill/>
                  </a:ln>
                  <a:solidFill>
                    <a:srgbClr val="000000"/>
                  </a:solidFill>
                  <a:effectLst/>
                  <a:uLnTx/>
                  <a:uFillTx/>
                  <a:latin typeface="Calibri" pitchFamily="34" charset="0"/>
                  <a:cs typeface="Angsana New" pitchFamily="18" charset="-34"/>
                </a:rPr>
                <a:t>สิ่งแวดล้อม</a:t>
              </a:r>
              <a:r>
                <a:rPr kumimoji="0" lang="en-US" sz="1400" b="1" i="0" u="none" strike="noStrike" kern="0" cap="none" spc="0" normalizeH="0" baseline="0" noProof="0" smtClean="0">
                  <a:ln>
                    <a:noFill/>
                  </a:ln>
                  <a:solidFill>
                    <a:srgbClr val="000000"/>
                  </a:solidFill>
                  <a:effectLst/>
                  <a:uLnTx/>
                  <a:uFillTx/>
                  <a:latin typeface="Calibri" pitchFamily="34" charset="0"/>
                  <a:cs typeface="Arial" charset="0"/>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smtClean="0">
                <a:ln>
                  <a:noFill/>
                </a:ln>
                <a:solidFill>
                  <a:srgbClr val="000000"/>
                </a:solidFill>
                <a:effectLst/>
                <a:uLnTx/>
                <a:uFillTx/>
                <a:latin typeface="Calibri" pitchFamily="34" charset="0"/>
                <a:cs typeface="Arial" charset="0"/>
              </a:endParaRPr>
            </a:p>
          </p:txBody>
        </p:sp>
        <p:sp>
          <p:nvSpPr>
            <p:cNvPr id="68" name="TextBox 37"/>
            <p:cNvSpPr txBox="1">
              <a:spLocks noChangeArrowheads="1"/>
            </p:cNvSpPr>
            <p:nvPr/>
          </p:nvSpPr>
          <p:spPr bwMode="auto">
            <a:xfrm>
              <a:off x="4756355" y="2272434"/>
              <a:ext cx="1253031" cy="738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1400" b="1" i="0" u="none" strike="noStrike" kern="0" cap="none" spc="0" normalizeH="0" baseline="0" noProof="0" smtClean="0">
                  <a:ln>
                    <a:noFill/>
                  </a:ln>
                  <a:solidFill>
                    <a:srgbClr val="000000"/>
                  </a:solidFill>
                  <a:effectLst/>
                  <a:uLnTx/>
                  <a:uFillTx/>
                  <a:latin typeface="Calibri" pitchFamily="34" charset="0"/>
                  <a:cs typeface="Angsana New" pitchFamily="18" charset="-34"/>
                </a:rPr>
                <a:t>เงื่อนไขสำหรับทุน</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1400" b="1" i="0" u="none" strike="noStrike" kern="0" cap="none" spc="0" normalizeH="0" baseline="0" noProof="0" smtClean="0">
                  <a:ln>
                    <a:noFill/>
                  </a:ln>
                  <a:solidFill>
                    <a:srgbClr val="000000"/>
                  </a:solidFill>
                  <a:effectLst/>
                  <a:uLnTx/>
                  <a:uFillTx/>
                  <a:latin typeface="Calibri" pitchFamily="34" charset="0"/>
                  <a:cs typeface="Angsana New" pitchFamily="18" charset="-34"/>
                </a:rPr>
                <a:t>ในลักษณะต่างๆ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1400" b="1" i="0" u="none" strike="noStrike" kern="0" cap="none" spc="0" normalizeH="0" baseline="0" noProof="0" smtClean="0">
                  <a:ln>
                    <a:noFill/>
                  </a:ln>
                  <a:solidFill>
                    <a:srgbClr val="000000"/>
                  </a:solidFill>
                  <a:effectLst/>
                  <a:uLnTx/>
                  <a:uFillTx/>
                  <a:latin typeface="Calibri" pitchFamily="34" charset="0"/>
                  <a:cs typeface="Angsana New" pitchFamily="18" charset="-34"/>
                </a:rPr>
                <a:t>มีความยั่งยืน</a:t>
              </a:r>
              <a:endParaRPr kumimoji="0" lang="en-US" sz="1400" b="0" i="0" u="none" strike="noStrike" kern="0" cap="none" spc="0" normalizeH="0" baseline="0" noProof="0" smtClean="0">
                <a:ln>
                  <a:noFill/>
                </a:ln>
                <a:solidFill>
                  <a:srgbClr val="000000"/>
                </a:solidFill>
                <a:effectLst/>
                <a:uLnTx/>
                <a:uFillTx/>
                <a:latin typeface="Calibri" pitchFamily="34" charset="0"/>
                <a:cs typeface="Arial" charset="0"/>
              </a:endParaRPr>
            </a:p>
          </p:txBody>
        </p:sp>
        <p:sp>
          <p:nvSpPr>
            <p:cNvPr id="69" name="TextBox 38"/>
            <p:cNvSpPr txBox="1">
              <a:spLocks noChangeArrowheads="1"/>
            </p:cNvSpPr>
            <p:nvPr/>
          </p:nvSpPr>
          <p:spPr bwMode="auto">
            <a:xfrm>
              <a:off x="4796690" y="3082494"/>
              <a:ext cx="1265103" cy="1630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th-TH" sz="1400" b="1" i="0" u="none" strike="noStrike" kern="0" cap="none" spc="0" normalizeH="0" baseline="0" noProof="0" smtClean="0">
                  <a:ln>
                    <a:noFill/>
                  </a:ln>
                  <a:solidFill>
                    <a:srgbClr val="000000"/>
                  </a:solidFill>
                  <a:effectLst/>
                  <a:uLnTx/>
                  <a:uFillTx/>
                  <a:latin typeface="Angsana New" pitchFamily="18" charset="-34"/>
                  <a:cs typeface="Angsana New" pitchFamily="18" charset="-34"/>
                </a:rPr>
                <a:t>ทุนมนุษย์</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1" i="0" u="none" strike="noStrike" kern="0" cap="none" spc="0" normalizeH="0" baseline="0" noProof="0" smtClean="0">
                <a:ln>
                  <a:noFill/>
                </a:ln>
                <a:solidFill>
                  <a:srgbClr val="000000"/>
                </a:solidFill>
                <a:effectLst/>
                <a:uLnTx/>
                <a:uFillTx/>
                <a:latin typeface="Angsana New" pitchFamily="18" charset="-34"/>
                <a:cs typeface="Angsana New" pitchFamily="18" charset="-34"/>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th-TH" sz="1400" b="1" i="0" u="none" strike="noStrike" kern="0" cap="none" spc="0" normalizeH="0" baseline="0" noProof="0" smtClean="0">
                  <a:ln>
                    <a:noFill/>
                  </a:ln>
                  <a:solidFill>
                    <a:srgbClr val="000000"/>
                  </a:solidFill>
                  <a:effectLst/>
                  <a:uLnTx/>
                  <a:uFillTx/>
                  <a:latin typeface="Angsana New" pitchFamily="18" charset="-34"/>
                  <a:cs typeface="Angsana New" pitchFamily="18" charset="-34"/>
                </a:rPr>
                <a:t>ทุนทางสังคม</a:t>
              </a:r>
            </a:p>
            <a:p>
              <a:pPr marL="0" marR="0" lvl="0" indent="0" defTabSz="914400" eaLnBrk="1" fontAlgn="auto" latinLnBrk="0" hangingPunct="1">
                <a:lnSpc>
                  <a:spcPct val="100000"/>
                </a:lnSpc>
                <a:spcBef>
                  <a:spcPts val="0"/>
                </a:spcBef>
                <a:spcAft>
                  <a:spcPts val="0"/>
                </a:spcAft>
                <a:buClrTx/>
                <a:buSzTx/>
                <a:buFontTx/>
                <a:buNone/>
                <a:tabLst/>
                <a:defRPr/>
              </a:pPr>
              <a:endParaRPr kumimoji="0" lang="th-TH" sz="800" b="1" i="0" u="none" strike="noStrike" kern="0" cap="none" spc="0" normalizeH="0" baseline="0" noProof="0" smtClean="0">
                <a:ln>
                  <a:noFill/>
                </a:ln>
                <a:solidFill>
                  <a:srgbClr val="000000"/>
                </a:solidFill>
                <a:effectLst/>
                <a:uLnTx/>
                <a:uFillTx/>
                <a:latin typeface="Angsana New" pitchFamily="18" charset="-34"/>
                <a:cs typeface="Angsana New" pitchFamily="18" charset="-34"/>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th-TH" sz="1400" b="1" i="0" u="none" strike="noStrike" kern="0" cap="none" spc="0" normalizeH="0" baseline="0" noProof="0" smtClean="0">
                <a:ln>
                  <a:noFill/>
                </a:ln>
                <a:solidFill>
                  <a:srgbClr val="000000"/>
                </a:solidFill>
                <a:effectLst/>
                <a:uLnTx/>
                <a:uFillTx/>
                <a:latin typeface="Angsana New" pitchFamily="18" charset="-34"/>
                <a:cs typeface="Angsana New" pitchFamily="18" charset="-34"/>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th-TH" sz="1400" b="1" i="0" u="none" strike="noStrike" kern="0" cap="none" spc="0" normalizeH="0" baseline="0" noProof="0" smtClean="0">
                  <a:ln>
                    <a:noFill/>
                  </a:ln>
                  <a:solidFill>
                    <a:srgbClr val="000000"/>
                  </a:solidFill>
                  <a:effectLst/>
                  <a:uLnTx/>
                  <a:uFillTx/>
                  <a:latin typeface="Angsana New" pitchFamily="18" charset="-34"/>
                  <a:cs typeface="Angsana New" pitchFamily="18" charset="-34"/>
                </a:rPr>
                <a:t>ทุนสิ่งแวดล้อม</a:t>
              </a:r>
              <a:endParaRPr kumimoji="0" lang="en-US" sz="1400" b="1" i="0" u="none" strike="noStrike" kern="0" cap="none" spc="0" normalizeH="0" baseline="0" noProof="0" smtClean="0">
                <a:ln>
                  <a:noFill/>
                </a:ln>
                <a:solidFill>
                  <a:srgbClr val="000000"/>
                </a:solidFill>
                <a:effectLst/>
                <a:uLnTx/>
                <a:uFillTx/>
                <a:latin typeface="Angsana New" pitchFamily="18" charset="-34"/>
                <a:cs typeface="Angsana New" pitchFamily="18" charset="-34"/>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th-TH" sz="1400" b="1" i="0" u="none" strike="noStrike" kern="0" cap="none" spc="0" normalizeH="0" baseline="0" noProof="0" smtClean="0">
                  <a:ln>
                    <a:noFill/>
                  </a:ln>
                  <a:solidFill>
                    <a:srgbClr val="000000"/>
                  </a:solidFill>
                  <a:effectLst/>
                  <a:uLnTx/>
                  <a:uFillTx/>
                  <a:latin typeface="Angsana New" pitchFamily="18" charset="-34"/>
                  <a:cs typeface="Angsana New" pitchFamily="18" charset="-34"/>
                </a:rPr>
                <a:t>ทุนทางกายภาพและทุนทางการเงิน</a:t>
              </a:r>
              <a:endParaRPr kumimoji="0" lang="en-US" sz="1400" b="1" i="0" u="none" strike="noStrike" kern="0" cap="none" spc="0" normalizeH="0" baseline="0" noProof="0" smtClean="0">
                <a:ln>
                  <a:noFill/>
                </a:ln>
                <a:solidFill>
                  <a:srgbClr val="000000"/>
                </a:solidFill>
                <a:effectLst/>
                <a:uLnTx/>
                <a:uFillTx/>
                <a:latin typeface="Angsana New" pitchFamily="18" charset="-34"/>
                <a:cs typeface="Angsana New" pitchFamily="18" charset="-34"/>
              </a:endParaRPr>
            </a:p>
          </p:txBody>
        </p:sp>
        <p:cxnSp>
          <p:nvCxnSpPr>
            <p:cNvPr id="70" name="Straight Connector 69"/>
            <p:cNvCxnSpPr/>
            <p:nvPr/>
          </p:nvCxnSpPr>
          <p:spPr>
            <a:xfrm>
              <a:off x="4835761" y="2212121"/>
              <a:ext cx="0" cy="2598222"/>
            </a:xfrm>
            <a:prstGeom prst="line">
              <a:avLst/>
            </a:prstGeom>
            <a:noFill/>
            <a:ln w="19050" cap="flat" cmpd="sng" algn="ctr">
              <a:solidFill>
                <a:srgbClr val="C0504D">
                  <a:lumMod val="50000"/>
                </a:srgbClr>
              </a:solidFill>
              <a:prstDash val="solid"/>
            </a:ln>
            <a:effectLst/>
          </p:spPr>
        </p:cxnSp>
      </p:grpSp>
      <p:cxnSp>
        <p:nvCxnSpPr>
          <p:cNvPr id="71" name="Elbow Connector 70"/>
          <p:cNvCxnSpPr/>
          <p:nvPr/>
        </p:nvCxnSpPr>
        <p:spPr>
          <a:xfrm rot="5400000" flipH="1" flipV="1">
            <a:off x="5931694" y="4526756"/>
            <a:ext cx="3348038" cy="288925"/>
          </a:xfrm>
          <a:prstGeom prst="bentConnector2">
            <a:avLst/>
          </a:prstGeom>
          <a:noFill/>
          <a:ln w="19050" cap="flat" cmpd="sng" algn="ctr">
            <a:solidFill>
              <a:sysClr val="windowText" lastClr="000000"/>
            </a:solidFill>
            <a:prstDash val="solid"/>
            <a:tailEnd type="triangle"/>
          </a:ln>
          <a:effectLst/>
        </p:spPr>
      </p:cxnSp>
      <p:sp>
        <p:nvSpPr>
          <p:cNvPr id="72" name="Rectangle 71"/>
          <p:cNvSpPr/>
          <p:nvPr/>
        </p:nvSpPr>
        <p:spPr>
          <a:xfrm>
            <a:off x="49213" y="1962150"/>
            <a:ext cx="1728787" cy="3849688"/>
          </a:xfrm>
          <a:prstGeom prst="rect">
            <a:avLst/>
          </a:prstGeom>
          <a:noFill/>
          <a:ln w="25400" cap="flat" cmpd="sng" algn="ctr">
            <a:solidFill>
              <a:srgbClr val="4F81BD">
                <a:shade val="50000"/>
              </a:srgbClr>
            </a:solidFill>
            <a:prstDash val="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73" name="Text Box 5"/>
          <p:cNvSpPr txBox="1">
            <a:spLocks noChangeArrowheads="1"/>
          </p:cNvSpPr>
          <p:nvPr/>
        </p:nvSpPr>
        <p:spPr bwMode="auto">
          <a:xfrm>
            <a:off x="60325" y="1400175"/>
            <a:ext cx="1717675"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ts val="2163"/>
              </a:lnSpc>
            </a:pPr>
            <a:r>
              <a:rPr lang="th-TH" b="1">
                <a:solidFill>
                  <a:srgbClr val="000000"/>
                </a:solidFill>
                <a:latin typeface="Angsana New" pitchFamily="18" charset="-34"/>
                <a:ea typeface="Arial" charset="0"/>
                <a:cs typeface="Angsana New" pitchFamily="18" charset="-34"/>
              </a:rPr>
              <a:t>จิตลักษณะพอเพียง</a:t>
            </a:r>
          </a:p>
          <a:p>
            <a:pPr algn="ctr" eaLnBrk="1" hangingPunct="1">
              <a:lnSpc>
                <a:spcPts val="1700"/>
              </a:lnSpc>
              <a:spcAft>
                <a:spcPts val="1000"/>
              </a:spcAft>
            </a:pPr>
            <a:r>
              <a:rPr lang="th-TH" b="1">
                <a:solidFill>
                  <a:srgbClr val="000000"/>
                </a:solidFill>
                <a:latin typeface="Angsana New" pitchFamily="18" charset="-34"/>
                <a:ea typeface="Arial" charset="0"/>
                <a:cs typeface="Angsana New" pitchFamily="18" charset="-34"/>
              </a:rPr>
              <a:t>(</a:t>
            </a:r>
            <a:r>
              <a:rPr lang="en-US" b="1">
                <a:solidFill>
                  <a:srgbClr val="000000"/>
                </a:solidFill>
                <a:latin typeface="Angsana New" pitchFamily="18" charset="-34"/>
                <a:ea typeface="Arial" charset="0"/>
                <a:cs typeface="Angsana New" pitchFamily="18" charset="-34"/>
              </a:rPr>
              <a:t>Sufficiency Mindset</a:t>
            </a:r>
            <a:r>
              <a:rPr lang="th-TH" b="1">
                <a:solidFill>
                  <a:srgbClr val="000000"/>
                </a:solidFill>
                <a:latin typeface="Angsana New" pitchFamily="18" charset="-34"/>
                <a:ea typeface="Arial" charset="0"/>
                <a:cs typeface="Angsana New" pitchFamily="18" charset="-34"/>
              </a:rPr>
              <a:t>)</a:t>
            </a:r>
            <a:endParaRPr lang="en-US" b="1">
              <a:solidFill>
                <a:srgbClr val="000000"/>
              </a:solidFill>
              <a:latin typeface="Angsana New" pitchFamily="18" charset="-34"/>
              <a:ea typeface="Arial" charset="0"/>
              <a:cs typeface="Angsana New" pitchFamily="18" charset="-34"/>
            </a:endParaRPr>
          </a:p>
        </p:txBody>
      </p:sp>
      <p:sp>
        <p:nvSpPr>
          <p:cNvPr id="74" name="Text Box 5"/>
          <p:cNvSpPr txBox="1">
            <a:spLocks noChangeArrowheads="1"/>
          </p:cNvSpPr>
          <p:nvPr/>
        </p:nvSpPr>
        <p:spPr bwMode="auto">
          <a:xfrm>
            <a:off x="68263" y="5953125"/>
            <a:ext cx="17176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ts val="2163"/>
              </a:lnSpc>
            </a:pPr>
            <a:r>
              <a:rPr lang="th-TH" b="1">
                <a:solidFill>
                  <a:srgbClr val="000000"/>
                </a:solidFill>
                <a:latin typeface="Angsana New" pitchFamily="18" charset="-34"/>
                <a:ea typeface="Arial" charset="0"/>
                <a:cs typeface="Angsana New" pitchFamily="18" charset="-34"/>
              </a:rPr>
              <a:t>เงื่อนไขที่จำเป็น</a:t>
            </a:r>
          </a:p>
          <a:p>
            <a:pPr algn="ctr" eaLnBrk="1" hangingPunct="1">
              <a:lnSpc>
                <a:spcPts val="2163"/>
              </a:lnSpc>
            </a:pPr>
            <a:r>
              <a:rPr lang="th-TH" b="1">
                <a:solidFill>
                  <a:srgbClr val="000000"/>
                </a:solidFill>
                <a:latin typeface="Angsana New" pitchFamily="18" charset="-34"/>
                <a:ea typeface="Arial" charset="0"/>
                <a:cs typeface="Angsana New" pitchFamily="18" charset="-34"/>
              </a:rPr>
              <a:t>และพอเพียง</a:t>
            </a:r>
            <a:endParaRPr lang="en-US" b="1">
              <a:solidFill>
                <a:srgbClr val="000000"/>
              </a:solidFill>
              <a:latin typeface="Angsana New" pitchFamily="18" charset="-34"/>
              <a:ea typeface="Arial" charset="0"/>
              <a:cs typeface="Angsana New" pitchFamily="18" charset="-34"/>
            </a:endParaRPr>
          </a:p>
        </p:txBody>
      </p:sp>
      <p:cxnSp>
        <p:nvCxnSpPr>
          <p:cNvPr id="75" name="Straight Arrow Connector 74"/>
          <p:cNvCxnSpPr/>
          <p:nvPr/>
        </p:nvCxnSpPr>
        <p:spPr>
          <a:xfrm flipV="1">
            <a:off x="1047750" y="3571875"/>
            <a:ext cx="0" cy="792163"/>
          </a:xfrm>
          <a:prstGeom prst="straightConnector1">
            <a:avLst/>
          </a:prstGeom>
          <a:noFill/>
          <a:ln w="19050" cap="flat" cmpd="sng" algn="ctr">
            <a:solidFill>
              <a:sysClr val="windowText" lastClr="000000"/>
            </a:solidFill>
            <a:prstDash val="solid"/>
            <a:headEnd type="triangle"/>
            <a:tailEnd type="none"/>
          </a:ln>
          <a:effectLst/>
        </p:spPr>
      </p:cxnSp>
      <p:sp>
        <p:nvSpPr>
          <p:cNvPr id="76" name="Right Arrow 75"/>
          <p:cNvSpPr/>
          <p:nvPr/>
        </p:nvSpPr>
        <p:spPr>
          <a:xfrm>
            <a:off x="1806575" y="3854450"/>
            <a:ext cx="431800" cy="217488"/>
          </a:xfrm>
          <a:prstGeom prst="rightArrow">
            <a:avLst/>
          </a:prstGeom>
          <a:solidFill>
            <a:sysClr val="window" lastClr="FFFFFF"/>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09905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randombar(horizontal)">
                                      <p:cBhvr>
                                        <p:cTn id="7" dur="500"/>
                                        <p:tgtEl>
                                          <p:spTgt spid="42"/>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randombar(horizontal)">
                                      <p:cBhvr>
                                        <p:cTn id="11" dur="500"/>
                                        <p:tgtEl>
                                          <p:spTgt spid="43"/>
                                        </p:tgtEl>
                                      </p:cBhvr>
                                    </p:animEffect>
                                  </p:childTnLst>
                                </p:cTn>
                              </p:par>
                            </p:childTnLst>
                          </p:cTn>
                        </p:par>
                        <p:par>
                          <p:cTn id="12" fill="hold">
                            <p:stCondLst>
                              <p:cond delay="1000"/>
                            </p:stCondLst>
                            <p:childTnLst>
                              <p:par>
                                <p:cTn id="13" presetID="31" presetClass="entr" presetSubtype="0" fill="hold" grpId="0" nodeType="afterEffect">
                                  <p:stCondLst>
                                    <p:cond delay="0"/>
                                  </p:stCondLst>
                                  <p:childTnLst>
                                    <p:set>
                                      <p:cBhvr>
                                        <p:cTn id="14" dur="1" fill="hold">
                                          <p:stCondLst>
                                            <p:cond delay="0"/>
                                          </p:stCondLst>
                                        </p:cTn>
                                        <p:tgtEl>
                                          <p:spTgt spid="28"/>
                                        </p:tgtEl>
                                        <p:attrNameLst>
                                          <p:attrName>style.visibility</p:attrName>
                                        </p:attrNameLst>
                                      </p:cBhvr>
                                      <p:to>
                                        <p:strVal val="visible"/>
                                      </p:to>
                                    </p:set>
                                    <p:anim calcmode="lin" valueType="num">
                                      <p:cBhvr>
                                        <p:cTn id="15" dur="1000" fill="hold"/>
                                        <p:tgtEl>
                                          <p:spTgt spid="28"/>
                                        </p:tgtEl>
                                        <p:attrNameLst>
                                          <p:attrName>ppt_w</p:attrName>
                                        </p:attrNameLst>
                                      </p:cBhvr>
                                      <p:tavLst>
                                        <p:tav tm="0">
                                          <p:val>
                                            <p:fltVal val="0"/>
                                          </p:val>
                                        </p:tav>
                                        <p:tav tm="100000">
                                          <p:val>
                                            <p:strVal val="#ppt_w"/>
                                          </p:val>
                                        </p:tav>
                                      </p:tavLst>
                                    </p:anim>
                                    <p:anim calcmode="lin" valueType="num">
                                      <p:cBhvr>
                                        <p:cTn id="16" dur="1000" fill="hold"/>
                                        <p:tgtEl>
                                          <p:spTgt spid="28"/>
                                        </p:tgtEl>
                                        <p:attrNameLst>
                                          <p:attrName>ppt_h</p:attrName>
                                        </p:attrNameLst>
                                      </p:cBhvr>
                                      <p:tavLst>
                                        <p:tav tm="0">
                                          <p:val>
                                            <p:fltVal val="0"/>
                                          </p:val>
                                        </p:tav>
                                        <p:tav tm="100000">
                                          <p:val>
                                            <p:strVal val="#ppt_h"/>
                                          </p:val>
                                        </p:tav>
                                      </p:tavLst>
                                    </p:anim>
                                    <p:anim calcmode="lin" valueType="num">
                                      <p:cBhvr>
                                        <p:cTn id="17" dur="1000" fill="hold"/>
                                        <p:tgtEl>
                                          <p:spTgt spid="28"/>
                                        </p:tgtEl>
                                        <p:attrNameLst>
                                          <p:attrName>style.rotation</p:attrName>
                                        </p:attrNameLst>
                                      </p:cBhvr>
                                      <p:tavLst>
                                        <p:tav tm="0">
                                          <p:val>
                                            <p:fltVal val="90"/>
                                          </p:val>
                                        </p:tav>
                                        <p:tav tm="100000">
                                          <p:val>
                                            <p:fltVal val="0"/>
                                          </p:val>
                                        </p:tav>
                                      </p:tavLst>
                                    </p:anim>
                                    <p:animEffect transition="in" filter="fade">
                                      <p:cBhvr>
                                        <p:cTn id="18" dur="1000"/>
                                        <p:tgtEl>
                                          <p:spTgt spid="28"/>
                                        </p:tgtEl>
                                      </p:cBhvr>
                                    </p:animEffect>
                                  </p:childTnLst>
                                </p:cTn>
                              </p:par>
                            </p:childTnLst>
                          </p:cTn>
                        </p:par>
                        <p:par>
                          <p:cTn id="19" fill="hold">
                            <p:stCondLst>
                              <p:cond delay="2000"/>
                            </p:stCondLst>
                            <p:childTnLst>
                              <p:par>
                                <p:cTn id="20" presetID="14" presetClass="entr" presetSubtype="10" fill="hold" nodeType="after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randombar(horizontal)">
                                      <p:cBhvr>
                                        <p:cTn id="22" dur="500"/>
                                        <p:tgtEl>
                                          <p:spTgt spid="44"/>
                                        </p:tgtEl>
                                      </p:cBhvr>
                                    </p:animEffect>
                                  </p:childTnLst>
                                </p:cTn>
                              </p:par>
                            </p:childTnLst>
                          </p:cTn>
                        </p:par>
                        <p:par>
                          <p:cTn id="23" fill="hold">
                            <p:stCondLst>
                              <p:cond delay="2500"/>
                            </p:stCondLst>
                            <p:childTnLst>
                              <p:par>
                                <p:cTn id="24" presetID="31" presetClass="entr" presetSubtype="0" fill="hold" grpId="0" nodeType="afterEffect">
                                  <p:stCondLst>
                                    <p:cond delay="0"/>
                                  </p:stCondLst>
                                  <p:childTnLst>
                                    <p:set>
                                      <p:cBhvr>
                                        <p:cTn id="25" dur="1" fill="hold">
                                          <p:stCondLst>
                                            <p:cond delay="0"/>
                                          </p:stCondLst>
                                        </p:cTn>
                                        <p:tgtEl>
                                          <p:spTgt spid="27"/>
                                        </p:tgtEl>
                                        <p:attrNameLst>
                                          <p:attrName>style.visibility</p:attrName>
                                        </p:attrNameLst>
                                      </p:cBhvr>
                                      <p:to>
                                        <p:strVal val="visible"/>
                                      </p:to>
                                    </p:set>
                                    <p:anim calcmode="lin" valueType="num">
                                      <p:cBhvr>
                                        <p:cTn id="26" dur="1000" fill="hold"/>
                                        <p:tgtEl>
                                          <p:spTgt spid="27"/>
                                        </p:tgtEl>
                                        <p:attrNameLst>
                                          <p:attrName>ppt_w</p:attrName>
                                        </p:attrNameLst>
                                      </p:cBhvr>
                                      <p:tavLst>
                                        <p:tav tm="0">
                                          <p:val>
                                            <p:fltVal val="0"/>
                                          </p:val>
                                        </p:tav>
                                        <p:tav tm="100000">
                                          <p:val>
                                            <p:strVal val="#ppt_w"/>
                                          </p:val>
                                        </p:tav>
                                      </p:tavLst>
                                    </p:anim>
                                    <p:anim calcmode="lin" valueType="num">
                                      <p:cBhvr>
                                        <p:cTn id="27" dur="1000" fill="hold"/>
                                        <p:tgtEl>
                                          <p:spTgt spid="27"/>
                                        </p:tgtEl>
                                        <p:attrNameLst>
                                          <p:attrName>ppt_h</p:attrName>
                                        </p:attrNameLst>
                                      </p:cBhvr>
                                      <p:tavLst>
                                        <p:tav tm="0">
                                          <p:val>
                                            <p:fltVal val="0"/>
                                          </p:val>
                                        </p:tav>
                                        <p:tav tm="100000">
                                          <p:val>
                                            <p:strVal val="#ppt_h"/>
                                          </p:val>
                                        </p:tav>
                                      </p:tavLst>
                                    </p:anim>
                                    <p:anim calcmode="lin" valueType="num">
                                      <p:cBhvr>
                                        <p:cTn id="28" dur="1000" fill="hold"/>
                                        <p:tgtEl>
                                          <p:spTgt spid="27"/>
                                        </p:tgtEl>
                                        <p:attrNameLst>
                                          <p:attrName>style.rotation</p:attrName>
                                        </p:attrNameLst>
                                      </p:cBhvr>
                                      <p:tavLst>
                                        <p:tav tm="0">
                                          <p:val>
                                            <p:fltVal val="90"/>
                                          </p:val>
                                        </p:tav>
                                        <p:tav tm="100000">
                                          <p:val>
                                            <p:fltVal val="0"/>
                                          </p:val>
                                        </p:tav>
                                      </p:tavLst>
                                    </p:anim>
                                    <p:animEffect transition="in" filter="fade">
                                      <p:cBhvr>
                                        <p:cTn id="29" dur="1000"/>
                                        <p:tgtEl>
                                          <p:spTgt spid="27"/>
                                        </p:tgtEl>
                                      </p:cBhvr>
                                    </p:animEffect>
                                  </p:childTnLst>
                                </p:cTn>
                              </p:par>
                            </p:childTnLst>
                          </p:cTn>
                        </p:par>
                        <p:par>
                          <p:cTn id="30" fill="hold">
                            <p:stCondLst>
                              <p:cond delay="3500"/>
                            </p:stCondLst>
                            <p:childTnLst>
                              <p:par>
                                <p:cTn id="31" presetID="14" presetClass="entr" presetSubtype="10" fill="hold" nodeType="afterEffect">
                                  <p:stCondLst>
                                    <p:cond delay="0"/>
                                  </p:stCondLst>
                                  <p:childTnLst>
                                    <p:set>
                                      <p:cBhvr>
                                        <p:cTn id="32" dur="1" fill="hold">
                                          <p:stCondLst>
                                            <p:cond delay="0"/>
                                          </p:stCondLst>
                                        </p:cTn>
                                        <p:tgtEl>
                                          <p:spTgt spid="50"/>
                                        </p:tgtEl>
                                        <p:attrNameLst>
                                          <p:attrName>style.visibility</p:attrName>
                                        </p:attrNameLst>
                                      </p:cBhvr>
                                      <p:to>
                                        <p:strVal val="visible"/>
                                      </p:to>
                                    </p:set>
                                    <p:animEffect transition="in" filter="randombar(horizontal)">
                                      <p:cBhvr>
                                        <p:cTn id="33" dur="500"/>
                                        <p:tgtEl>
                                          <p:spTgt spid="50"/>
                                        </p:tgtEl>
                                      </p:cBhvr>
                                    </p:animEffect>
                                  </p:childTnLst>
                                </p:cTn>
                              </p:par>
                            </p:childTnLst>
                          </p:cTn>
                        </p:par>
                        <p:par>
                          <p:cTn id="34" fill="hold">
                            <p:stCondLst>
                              <p:cond delay="4000"/>
                            </p:stCondLst>
                            <p:childTnLst>
                              <p:par>
                                <p:cTn id="35" presetID="31" presetClass="entr" presetSubtype="0" fill="hold" grpId="0" nodeType="afterEffect">
                                  <p:stCondLst>
                                    <p:cond delay="0"/>
                                  </p:stCondLst>
                                  <p:childTnLst>
                                    <p:set>
                                      <p:cBhvr>
                                        <p:cTn id="36" dur="1" fill="hold">
                                          <p:stCondLst>
                                            <p:cond delay="0"/>
                                          </p:stCondLst>
                                        </p:cTn>
                                        <p:tgtEl>
                                          <p:spTgt spid="45"/>
                                        </p:tgtEl>
                                        <p:attrNameLst>
                                          <p:attrName>style.visibility</p:attrName>
                                        </p:attrNameLst>
                                      </p:cBhvr>
                                      <p:to>
                                        <p:strVal val="visible"/>
                                      </p:to>
                                    </p:set>
                                    <p:anim calcmode="lin" valueType="num">
                                      <p:cBhvr>
                                        <p:cTn id="37" dur="1000" fill="hold"/>
                                        <p:tgtEl>
                                          <p:spTgt spid="45"/>
                                        </p:tgtEl>
                                        <p:attrNameLst>
                                          <p:attrName>ppt_w</p:attrName>
                                        </p:attrNameLst>
                                      </p:cBhvr>
                                      <p:tavLst>
                                        <p:tav tm="0">
                                          <p:val>
                                            <p:fltVal val="0"/>
                                          </p:val>
                                        </p:tav>
                                        <p:tav tm="100000">
                                          <p:val>
                                            <p:strVal val="#ppt_w"/>
                                          </p:val>
                                        </p:tav>
                                      </p:tavLst>
                                    </p:anim>
                                    <p:anim calcmode="lin" valueType="num">
                                      <p:cBhvr>
                                        <p:cTn id="38" dur="1000" fill="hold"/>
                                        <p:tgtEl>
                                          <p:spTgt spid="45"/>
                                        </p:tgtEl>
                                        <p:attrNameLst>
                                          <p:attrName>ppt_h</p:attrName>
                                        </p:attrNameLst>
                                      </p:cBhvr>
                                      <p:tavLst>
                                        <p:tav tm="0">
                                          <p:val>
                                            <p:fltVal val="0"/>
                                          </p:val>
                                        </p:tav>
                                        <p:tav tm="100000">
                                          <p:val>
                                            <p:strVal val="#ppt_h"/>
                                          </p:val>
                                        </p:tav>
                                      </p:tavLst>
                                    </p:anim>
                                    <p:anim calcmode="lin" valueType="num">
                                      <p:cBhvr>
                                        <p:cTn id="39" dur="1000" fill="hold"/>
                                        <p:tgtEl>
                                          <p:spTgt spid="45"/>
                                        </p:tgtEl>
                                        <p:attrNameLst>
                                          <p:attrName>style.rotation</p:attrName>
                                        </p:attrNameLst>
                                      </p:cBhvr>
                                      <p:tavLst>
                                        <p:tav tm="0">
                                          <p:val>
                                            <p:fltVal val="90"/>
                                          </p:val>
                                        </p:tav>
                                        <p:tav tm="100000">
                                          <p:val>
                                            <p:fltVal val="0"/>
                                          </p:val>
                                        </p:tav>
                                      </p:tavLst>
                                    </p:anim>
                                    <p:animEffect transition="in" filter="fade">
                                      <p:cBhvr>
                                        <p:cTn id="40" dur="1000"/>
                                        <p:tgtEl>
                                          <p:spTgt spid="45"/>
                                        </p:tgtEl>
                                      </p:cBhvr>
                                    </p:animEffect>
                                  </p:childTnLst>
                                </p:cTn>
                              </p:par>
                            </p:childTnLst>
                          </p:cTn>
                        </p:par>
                        <p:par>
                          <p:cTn id="41" fill="hold">
                            <p:stCondLst>
                              <p:cond delay="5000"/>
                            </p:stCondLst>
                            <p:childTnLst>
                              <p:par>
                                <p:cTn id="42" presetID="14" presetClass="entr" presetSubtype="10" fill="hold" nodeType="afterEffect">
                                  <p:stCondLst>
                                    <p:cond delay="0"/>
                                  </p:stCondLst>
                                  <p:childTnLst>
                                    <p:set>
                                      <p:cBhvr>
                                        <p:cTn id="43" dur="1" fill="hold">
                                          <p:stCondLst>
                                            <p:cond delay="0"/>
                                          </p:stCondLst>
                                        </p:cTn>
                                        <p:tgtEl>
                                          <p:spTgt spid="51"/>
                                        </p:tgtEl>
                                        <p:attrNameLst>
                                          <p:attrName>style.visibility</p:attrName>
                                        </p:attrNameLst>
                                      </p:cBhvr>
                                      <p:to>
                                        <p:strVal val="visible"/>
                                      </p:to>
                                    </p:set>
                                    <p:animEffect transition="in" filter="randombar(horizontal)">
                                      <p:cBhvr>
                                        <p:cTn id="44" dur="500"/>
                                        <p:tgtEl>
                                          <p:spTgt spid="51"/>
                                        </p:tgtEl>
                                      </p:cBhvr>
                                    </p:animEffect>
                                  </p:childTnLst>
                                </p:cTn>
                              </p:par>
                            </p:childTnLst>
                          </p:cTn>
                        </p:par>
                        <p:par>
                          <p:cTn id="45" fill="hold">
                            <p:stCondLst>
                              <p:cond delay="5500"/>
                            </p:stCondLst>
                            <p:childTnLst>
                              <p:par>
                                <p:cTn id="46" presetID="31" presetClass="entr" presetSubtype="0" fill="hold" grpId="0" nodeType="afterEffect">
                                  <p:stCondLst>
                                    <p:cond delay="0"/>
                                  </p:stCondLst>
                                  <p:childTnLst>
                                    <p:set>
                                      <p:cBhvr>
                                        <p:cTn id="47" dur="1" fill="hold">
                                          <p:stCondLst>
                                            <p:cond delay="0"/>
                                          </p:stCondLst>
                                        </p:cTn>
                                        <p:tgtEl>
                                          <p:spTgt spid="46"/>
                                        </p:tgtEl>
                                        <p:attrNameLst>
                                          <p:attrName>style.visibility</p:attrName>
                                        </p:attrNameLst>
                                      </p:cBhvr>
                                      <p:to>
                                        <p:strVal val="visible"/>
                                      </p:to>
                                    </p:set>
                                    <p:anim calcmode="lin" valueType="num">
                                      <p:cBhvr>
                                        <p:cTn id="48" dur="1000" fill="hold"/>
                                        <p:tgtEl>
                                          <p:spTgt spid="46"/>
                                        </p:tgtEl>
                                        <p:attrNameLst>
                                          <p:attrName>ppt_w</p:attrName>
                                        </p:attrNameLst>
                                      </p:cBhvr>
                                      <p:tavLst>
                                        <p:tav tm="0">
                                          <p:val>
                                            <p:fltVal val="0"/>
                                          </p:val>
                                        </p:tav>
                                        <p:tav tm="100000">
                                          <p:val>
                                            <p:strVal val="#ppt_w"/>
                                          </p:val>
                                        </p:tav>
                                      </p:tavLst>
                                    </p:anim>
                                    <p:anim calcmode="lin" valueType="num">
                                      <p:cBhvr>
                                        <p:cTn id="49" dur="1000" fill="hold"/>
                                        <p:tgtEl>
                                          <p:spTgt spid="46"/>
                                        </p:tgtEl>
                                        <p:attrNameLst>
                                          <p:attrName>ppt_h</p:attrName>
                                        </p:attrNameLst>
                                      </p:cBhvr>
                                      <p:tavLst>
                                        <p:tav tm="0">
                                          <p:val>
                                            <p:fltVal val="0"/>
                                          </p:val>
                                        </p:tav>
                                        <p:tav tm="100000">
                                          <p:val>
                                            <p:strVal val="#ppt_h"/>
                                          </p:val>
                                        </p:tav>
                                      </p:tavLst>
                                    </p:anim>
                                    <p:anim calcmode="lin" valueType="num">
                                      <p:cBhvr>
                                        <p:cTn id="50" dur="1000" fill="hold"/>
                                        <p:tgtEl>
                                          <p:spTgt spid="46"/>
                                        </p:tgtEl>
                                        <p:attrNameLst>
                                          <p:attrName>style.rotation</p:attrName>
                                        </p:attrNameLst>
                                      </p:cBhvr>
                                      <p:tavLst>
                                        <p:tav tm="0">
                                          <p:val>
                                            <p:fltVal val="90"/>
                                          </p:val>
                                        </p:tav>
                                        <p:tav tm="100000">
                                          <p:val>
                                            <p:fltVal val="0"/>
                                          </p:val>
                                        </p:tav>
                                      </p:tavLst>
                                    </p:anim>
                                    <p:animEffect transition="in" filter="fade">
                                      <p:cBhvr>
                                        <p:cTn id="51" dur="1000"/>
                                        <p:tgtEl>
                                          <p:spTgt spid="46"/>
                                        </p:tgtEl>
                                      </p:cBhvr>
                                    </p:animEffect>
                                  </p:childTnLst>
                                </p:cTn>
                              </p:par>
                            </p:childTnLst>
                          </p:cTn>
                        </p:par>
                        <p:par>
                          <p:cTn id="52" fill="hold">
                            <p:stCondLst>
                              <p:cond delay="6500"/>
                            </p:stCondLst>
                            <p:childTnLst>
                              <p:par>
                                <p:cTn id="53" presetID="14" presetClass="entr" presetSubtype="10" fill="hold" nodeType="afterEffect">
                                  <p:stCondLst>
                                    <p:cond delay="0"/>
                                  </p:stCondLst>
                                  <p:childTnLst>
                                    <p:set>
                                      <p:cBhvr>
                                        <p:cTn id="54" dur="1" fill="hold">
                                          <p:stCondLst>
                                            <p:cond delay="0"/>
                                          </p:stCondLst>
                                        </p:cTn>
                                        <p:tgtEl>
                                          <p:spTgt spid="47"/>
                                        </p:tgtEl>
                                        <p:attrNameLst>
                                          <p:attrName>style.visibility</p:attrName>
                                        </p:attrNameLst>
                                      </p:cBhvr>
                                      <p:to>
                                        <p:strVal val="visible"/>
                                      </p:to>
                                    </p:set>
                                    <p:animEffect transition="in" filter="randombar(horizontal)">
                                      <p:cBhvr>
                                        <p:cTn id="55" dur="500"/>
                                        <p:tgtEl>
                                          <p:spTgt spid="47"/>
                                        </p:tgtEl>
                                      </p:cBhvr>
                                    </p:animEffect>
                                  </p:childTnLst>
                                </p:cTn>
                              </p:par>
                            </p:childTnLst>
                          </p:cTn>
                        </p:par>
                        <p:par>
                          <p:cTn id="56" fill="hold">
                            <p:stCondLst>
                              <p:cond delay="7000"/>
                            </p:stCondLst>
                            <p:childTnLst>
                              <p:par>
                                <p:cTn id="57" presetID="14" presetClass="entr" presetSubtype="10" fill="hold"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randombar(horizontal)">
                                      <p:cBhvr>
                                        <p:cTn id="59" dur="500"/>
                                        <p:tgtEl>
                                          <p:spTgt spid="48"/>
                                        </p:tgtEl>
                                      </p:cBhvr>
                                    </p:animEffect>
                                  </p:childTnLst>
                                </p:cTn>
                              </p:par>
                              <p:par>
                                <p:cTn id="60" presetID="14" presetClass="entr" presetSubtype="10" fill="hold" nodeType="withEffect">
                                  <p:stCondLst>
                                    <p:cond delay="0"/>
                                  </p:stCondLst>
                                  <p:childTnLst>
                                    <p:set>
                                      <p:cBhvr>
                                        <p:cTn id="61" dur="1" fill="hold">
                                          <p:stCondLst>
                                            <p:cond delay="0"/>
                                          </p:stCondLst>
                                        </p:cTn>
                                        <p:tgtEl>
                                          <p:spTgt spid="71"/>
                                        </p:tgtEl>
                                        <p:attrNameLst>
                                          <p:attrName>style.visibility</p:attrName>
                                        </p:attrNameLst>
                                      </p:cBhvr>
                                      <p:to>
                                        <p:strVal val="visible"/>
                                      </p:to>
                                    </p:set>
                                    <p:animEffect transition="in" filter="randombar(horizontal)">
                                      <p:cBhvr>
                                        <p:cTn id="62"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45" grpId="0" animBg="1"/>
      <p:bldP spid="4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549275"/>
            <a:ext cx="6372225" cy="477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6"/>
          <p:cNvSpPr txBox="1">
            <a:spLocks noChangeArrowheads="1"/>
          </p:cNvSpPr>
          <p:nvPr/>
        </p:nvSpPr>
        <p:spPr bwMode="auto">
          <a:xfrm>
            <a:off x="3225800" y="36513"/>
            <a:ext cx="26416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h-TH" sz="3200" b="1">
                <a:solidFill>
                  <a:srgbClr val="0070C0"/>
                </a:solidFill>
                <a:latin typeface="Angsana New" pitchFamily="18" charset="-34"/>
                <a:cs typeface="Angsana New" pitchFamily="18" charset="-34"/>
              </a:rPr>
              <a:t>องค์กรแห่งความยั่งยืน</a:t>
            </a:r>
            <a:endParaRPr lang="fr-FR" sz="3200">
              <a:solidFill>
                <a:srgbClr val="0070C0"/>
              </a:solidFill>
              <a:latin typeface="Angsana New" pitchFamily="18" charset="-34"/>
              <a:cs typeface="Angsana New" pitchFamily="18" charset="-34"/>
            </a:endParaRPr>
          </a:p>
        </p:txBody>
      </p:sp>
      <p:pic>
        <p:nvPicPr>
          <p:cNvPr id="7" name="Picture 3" descr="ระดับของความเป็นเศรษฐกิจพอเพียง"/>
          <p:cNvPicPr>
            <a:picLocks noChangeAspect="1" noChangeArrowheads="1"/>
          </p:cNvPicPr>
          <p:nvPr/>
        </p:nvPicPr>
        <p:blipFill>
          <a:blip r:embed="rId3">
            <a:extLst>
              <a:ext uri="{28A0092B-C50C-407E-A947-70E740481C1C}">
                <a14:useLocalDpi xmlns:a14="http://schemas.microsoft.com/office/drawing/2010/main" val="0"/>
              </a:ext>
            </a:extLst>
          </a:blip>
          <a:srcRect t="19707" r="80617" b="23334"/>
          <a:stretch>
            <a:fillRect/>
          </a:stretch>
        </p:blipFill>
        <p:spPr bwMode="auto">
          <a:xfrm>
            <a:off x="3471863" y="5183188"/>
            <a:ext cx="973137" cy="167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364175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555875" y="1700213"/>
            <a:ext cx="3887788" cy="3168650"/>
          </a:xfrm>
          <a:prstGeom prst="rect">
            <a:avLst/>
          </a:prstGeom>
          <a:solidFill>
            <a:sysClr val="window" lastClr="FFFFFF"/>
          </a:solidFill>
          <a:ln w="25400" cap="flat" cmpd="sng" algn="ctr">
            <a:solidFill>
              <a:srgbClr val="1F497D">
                <a:lumMod val="40000"/>
                <a:lumOff val="6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11" name="Rectangle 10"/>
          <p:cNvSpPr/>
          <p:nvPr/>
        </p:nvSpPr>
        <p:spPr>
          <a:xfrm>
            <a:off x="2698750" y="2420938"/>
            <a:ext cx="1512888" cy="1800225"/>
          </a:xfrm>
          <a:prstGeom prst="rect">
            <a:avLst/>
          </a:prstGeom>
          <a:solidFill>
            <a:srgbClr val="DDFFF6"/>
          </a:solidFill>
          <a:ln w="25400" cap="flat" cmpd="sng" algn="ctr">
            <a:solidFill>
              <a:srgbClr val="4BACC6">
                <a:lumMod val="40000"/>
                <a:lumOff val="6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1F497D"/>
                </a:solidFill>
                <a:effectLst/>
                <a:uLnTx/>
                <a:uFillTx/>
                <a:latin typeface="Calibri"/>
                <a:ea typeface="+mn-ea"/>
                <a:cs typeface="Angsana New"/>
              </a:rPr>
              <a:t>คุณธรรม</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1F497D"/>
                </a:solidFill>
                <a:effectLst/>
                <a:uLnTx/>
                <a:uFillTx/>
                <a:latin typeface="Calibri"/>
                <a:ea typeface="+mn-ea"/>
                <a:cs typeface="Angsana New"/>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1F497D"/>
                </a:solidFill>
                <a:effectLst/>
                <a:uLnTx/>
                <a:uFillTx/>
                <a:latin typeface="Calibri"/>
                <a:ea typeface="+mn-ea"/>
                <a:cs typeface="Angsana New"/>
              </a:rPr>
              <a:t>สติปัญญา</a:t>
            </a:r>
            <a:endParaRPr kumimoji="0" lang="en-US" sz="2400" b="1" i="0" u="none" strike="noStrike" kern="0" cap="none" spc="0" normalizeH="0" baseline="0" noProof="0" dirty="0">
              <a:ln>
                <a:noFill/>
              </a:ln>
              <a:solidFill>
                <a:srgbClr val="1F497D"/>
              </a:solidFill>
              <a:effectLst/>
              <a:uLnTx/>
              <a:uFillTx/>
              <a:latin typeface="Calibri"/>
              <a:ea typeface="+mn-ea"/>
              <a:cs typeface="+mn-cs"/>
            </a:endParaRPr>
          </a:p>
        </p:txBody>
      </p:sp>
      <p:sp>
        <p:nvSpPr>
          <p:cNvPr id="12" name="Rectangle 11"/>
          <p:cNvSpPr/>
          <p:nvPr/>
        </p:nvSpPr>
        <p:spPr>
          <a:xfrm>
            <a:off x="4714875" y="2420938"/>
            <a:ext cx="1512888" cy="576262"/>
          </a:xfrm>
          <a:prstGeom prst="rect">
            <a:avLst/>
          </a:prstGeom>
          <a:solidFill>
            <a:srgbClr val="4BACC6">
              <a:lumMod val="40000"/>
              <a:lumOff val="60000"/>
            </a:srgbClr>
          </a:solidFill>
          <a:ln w="25400" cap="flat" cmpd="sng" algn="ctr">
            <a:solidFill>
              <a:srgbClr val="4BACC6">
                <a:lumMod val="60000"/>
                <a:lumOff val="4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1F497D"/>
                </a:solidFill>
                <a:effectLst/>
                <a:uLnTx/>
                <a:uFillTx/>
                <a:latin typeface="Calibri"/>
                <a:ea typeface="+mn-ea"/>
                <a:cs typeface="Angsana New"/>
              </a:rPr>
              <a:t>ภูมิคุ้มกัน</a:t>
            </a:r>
            <a:endParaRPr kumimoji="0" lang="en-US" sz="2400" b="1" i="0" u="none" strike="noStrike" kern="0" cap="none" spc="0" normalizeH="0" baseline="0" noProof="0" dirty="0">
              <a:ln>
                <a:noFill/>
              </a:ln>
              <a:solidFill>
                <a:srgbClr val="1F497D"/>
              </a:solidFill>
              <a:effectLst/>
              <a:uLnTx/>
              <a:uFillTx/>
              <a:latin typeface="Calibri"/>
              <a:ea typeface="+mn-ea"/>
              <a:cs typeface="+mn-cs"/>
            </a:endParaRPr>
          </a:p>
        </p:txBody>
      </p:sp>
      <p:sp>
        <p:nvSpPr>
          <p:cNvPr id="13" name="Rectangle 12"/>
          <p:cNvSpPr/>
          <p:nvPr/>
        </p:nvSpPr>
        <p:spPr>
          <a:xfrm>
            <a:off x="4714875" y="3644900"/>
            <a:ext cx="1512888" cy="576263"/>
          </a:xfrm>
          <a:prstGeom prst="rect">
            <a:avLst/>
          </a:prstGeom>
          <a:solidFill>
            <a:srgbClr val="ACC8EA"/>
          </a:solidFill>
          <a:ln w="25400" cap="flat" cmpd="sng" algn="ctr">
            <a:solidFill>
              <a:srgbClr val="1F497D">
                <a:lumMod val="60000"/>
                <a:lumOff val="4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1F497D"/>
                </a:solidFill>
                <a:effectLst/>
                <a:uLnTx/>
                <a:uFillTx/>
                <a:latin typeface="Calibri"/>
                <a:ea typeface="+mn-ea"/>
                <a:cs typeface="Angsana New"/>
              </a:rPr>
              <a:t>ยั่งยืน</a:t>
            </a:r>
            <a:endParaRPr kumimoji="0" lang="en-US" sz="2400" b="1" i="0" u="none" strike="noStrike" kern="0" cap="none" spc="0" normalizeH="0" baseline="0" noProof="0" dirty="0">
              <a:ln>
                <a:noFill/>
              </a:ln>
              <a:solidFill>
                <a:srgbClr val="1F497D"/>
              </a:solidFill>
              <a:effectLst/>
              <a:uLnTx/>
              <a:uFillTx/>
              <a:latin typeface="Calibri"/>
              <a:ea typeface="+mn-ea"/>
              <a:cs typeface="+mn-cs"/>
            </a:endParaRPr>
          </a:p>
        </p:txBody>
      </p:sp>
      <p:sp>
        <p:nvSpPr>
          <p:cNvPr id="14" name="TextBox 13"/>
          <p:cNvSpPr txBox="1"/>
          <p:nvPr/>
        </p:nvSpPr>
        <p:spPr>
          <a:xfrm>
            <a:off x="5038725" y="1844675"/>
            <a:ext cx="865188" cy="523875"/>
          </a:xfrm>
          <a:prstGeom prst="rect">
            <a:avLst/>
          </a:prstGeom>
          <a:noFill/>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800" b="1" i="0" u="none" strike="noStrike" kern="0" cap="none" spc="0" normalizeH="0" baseline="0" noProof="0" dirty="0">
                <a:ln>
                  <a:noFill/>
                </a:ln>
                <a:solidFill>
                  <a:srgbClr val="1F497D"/>
                </a:solidFill>
                <a:effectLst/>
                <a:uLnTx/>
                <a:uFillTx/>
                <a:cs typeface="Angsana New"/>
              </a:rPr>
              <a:t>วิธีการ</a:t>
            </a:r>
            <a:endParaRPr kumimoji="0" lang="en-US" sz="2800" b="1" i="0" u="none" strike="noStrike" kern="0" cap="none" spc="0" normalizeH="0" baseline="0" noProof="0" dirty="0">
              <a:ln>
                <a:noFill/>
              </a:ln>
              <a:solidFill>
                <a:srgbClr val="1F497D"/>
              </a:solidFill>
              <a:effectLst/>
              <a:uLnTx/>
              <a:uFillTx/>
              <a:cs typeface="+mj-cs"/>
            </a:endParaRPr>
          </a:p>
        </p:txBody>
      </p:sp>
      <p:sp>
        <p:nvSpPr>
          <p:cNvPr id="15" name="Plus 14"/>
          <p:cNvSpPr/>
          <p:nvPr/>
        </p:nvSpPr>
        <p:spPr>
          <a:xfrm>
            <a:off x="4235450" y="2492375"/>
            <a:ext cx="431800" cy="431800"/>
          </a:xfrm>
          <a:prstGeom prst="mathPlus">
            <a:avLst/>
          </a:prstGeom>
          <a:solidFill>
            <a:srgbClr val="1F497D">
              <a:lumMod val="20000"/>
              <a:lumOff val="80000"/>
            </a:srgbClr>
          </a:solidFill>
          <a:ln w="25400" cap="flat" cmpd="sng" algn="ctr">
            <a:solidFill>
              <a:srgbClr val="1F497D"/>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16" name="Down Arrow 15"/>
          <p:cNvSpPr/>
          <p:nvPr/>
        </p:nvSpPr>
        <p:spPr>
          <a:xfrm>
            <a:off x="5291138" y="3082925"/>
            <a:ext cx="288925" cy="512763"/>
          </a:xfrm>
          <a:prstGeom prst="downArrow">
            <a:avLst/>
          </a:prstGeom>
          <a:solidFill>
            <a:srgbClr val="1F497D">
              <a:lumMod val="20000"/>
              <a:lumOff val="80000"/>
            </a:srgbClr>
          </a:solidFill>
          <a:ln w="25400" cap="flat" cmpd="sng" algn="ctr">
            <a:solidFill>
              <a:srgbClr val="1F497D"/>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17" name="TextBox 16"/>
          <p:cNvSpPr txBox="1"/>
          <p:nvPr/>
        </p:nvSpPr>
        <p:spPr>
          <a:xfrm>
            <a:off x="3949700" y="4298950"/>
            <a:ext cx="1154113" cy="554038"/>
          </a:xfrm>
          <a:prstGeom prst="rect">
            <a:avLst/>
          </a:prstGeom>
          <a:noFill/>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3000" b="1" i="0" u="none" strike="noStrike" kern="0" cap="none" spc="0" normalizeH="0" baseline="0" noProof="0" dirty="0">
                <a:ln>
                  <a:noFill/>
                </a:ln>
                <a:solidFill>
                  <a:srgbClr val="333300"/>
                </a:solidFill>
                <a:effectLst/>
                <a:uLnTx/>
                <a:uFillTx/>
                <a:cs typeface="Angsana New"/>
              </a:rPr>
              <a:t>เข้าข่าย</a:t>
            </a:r>
            <a:endParaRPr kumimoji="0" lang="en-US" sz="3000" b="1" i="0" u="none" strike="noStrike" kern="0" cap="none" spc="0" normalizeH="0" baseline="0" noProof="0" dirty="0">
              <a:ln>
                <a:noFill/>
              </a:ln>
              <a:solidFill>
                <a:srgbClr val="333300"/>
              </a:solidFill>
              <a:effectLst/>
              <a:uLnTx/>
              <a:uFillTx/>
              <a:cs typeface="+mj-cs"/>
            </a:endParaRPr>
          </a:p>
        </p:txBody>
      </p:sp>
    </p:spTree>
    <p:extLst>
      <p:ext uri="{BB962C8B-B14F-4D97-AF65-F5344CB8AC3E}">
        <p14:creationId xmlns:p14="http://schemas.microsoft.com/office/powerpoint/2010/main" val="22425709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3225800" y="-27384"/>
            <a:ext cx="235902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h-TH" sz="3200" b="1" dirty="0">
                <a:solidFill>
                  <a:srgbClr val="0070C0"/>
                </a:solidFill>
                <a:latin typeface="Angsana New" pitchFamily="18" charset="-34"/>
                <a:cs typeface="Angsana New" pitchFamily="18" charset="-34"/>
              </a:rPr>
              <a:t>องค์กรแห่งความสุข</a:t>
            </a:r>
            <a:endParaRPr lang="fr-FR" sz="3200" dirty="0">
              <a:solidFill>
                <a:srgbClr val="0070C0"/>
              </a:solidFill>
              <a:latin typeface="Angsana New" pitchFamily="18" charset="-34"/>
              <a:cs typeface="Angsana New" pitchFamily="18" charset="-34"/>
            </a:endParaRPr>
          </a:p>
        </p:txBody>
      </p:sp>
      <p:pic>
        <p:nvPicPr>
          <p:cNvPr id="3"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620713"/>
            <a:ext cx="6498803" cy="4873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ระดับของความเป็นเศรษฐกิจพอเพียง"/>
          <p:cNvPicPr>
            <a:picLocks noChangeAspect="1" noChangeArrowheads="1"/>
          </p:cNvPicPr>
          <p:nvPr/>
        </p:nvPicPr>
        <p:blipFill>
          <a:blip r:embed="rId3" cstate="print">
            <a:extLst>
              <a:ext uri="{28A0092B-C50C-407E-A947-70E740481C1C}">
                <a14:useLocalDpi xmlns:a14="http://schemas.microsoft.com/office/drawing/2010/main" val="0"/>
              </a:ext>
            </a:extLst>
          </a:blip>
          <a:srcRect l="22636" t="27493" r="48611" b="22665"/>
          <a:stretch>
            <a:fillRect/>
          </a:stretch>
        </p:blipFill>
        <p:spPr bwMode="auto">
          <a:xfrm>
            <a:off x="2843213" y="5465549"/>
            <a:ext cx="1152723" cy="116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descr="ระดับของความเป็นเศรษฐกิจพอเพียง"/>
          <p:cNvPicPr>
            <a:picLocks noChangeAspect="1" noChangeArrowheads="1"/>
          </p:cNvPicPr>
          <p:nvPr/>
        </p:nvPicPr>
        <p:blipFill>
          <a:blip r:embed="rId3">
            <a:extLst>
              <a:ext uri="{28A0092B-C50C-407E-A947-70E740481C1C}">
                <a14:useLocalDpi xmlns:a14="http://schemas.microsoft.com/office/drawing/2010/main" val="0"/>
              </a:ext>
            </a:extLst>
          </a:blip>
          <a:srcRect l="30865" r="56885" b="90648"/>
          <a:stretch>
            <a:fillRect/>
          </a:stretch>
        </p:blipFill>
        <p:spPr bwMode="auto">
          <a:xfrm>
            <a:off x="3203575" y="5043488"/>
            <a:ext cx="576263"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 descr="ระดับของความเป็นเศรษฐกิจพอเพียง"/>
          <p:cNvPicPr>
            <a:picLocks noChangeAspect="1" noChangeArrowheads="1"/>
          </p:cNvPicPr>
          <p:nvPr/>
        </p:nvPicPr>
        <p:blipFill>
          <a:blip r:embed="rId3">
            <a:extLst>
              <a:ext uri="{28A0092B-C50C-407E-A947-70E740481C1C}">
                <a14:useLocalDpi xmlns:a14="http://schemas.microsoft.com/office/drawing/2010/main" val="0"/>
              </a:ext>
            </a:extLst>
          </a:blip>
          <a:srcRect l="35985" t="80450" r="43330" b="12430"/>
          <a:stretch>
            <a:fillRect/>
          </a:stretch>
        </p:blipFill>
        <p:spPr bwMode="auto">
          <a:xfrm>
            <a:off x="2898775" y="6658247"/>
            <a:ext cx="1012566" cy="204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3171825" y="5926896"/>
            <a:ext cx="519155" cy="194504"/>
          </a:xfrm>
          <a:prstGeom prst="rect">
            <a:avLst/>
          </a:prstGeom>
          <a:solidFill>
            <a:sysClr val="window" lastClr="FFFFFF"/>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Tree>
    <p:extLst>
      <p:ext uri="{BB962C8B-B14F-4D97-AF65-F5344CB8AC3E}">
        <p14:creationId xmlns:p14="http://schemas.microsoft.com/office/powerpoint/2010/main" val="21647502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50"/>
          <p:cNvSpPr txBox="1">
            <a:spLocks noChangeArrowheads="1"/>
          </p:cNvSpPr>
          <p:nvPr/>
        </p:nvSpPr>
        <p:spPr bwMode="auto">
          <a:xfrm>
            <a:off x="683568" y="620688"/>
            <a:ext cx="7704138" cy="5689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000" b="1" dirty="0" smtClean="0">
                <a:solidFill>
                  <a:schemeClr val="accent1">
                    <a:lumMod val="25000"/>
                  </a:schemeClr>
                </a:solidFill>
                <a:latin typeface="TH SarabunPSK" pitchFamily="34" charset="-34"/>
                <a:cs typeface="TH SarabunPSK" pitchFamily="34" charset="-34"/>
              </a:rPr>
              <a:t>     </a:t>
            </a:r>
            <a:r>
              <a:rPr lang="th-TH" sz="3000" b="1" dirty="0">
                <a:solidFill>
                  <a:schemeClr val="accent1">
                    <a:lumMod val="25000"/>
                  </a:schemeClr>
                </a:solidFill>
                <a:latin typeface="TH SarabunPSK" pitchFamily="34" charset="-34"/>
                <a:cs typeface="TH SarabunPSK" pitchFamily="34" charset="-34"/>
              </a:rPr>
              <a:t>เมื่อวันที่ 13 ตุลาคม 2560 ซึ่งเป็นวันครบรอบ 1 ปี ที่พระบาทสมเด็จพระมหาภูมิพล </a:t>
            </a:r>
            <a:r>
              <a:rPr lang="th-TH" sz="3000" b="1" dirty="0" err="1">
                <a:solidFill>
                  <a:schemeClr val="accent1">
                    <a:lumMod val="25000"/>
                  </a:schemeClr>
                </a:solidFill>
                <a:latin typeface="TH SarabunPSK" pitchFamily="34" charset="-34"/>
                <a:cs typeface="TH SarabunPSK" pitchFamily="34" charset="-34"/>
              </a:rPr>
              <a:t>อดุลย</a:t>
            </a:r>
            <a:r>
              <a:rPr lang="th-TH" sz="3000" b="1" dirty="0">
                <a:solidFill>
                  <a:schemeClr val="accent1">
                    <a:lumMod val="25000"/>
                  </a:schemeClr>
                </a:solidFill>
                <a:latin typeface="TH SarabunPSK" pitchFamily="34" charset="-34"/>
                <a:cs typeface="TH SarabunPSK" pitchFamily="34" charset="-34"/>
              </a:rPr>
              <a:t>เดชมหาราช บรมนาถบพิตร เสด็จสวรรคต </a:t>
            </a:r>
            <a:r>
              <a:rPr lang="th-TH" sz="3000" b="1" dirty="0" err="1">
                <a:solidFill>
                  <a:schemeClr val="accent1">
                    <a:lumMod val="25000"/>
                  </a:schemeClr>
                </a:solidFill>
                <a:latin typeface="TH SarabunPSK" pitchFamily="34" charset="-34"/>
                <a:cs typeface="TH SarabunPSK" pitchFamily="34" charset="-34"/>
              </a:rPr>
              <a:t>โรงพยาบาลศิ</a:t>
            </a:r>
            <a:r>
              <a:rPr lang="th-TH" sz="3000" b="1" dirty="0">
                <a:solidFill>
                  <a:schemeClr val="accent1">
                    <a:lumMod val="25000"/>
                  </a:schemeClr>
                </a:solidFill>
                <a:latin typeface="TH SarabunPSK" pitchFamily="34" charset="-34"/>
                <a:cs typeface="TH SarabunPSK" pitchFamily="34" charset="-34"/>
              </a:rPr>
              <a:t>ริราชได้จัดงานเพื่อรำลึกถึงพระองค์และได้เชิญ ดร.สุเมธ ตันติเวชกุล เลขาธิการมูลนิธิชัยพัฒนา ที่เคยรับใช้ใกล้ชิดเบื้องยุคลบาท แสดงปาฐกถา ซึ่งมีใจความตอนหนึ่งว่า ก่อนที่พระองค์เสด็จสวรรคตได้ไม่นาน ท่าน ดร.สุเมธ ได้มีโอกาสเข้าเฝ้าซึ่งกลายเป็นการเข้าเฝ้าครั้งสุดท้าย พระองค์ได้ทรงตรัสกับ ดร.สุเมธ ว่า “สุเมธ งานยังไม่เสร็จ” สะท้อนถึงความห่วงใยในการขับเคลื่อนปรัชญาของเศรษฐกิจพอเพียงตลอดพระชนม์ชีพของพระองค์ เป็นการตอกย้ำความจำเป็นที่พสกนิกรที่ศรัทธาต่อสิ่งที่พระองค์ทรงสั่งสอนและทรงปฏิบัติให้เป็นตัวอย่างด้วยพระองค์เอง ควรที่จะผลักดันการขับเคลื่อนเศรษฐกิจพอเพียงให้ก้าวหน้าต่อไปเพื่อประโยชน์สุขของประชาชนชาวไทยทุกคน</a:t>
            </a:r>
          </a:p>
        </p:txBody>
      </p:sp>
    </p:spTree>
    <p:extLst>
      <p:ext uri="{BB962C8B-B14F-4D97-AF65-F5344CB8AC3E}">
        <p14:creationId xmlns:p14="http://schemas.microsoft.com/office/powerpoint/2010/main" val="34618296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0113" y="518948"/>
            <a:ext cx="6840239" cy="5130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6"/>
          <p:cNvSpPr txBox="1">
            <a:spLocks noChangeArrowheads="1"/>
          </p:cNvSpPr>
          <p:nvPr/>
        </p:nvSpPr>
        <p:spPr bwMode="auto">
          <a:xfrm>
            <a:off x="2627313" y="-27384"/>
            <a:ext cx="3862387"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h-TH" sz="3200" b="1" dirty="0">
                <a:solidFill>
                  <a:srgbClr val="0070C0"/>
                </a:solidFill>
                <a:latin typeface="Angsana New" pitchFamily="18" charset="-34"/>
                <a:cs typeface="Angsana New" pitchFamily="18" charset="-34"/>
              </a:rPr>
              <a:t>องค์กรแห่งความสุข</a:t>
            </a:r>
            <a:r>
              <a:rPr lang="fr-FR" sz="3200" b="1" dirty="0">
                <a:solidFill>
                  <a:srgbClr val="0070C0"/>
                </a:solidFill>
                <a:latin typeface="Angsana New" pitchFamily="18" charset="-34"/>
                <a:cs typeface="Angsana New" pitchFamily="18" charset="-34"/>
              </a:rPr>
              <a:t> </a:t>
            </a:r>
            <a:r>
              <a:rPr lang="th-TH" sz="3200" b="1" dirty="0">
                <a:solidFill>
                  <a:srgbClr val="0070C0"/>
                </a:solidFill>
                <a:latin typeface="Angsana New" pitchFamily="18" charset="-34"/>
                <a:cs typeface="Angsana New" pitchFamily="18" charset="-34"/>
              </a:rPr>
              <a:t>(เต็มรูปแบบ)</a:t>
            </a:r>
            <a:endParaRPr lang="en-US" sz="3200" b="1" dirty="0">
              <a:solidFill>
                <a:srgbClr val="0070C0"/>
              </a:solidFill>
              <a:latin typeface="Angsana New" pitchFamily="18" charset="-34"/>
              <a:cs typeface="Angsana New" pitchFamily="18" charset="-34"/>
            </a:endParaRPr>
          </a:p>
        </p:txBody>
      </p:sp>
      <p:pic>
        <p:nvPicPr>
          <p:cNvPr id="14" name="Picture 3" descr="ระดับของความเป็นเศรษฐกิจพอเพียง"/>
          <p:cNvPicPr>
            <a:picLocks noChangeAspect="1" noChangeArrowheads="1"/>
          </p:cNvPicPr>
          <p:nvPr/>
        </p:nvPicPr>
        <p:blipFill>
          <a:blip r:embed="rId3">
            <a:extLst>
              <a:ext uri="{28A0092B-C50C-407E-A947-70E740481C1C}">
                <a14:useLocalDpi xmlns:a14="http://schemas.microsoft.com/office/drawing/2010/main" val="0"/>
              </a:ext>
            </a:extLst>
          </a:blip>
          <a:srcRect l="22636" t="27493" r="48611" b="22665"/>
          <a:stretch>
            <a:fillRect/>
          </a:stretch>
        </p:blipFill>
        <p:spPr bwMode="auto">
          <a:xfrm>
            <a:off x="2843213" y="5427642"/>
            <a:ext cx="1224731" cy="1241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3" descr="ระดับของความเป็นเศรษฐกิจพอเพียง"/>
          <p:cNvPicPr>
            <a:picLocks noChangeAspect="1" noChangeArrowheads="1"/>
          </p:cNvPicPr>
          <p:nvPr/>
        </p:nvPicPr>
        <p:blipFill>
          <a:blip r:embed="rId3">
            <a:extLst>
              <a:ext uri="{28A0092B-C50C-407E-A947-70E740481C1C}">
                <a14:useLocalDpi xmlns:a14="http://schemas.microsoft.com/office/drawing/2010/main" val="0"/>
              </a:ext>
            </a:extLst>
          </a:blip>
          <a:srcRect l="30865" r="56885" b="90648"/>
          <a:stretch>
            <a:fillRect/>
          </a:stretch>
        </p:blipFill>
        <p:spPr bwMode="auto">
          <a:xfrm>
            <a:off x="3203575" y="5102225"/>
            <a:ext cx="576263"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3" descr="ระดับของความเป็นเศรษฐกิจพอเพียง"/>
          <p:cNvPicPr>
            <a:picLocks noChangeAspect="1" noChangeArrowheads="1"/>
          </p:cNvPicPr>
          <p:nvPr/>
        </p:nvPicPr>
        <p:blipFill>
          <a:blip r:embed="rId3">
            <a:extLst>
              <a:ext uri="{28A0092B-C50C-407E-A947-70E740481C1C}">
                <a14:useLocalDpi xmlns:a14="http://schemas.microsoft.com/office/drawing/2010/main" val="0"/>
              </a:ext>
            </a:extLst>
          </a:blip>
          <a:srcRect l="15910" t="80450" r="43330" b="12430"/>
          <a:stretch>
            <a:fillRect/>
          </a:stretch>
        </p:blipFill>
        <p:spPr bwMode="auto">
          <a:xfrm>
            <a:off x="2351088" y="6634163"/>
            <a:ext cx="221615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25279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0325" y="1341438"/>
            <a:ext cx="6481763" cy="4248150"/>
          </a:xfrm>
          <a:prstGeom prst="rect">
            <a:avLst/>
          </a:prstGeom>
          <a:solidFill>
            <a:srgbClr val="8064A2">
              <a:lumMod val="40000"/>
              <a:lumOff val="6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3" name="Rectangle 2"/>
          <p:cNvSpPr/>
          <p:nvPr/>
        </p:nvSpPr>
        <p:spPr>
          <a:xfrm>
            <a:off x="1547813" y="1557338"/>
            <a:ext cx="3887787" cy="3168650"/>
          </a:xfrm>
          <a:prstGeom prst="rect">
            <a:avLst/>
          </a:prstGeom>
          <a:solidFill>
            <a:sysClr val="window" lastClr="FFFFFF"/>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4" name="Rectangle 3"/>
          <p:cNvSpPr/>
          <p:nvPr/>
        </p:nvSpPr>
        <p:spPr>
          <a:xfrm>
            <a:off x="6156325" y="2278063"/>
            <a:ext cx="1511300" cy="576262"/>
          </a:xfrm>
          <a:prstGeom prst="rect">
            <a:avLst/>
          </a:prstGeom>
          <a:solidFill>
            <a:srgbClr val="C0504D">
              <a:lumMod val="20000"/>
              <a:lumOff val="80000"/>
            </a:srgbClr>
          </a:solidFill>
          <a:ln w="25400" cap="flat" cmpd="sng" algn="ctr">
            <a:solidFill>
              <a:srgbClr val="C0504D">
                <a:lumMod val="40000"/>
                <a:lumOff val="6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C0504D">
                    <a:lumMod val="50000"/>
                  </a:srgbClr>
                </a:solidFill>
                <a:effectLst/>
                <a:uLnTx/>
                <a:uFillTx/>
                <a:latin typeface="Calibri"/>
                <a:ea typeface="+mn-ea"/>
                <a:cs typeface="Angsana New"/>
              </a:rPr>
              <a:t>พอประมาณ</a:t>
            </a:r>
            <a:endParaRPr kumimoji="0" lang="en-US" sz="2400" b="1" i="0" u="none" strike="noStrike" kern="0" cap="none" spc="0" normalizeH="0" baseline="0" noProof="0" dirty="0">
              <a:ln>
                <a:noFill/>
              </a:ln>
              <a:solidFill>
                <a:srgbClr val="C0504D">
                  <a:lumMod val="50000"/>
                </a:srgbClr>
              </a:solidFill>
              <a:effectLst/>
              <a:uLnTx/>
              <a:uFillTx/>
              <a:latin typeface="Calibri"/>
              <a:ea typeface="+mn-ea"/>
              <a:cs typeface="+mn-cs"/>
            </a:endParaRPr>
          </a:p>
        </p:txBody>
      </p:sp>
      <p:sp>
        <p:nvSpPr>
          <p:cNvPr id="5" name="Rectangle 4"/>
          <p:cNvSpPr/>
          <p:nvPr/>
        </p:nvSpPr>
        <p:spPr>
          <a:xfrm>
            <a:off x="1690688" y="2278063"/>
            <a:ext cx="1512887" cy="1800225"/>
          </a:xfrm>
          <a:prstGeom prst="rect">
            <a:avLst/>
          </a:prstGeom>
          <a:solidFill>
            <a:srgbClr val="DDFFF6"/>
          </a:solidFill>
          <a:ln w="25400" cap="flat" cmpd="sng" algn="ctr">
            <a:solidFill>
              <a:srgbClr val="4BACC6">
                <a:lumMod val="40000"/>
                <a:lumOff val="6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1F497D"/>
                </a:solidFill>
                <a:effectLst/>
                <a:uLnTx/>
                <a:uFillTx/>
                <a:latin typeface="Calibri"/>
                <a:ea typeface="+mn-ea"/>
                <a:cs typeface="Angsana New"/>
              </a:rPr>
              <a:t>คุณธรรม</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1F497D"/>
                </a:solidFill>
                <a:effectLst/>
                <a:uLnTx/>
                <a:uFillTx/>
                <a:latin typeface="Calibri"/>
                <a:ea typeface="+mn-ea"/>
                <a:cs typeface="Angsana New"/>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1F497D"/>
                </a:solidFill>
                <a:effectLst/>
                <a:uLnTx/>
                <a:uFillTx/>
                <a:latin typeface="Calibri"/>
                <a:ea typeface="+mn-ea"/>
                <a:cs typeface="Angsana New"/>
              </a:rPr>
              <a:t>สติปัญญา</a:t>
            </a:r>
            <a:endParaRPr kumimoji="0" lang="en-US" sz="2400" b="1" i="0" u="none" strike="noStrike" kern="0" cap="none" spc="0" normalizeH="0" baseline="0" noProof="0" dirty="0">
              <a:ln>
                <a:noFill/>
              </a:ln>
              <a:solidFill>
                <a:srgbClr val="1F497D"/>
              </a:solidFill>
              <a:effectLst/>
              <a:uLnTx/>
              <a:uFillTx/>
              <a:latin typeface="Calibri"/>
              <a:ea typeface="+mn-ea"/>
              <a:cs typeface="+mn-cs"/>
            </a:endParaRPr>
          </a:p>
        </p:txBody>
      </p:sp>
      <p:sp>
        <p:nvSpPr>
          <p:cNvPr id="6" name="Rectangle 5"/>
          <p:cNvSpPr/>
          <p:nvPr/>
        </p:nvSpPr>
        <p:spPr>
          <a:xfrm>
            <a:off x="6156325" y="3487738"/>
            <a:ext cx="1511300" cy="576262"/>
          </a:xfrm>
          <a:prstGeom prst="rect">
            <a:avLst/>
          </a:prstGeom>
          <a:solidFill>
            <a:srgbClr val="C0504D">
              <a:lumMod val="20000"/>
              <a:lumOff val="80000"/>
            </a:srgbClr>
          </a:solidFill>
          <a:ln w="25400" cap="flat" cmpd="sng" algn="ctr">
            <a:solidFill>
              <a:srgbClr val="C0504D">
                <a:lumMod val="40000"/>
                <a:lumOff val="6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C0504D">
                    <a:lumMod val="50000"/>
                  </a:srgbClr>
                </a:solidFill>
                <a:effectLst/>
                <a:uLnTx/>
                <a:uFillTx/>
                <a:latin typeface="Calibri"/>
                <a:ea typeface="+mn-ea"/>
                <a:cs typeface="Angsana New"/>
              </a:rPr>
              <a:t>สมดุล</a:t>
            </a:r>
            <a:endParaRPr kumimoji="0" lang="en-US" sz="2400" b="1" i="0" u="none" strike="noStrike" kern="0" cap="none" spc="0" normalizeH="0" baseline="0" noProof="0" dirty="0">
              <a:ln>
                <a:noFill/>
              </a:ln>
              <a:solidFill>
                <a:srgbClr val="C0504D">
                  <a:lumMod val="50000"/>
                </a:srgbClr>
              </a:solidFill>
              <a:effectLst/>
              <a:uLnTx/>
              <a:uFillTx/>
              <a:latin typeface="Calibri"/>
              <a:ea typeface="+mn-ea"/>
              <a:cs typeface="+mn-cs"/>
            </a:endParaRPr>
          </a:p>
        </p:txBody>
      </p:sp>
      <p:sp>
        <p:nvSpPr>
          <p:cNvPr id="7" name="Rectangle 6"/>
          <p:cNvSpPr/>
          <p:nvPr/>
        </p:nvSpPr>
        <p:spPr>
          <a:xfrm>
            <a:off x="6156325" y="4725988"/>
            <a:ext cx="1511300" cy="576262"/>
          </a:xfrm>
          <a:prstGeom prst="rect">
            <a:avLst/>
          </a:prstGeom>
          <a:solidFill>
            <a:srgbClr val="C0504D">
              <a:lumMod val="20000"/>
              <a:lumOff val="80000"/>
            </a:srgbClr>
          </a:solidFill>
          <a:ln w="25400" cap="flat" cmpd="sng" algn="ctr">
            <a:solidFill>
              <a:srgbClr val="C0504D">
                <a:lumMod val="40000"/>
                <a:lumOff val="6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C0504D">
                    <a:lumMod val="50000"/>
                  </a:srgbClr>
                </a:solidFill>
                <a:effectLst/>
                <a:uLnTx/>
                <a:uFillTx/>
                <a:latin typeface="Calibri"/>
                <a:ea typeface="+mn-ea"/>
                <a:cs typeface="Angsana New"/>
              </a:rPr>
              <a:t>ความสุข</a:t>
            </a:r>
            <a:endParaRPr kumimoji="0" lang="en-US" sz="2400" b="1" i="0" u="none" strike="noStrike" kern="0" cap="none" spc="0" normalizeH="0" baseline="0" noProof="0" dirty="0">
              <a:ln>
                <a:noFill/>
              </a:ln>
              <a:solidFill>
                <a:srgbClr val="C0504D">
                  <a:lumMod val="50000"/>
                </a:srgbClr>
              </a:solidFill>
              <a:effectLst/>
              <a:uLnTx/>
              <a:uFillTx/>
              <a:latin typeface="Calibri"/>
              <a:ea typeface="+mn-ea"/>
              <a:cs typeface="+mn-cs"/>
            </a:endParaRPr>
          </a:p>
        </p:txBody>
      </p:sp>
      <p:sp>
        <p:nvSpPr>
          <p:cNvPr id="8" name="Rectangle 7"/>
          <p:cNvSpPr/>
          <p:nvPr/>
        </p:nvSpPr>
        <p:spPr>
          <a:xfrm>
            <a:off x="3706813" y="2278063"/>
            <a:ext cx="1512887" cy="576262"/>
          </a:xfrm>
          <a:prstGeom prst="rect">
            <a:avLst/>
          </a:prstGeom>
          <a:solidFill>
            <a:srgbClr val="4BACC6">
              <a:lumMod val="40000"/>
              <a:lumOff val="60000"/>
            </a:srgbClr>
          </a:solidFill>
          <a:ln w="25400" cap="flat" cmpd="sng" algn="ctr">
            <a:solidFill>
              <a:srgbClr val="4BACC6">
                <a:lumMod val="60000"/>
                <a:lumOff val="4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1F497D"/>
                </a:solidFill>
                <a:effectLst/>
                <a:uLnTx/>
                <a:uFillTx/>
                <a:latin typeface="Calibri"/>
                <a:ea typeface="+mn-ea"/>
                <a:cs typeface="Angsana New"/>
              </a:rPr>
              <a:t>ภูมิคุ้มกัน</a:t>
            </a:r>
            <a:endParaRPr kumimoji="0" lang="en-US" sz="2400" b="1" i="0" u="none" strike="noStrike" kern="0" cap="none" spc="0" normalizeH="0" baseline="0" noProof="0" dirty="0">
              <a:ln>
                <a:noFill/>
              </a:ln>
              <a:solidFill>
                <a:srgbClr val="1F497D"/>
              </a:solidFill>
              <a:effectLst/>
              <a:uLnTx/>
              <a:uFillTx/>
              <a:latin typeface="Calibri"/>
              <a:ea typeface="+mn-ea"/>
              <a:cs typeface="+mn-cs"/>
            </a:endParaRPr>
          </a:p>
        </p:txBody>
      </p:sp>
      <p:sp>
        <p:nvSpPr>
          <p:cNvPr id="9" name="Rectangle 8"/>
          <p:cNvSpPr/>
          <p:nvPr/>
        </p:nvSpPr>
        <p:spPr>
          <a:xfrm>
            <a:off x="3706813" y="3502025"/>
            <a:ext cx="1512887" cy="576263"/>
          </a:xfrm>
          <a:prstGeom prst="rect">
            <a:avLst/>
          </a:prstGeom>
          <a:solidFill>
            <a:srgbClr val="ACC8EA"/>
          </a:solidFill>
          <a:ln w="25400" cap="flat" cmpd="sng" algn="ctr">
            <a:solidFill>
              <a:srgbClr val="1F497D">
                <a:lumMod val="60000"/>
                <a:lumOff val="4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1F497D"/>
                </a:solidFill>
                <a:effectLst/>
                <a:uLnTx/>
                <a:uFillTx/>
                <a:latin typeface="Calibri"/>
                <a:ea typeface="+mn-ea"/>
                <a:cs typeface="Angsana New"/>
              </a:rPr>
              <a:t>ยั่งยืน</a:t>
            </a:r>
            <a:endParaRPr kumimoji="0" lang="en-US" sz="2400" b="1" i="0" u="none" strike="noStrike" kern="0" cap="none" spc="0" normalizeH="0" baseline="0" noProof="0" dirty="0">
              <a:ln>
                <a:noFill/>
              </a:ln>
              <a:solidFill>
                <a:srgbClr val="1F497D"/>
              </a:solidFill>
              <a:effectLst/>
              <a:uLnTx/>
              <a:uFillTx/>
              <a:latin typeface="Calibri"/>
              <a:ea typeface="+mn-ea"/>
              <a:cs typeface="+mn-cs"/>
            </a:endParaRPr>
          </a:p>
        </p:txBody>
      </p:sp>
      <p:sp>
        <p:nvSpPr>
          <p:cNvPr id="10" name="TextBox 9"/>
          <p:cNvSpPr txBox="1"/>
          <p:nvPr/>
        </p:nvSpPr>
        <p:spPr>
          <a:xfrm>
            <a:off x="4030663" y="1701800"/>
            <a:ext cx="865187" cy="523875"/>
          </a:xfrm>
          <a:prstGeom prst="rect">
            <a:avLst/>
          </a:prstGeom>
          <a:noFill/>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800" b="1" i="0" u="none" strike="noStrike" kern="0" cap="none" spc="0" normalizeH="0" baseline="0" noProof="0" dirty="0">
                <a:ln>
                  <a:noFill/>
                </a:ln>
                <a:solidFill>
                  <a:srgbClr val="1F497D"/>
                </a:solidFill>
                <a:effectLst/>
                <a:uLnTx/>
                <a:uFillTx/>
                <a:cs typeface="Angsana New"/>
              </a:rPr>
              <a:t>วิธีการ</a:t>
            </a:r>
            <a:endParaRPr kumimoji="0" lang="en-US" sz="2800" b="1" i="0" u="none" strike="noStrike" kern="0" cap="none" spc="0" normalizeH="0" baseline="0" noProof="0" dirty="0">
              <a:ln>
                <a:noFill/>
              </a:ln>
              <a:solidFill>
                <a:srgbClr val="1F497D"/>
              </a:solidFill>
              <a:effectLst/>
              <a:uLnTx/>
              <a:uFillTx/>
              <a:cs typeface="+mj-cs"/>
            </a:endParaRPr>
          </a:p>
        </p:txBody>
      </p:sp>
      <p:sp>
        <p:nvSpPr>
          <p:cNvPr id="11" name="TextBox 10"/>
          <p:cNvSpPr txBox="1"/>
          <p:nvPr/>
        </p:nvSpPr>
        <p:spPr>
          <a:xfrm>
            <a:off x="6480175" y="1700213"/>
            <a:ext cx="863600" cy="523875"/>
          </a:xfrm>
          <a:prstGeom prst="rect">
            <a:avLst/>
          </a:prstGeom>
          <a:noFill/>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800" b="1" i="0" u="none" strike="noStrike" kern="0" cap="none" spc="0" normalizeH="0" baseline="0" noProof="0" dirty="0">
                <a:ln>
                  <a:noFill/>
                </a:ln>
                <a:solidFill>
                  <a:srgbClr val="C0504D">
                    <a:lumMod val="50000"/>
                  </a:srgbClr>
                </a:solidFill>
                <a:effectLst/>
                <a:uLnTx/>
                <a:uFillTx/>
                <a:cs typeface="Angsana New"/>
              </a:rPr>
              <a:t>วิธีคิด</a:t>
            </a:r>
            <a:endParaRPr kumimoji="0" lang="en-US" sz="2800" b="1" i="0" u="none" strike="noStrike" kern="0" cap="none" spc="0" normalizeH="0" baseline="0" noProof="0" dirty="0">
              <a:ln>
                <a:noFill/>
              </a:ln>
              <a:solidFill>
                <a:srgbClr val="C0504D">
                  <a:lumMod val="50000"/>
                </a:srgbClr>
              </a:solidFill>
              <a:effectLst/>
              <a:uLnTx/>
              <a:uFillTx/>
              <a:cs typeface="+mj-cs"/>
            </a:endParaRPr>
          </a:p>
        </p:txBody>
      </p:sp>
      <p:sp>
        <p:nvSpPr>
          <p:cNvPr id="12" name="Plus 11"/>
          <p:cNvSpPr/>
          <p:nvPr/>
        </p:nvSpPr>
        <p:spPr>
          <a:xfrm>
            <a:off x="3227388" y="2349500"/>
            <a:ext cx="431800" cy="431800"/>
          </a:xfrm>
          <a:prstGeom prst="mathPlus">
            <a:avLst/>
          </a:prstGeom>
          <a:solidFill>
            <a:srgbClr val="1F497D">
              <a:lumMod val="20000"/>
              <a:lumOff val="80000"/>
            </a:srgbClr>
          </a:solidFill>
          <a:ln w="25400" cap="flat" cmpd="sng" algn="ctr">
            <a:solidFill>
              <a:srgbClr val="1F497D"/>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13" name="Plus 12"/>
          <p:cNvSpPr/>
          <p:nvPr/>
        </p:nvSpPr>
        <p:spPr>
          <a:xfrm>
            <a:off x="5580063" y="2349500"/>
            <a:ext cx="431800" cy="431800"/>
          </a:xfrm>
          <a:prstGeom prst="mathPlus">
            <a:avLst/>
          </a:prstGeom>
          <a:solidFill>
            <a:srgbClr val="8064A2">
              <a:lumMod val="20000"/>
              <a:lumOff val="80000"/>
            </a:srgbClr>
          </a:solidFill>
          <a:ln w="25400" cap="flat" cmpd="sng" algn="ctr">
            <a:solidFill>
              <a:srgbClr val="8064A2">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14" name="Down Arrow 13"/>
          <p:cNvSpPr/>
          <p:nvPr/>
        </p:nvSpPr>
        <p:spPr>
          <a:xfrm>
            <a:off x="6731000" y="2921000"/>
            <a:ext cx="288925" cy="512763"/>
          </a:xfrm>
          <a:prstGeom prst="downArrow">
            <a:avLst/>
          </a:prstGeom>
          <a:solidFill>
            <a:srgbClr val="8064A2">
              <a:lumMod val="20000"/>
              <a:lumOff val="80000"/>
            </a:srgbClr>
          </a:solidFill>
          <a:ln w="25400" cap="flat" cmpd="sng" algn="ctr">
            <a:solidFill>
              <a:srgbClr val="8064A2">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15" name="Down Arrow 14"/>
          <p:cNvSpPr/>
          <p:nvPr/>
        </p:nvSpPr>
        <p:spPr>
          <a:xfrm>
            <a:off x="6731000" y="4141788"/>
            <a:ext cx="288925" cy="512762"/>
          </a:xfrm>
          <a:prstGeom prst="downArrow">
            <a:avLst/>
          </a:prstGeom>
          <a:solidFill>
            <a:srgbClr val="8064A2">
              <a:lumMod val="20000"/>
              <a:lumOff val="80000"/>
            </a:srgbClr>
          </a:solidFill>
          <a:ln w="25400" cap="flat" cmpd="sng" algn="ctr">
            <a:solidFill>
              <a:srgbClr val="8064A2">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16" name="Down Arrow 15"/>
          <p:cNvSpPr/>
          <p:nvPr/>
        </p:nvSpPr>
        <p:spPr>
          <a:xfrm>
            <a:off x="4283075" y="2940050"/>
            <a:ext cx="288925" cy="512763"/>
          </a:xfrm>
          <a:prstGeom prst="downArrow">
            <a:avLst/>
          </a:prstGeom>
          <a:solidFill>
            <a:srgbClr val="1F497D">
              <a:lumMod val="20000"/>
              <a:lumOff val="80000"/>
            </a:srgbClr>
          </a:solidFill>
          <a:ln w="25400" cap="flat" cmpd="sng" algn="ctr">
            <a:solidFill>
              <a:srgbClr val="1F497D"/>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17" name="TextBox 16"/>
          <p:cNvSpPr txBox="1"/>
          <p:nvPr/>
        </p:nvSpPr>
        <p:spPr>
          <a:xfrm>
            <a:off x="2941638" y="4156075"/>
            <a:ext cx="1154112" cy="554038"/>
          </a:xfrm>
          <a:prstGeom prst="rect">
            <a:avLst/>
          </a:prstGeom>
          <a:noFill/>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3000" b="1" i="0" u="none" strike="noStrike" kern="0" cap="none" spc="0" normalizeH="0" baseline="0" noProof="0" dirty="0">
                <a:ln>
                  <a:noFill/>
                </a:ln>
                <a:solidFill>
                  <a:srgbClr val="333300"/>
                </a:solidFill>
                <a:effectLst/>
                <a:uLnTx/>
                <a:uFillTx/>
                <a:cs typeface="Angsana New"/>
              </a:rPr>
              <a:t>เข้าข่าย</a:t>
            </a:r>
            <a:endParaRPr kumimoji="0" lang="en-US" sz="3000" b="1" i="0" u="none" strike="noStrike" kern="0" cap="none" spc="0" normalizeH="0" baseline="0" noProof="0" dirty="0">
              <a:ln>
                <a:noFill/>
              </a:ln>
              <a:solidFill>
                <a:srgbClr val="333300"/>
              </a:solidFill>
              <a:effectLst/>
              <a:uLnTx/>
              <a:uFillTx/>
              <a:cs typeface="+mj-cs"/>
            </a:endParaRPr>
          </a:p>
        </p:txBody>
      </p:sp>
    </p:spTree>
    <p:extLst>
      <p:ext uri="{BB962C8B-B14F-4D97-AF65-F5344CB8AC3E}">
        <p14:creationId xmlns:p14="http://schemas.microsoft.com/office/powerpoint/2010/main" val="23355170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12875" y="503212"/>
            <a:ext cx="6300788" cy="472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6"/>
          <p:cNvSpPr txBox="1">
            <a:spLocks noChangeArrowheads="1"/>
          </p:cNvSpPr>
          <p:nvPr/>
        </p:nvSpPr>
        <p:spPr bwMode="auto">
          <a:xfrm>
            <a:off x="3114675" y="-27384"/>
            <a:ext cx="2897188"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h-TH" sz="3200" b="1" dirty="0">
                <a:solidFill>
                  <a:srgbClr val="0070C0"/>
                </a:solidFill>
                <a:latin typeface="Angsana New" pitchFamily="18" charset="-34"/>
                <a:cs typeface="Angsana New" pitchFamily="18" charset="-34"/>
              </a:rPr>
              <a:t>องค์กรแห่งประโยชน์สุข</a:t>
            </a:r>
            <a:endParaRPr lang="en-US" sz="3200" b="1" dirty="0">
              <a:solidFill>
                <a:srgbClr val="0070C0"/>
              </a:solidFill>
              <a:latin typeface="Angsana New" pitchFamily="18" charset="-34"/>
              <a:cs typeface="Angsana New" pitchFamily="18" charset="-34"/>
            </a:endParaRPr>
          </a:p>
        </p:txBody>
      </p:sp>
      <p:pic>
        <p:nvPicPr>
          <p:cNvPr id="4" name="Picture 3" descr="ระดับของความเป็นเศรษฐกิจพอเพียง"/>
          <p:cNvPicPr>
            <a:picLocks noChangeAspect="1" noChangeArrowheads="1"/>
          </p:cNvPicPr>
          <p:nvPr/>
        </p:nvPicPr>
        <p:blipFill>
          <a:blip r:embed="rId3" cstate="print">
            <a:extLst>
              <a:ext uri="{28A0092B-C50C-407E-A947-70E740481C1C}">
                <a14:useLocalDpi xmlns:a14="http://schemas.microsoft.com/office/drawing/2010/main" val="0"/>
              </a:ext>
            </a:extLst>
          </a:blip>
          <a:srcRect l="56071" t="18593" r="5161" b="13321"/>
          <a:stretch>
            <a:fillRect/>
          </a:stretch>
        </p:blipFill>
        <p:spPr bwMode="auto">
          <a:xfrm>
            <a:off x="3365500" y="5248275"/>
            <a:ext cx="1350963" cy="138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descr="ระดับของความเป็นเศรษฐกิจพอเพียง"/>
          <p:cNvPicPr>
            <a:picLocks noChangeAspect="1" noChangeArrowheads="1"/>
          </p:cNvPicPr>
          <p:nvPr/>
        </p:nvPicPr>
        <p:blipFill>
          <a:blip r:embed="rId3">
            <a:extLst>
              <a:ext uri="{28A0092B-C50C-407E-A947-70E740481C1C}">
                <a14:useLocalDpi xmlns:a14="http://schemas.microsoft.com/office/drawing/2010/main" val="0"/>
              </a:ext>
            </a:extLst>
          </a:blip>
          <a:srcRect l="70219" r="19373" b="91235"/>
          <a:stretch>
            <a:fillRect/>
          </a:stretch>
        </p:blipFill>
        <p:spPr bwMode="auto">
          <a:xfrm>
            <a:off x="3827463" y="4995863"/>
            <a:ext cx="468312"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 descr="ระดับของความเป็นเศรษฐกิจพอเพียง"/>
          <p:cNvPicPr>
            <a:picLocks noChangeAspect="1" noChangeArrowheads="1"/>
          </p:cNvPicPr>
          <p:nvPr/>
        </p:nvPicPr>
        <p:blipFill>
          <a:blip r:embed="rId3">
            <a:extLst>
              <a:ext uri="{28A0092B-C50C-407E-A947-70E740481C1C}">
                <a14:useLocalDpi xmlns:a14="http://schemas.microsoft.com/office/drawing/2010/main" val="0"/>
              </a:ext>
            </a:extLst>
          </a:blip>
          <a:srcRect l="82645" t="92252" b="2187"/>
          <a:stretch>
            <a:fillRect/>
          </a:stretch>
        </p:blipFill>
        <p:spPr bwMode="auto">
          <a:xfrm>
            <a:off x="3500438" y="6623050"/>
            <a:ext cx="110331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3827463" y="5888038"/>
            <a:ext cx="433387" cy="107950"/>
          </a:xfrm>
          <a:prstGeom prst="rect">
            <a:avLst/>
          </a:prstGeom>
          <a:solidFill>
            <a:sysClr val="window" lastClr="FFFFFF"/>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pic>
        <p:nvPicPr>
          <p:cNvPr id="8" name="Picture 3" descr="ระดับของความเป็นเศรษฐกิจพอเพียง"/>
          <p:cNvPicPr>
            <a:picLocks noChangeAspect="1" noChangeArrowheads="1"/>
          </p:cNvPicPr>
          <p:nvPr/>
        </p:nvPicPr>
        <p:blipFill>
          <a:blip r:embed="rId3">
            <a:extLst>
              <a:ext uri="{28A0092B-C50C-407E-A947-70E740481C1C}">
                <a14:useLocalDpi xmlns:a14="http://schemas.microsoft.com/office/drawing/2010/main" val="0"/>
              </a:ext>
            </a:extLst>
          </a:blip>
          <a:srcRect l="71391" t="31158" r="18787" b="66022"/>
          <a:stretch>
            <a:fillRect/>
          </a:stretch>
        </p:blipFill>
        <p:spPr bwMode="auto">
          <a:xfrm>
            <a:off x="3841750" y="6245225"/>
            <a:ext cx="431800" cy="10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Oval 8"/>
          <p:cNvSpPr/>
          <p:nvPr/>
        </p:nvSpPr>
        <p:spPr>
          <a:xfrm>
            <a:off x="3562350" y="5434013"/>
            <a:ext cx="989013" cy="989012"/>
          </a:xfrm>
          <a:prstGeom prst="ellipse">
            <a:avLst/>
          </a:prstGeom>
          <a:solidFill>
            <a:sysClr val="window" lastClr="FFFFFF"/>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Tree>
    <p:extLst>
      <p:ext uri="{BB962C8B-B14F-4D97-AF65-F5344CB8AC3E}">
        <p14:creationId xmlns:p14="http://schemas.microsoft.com/office/powerpoint/2010/main" val="25026726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539750"/>
            <a:ext cx="6156325" cy="461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6"/>
          <p:cNvSpPr txBox="1">
            <a:spLocks noChangeArrowheads="1"/>
          </p:cNvSpPr>
          <p:nvPr/>
        </p:nvSpPr>
        <p:spPr bwMode="auto">
          <a:xfrm>
            <a:off x="2484438" y="-27384"/>
            <a:ext cx="43307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h-TH" sz="3200" b="1" dirty="0">
                <a:solidFill>
                  <a:srgbClr val="0070C0"/>
                </a:solidFill>
                <a:latin typeface="Angsana New" pitchFamily="18" charset="-34"/>
                <a:cs typeface="Angsana New" pitchFamily="18" charset="-34"/>
              </a:rPr>
              <a:t>องค์กรแห่งประโยชน์สุข (เต็มรูปแบบ)</a:t>
            </a:r>
            <a:endParaRPr lang="en-US" sz="3200" b="1" dirty="0">
              <a:solidFill>
                <a:srgbClr val="0070C0"/>
              </a:solidFill>
              <a:latin typeface="Angsana New" pitchFamily="18" charset="-34"/>
              <a:cs typeface="Angsana New" pitchFamily="18" charset="-34"/>
            </a:endParaRPr>
          </a:p>
        </p:txBody>
      </p:sp>
      <p:pic>
        <p:nvPicPr>
          <p:cNvPr id="4" name="Picture 3" descr="ระดับของความเป็นเศรษฐกิจพอเพียง"/>
          <p:cNvPicPr>
            <a:picLocks noChangeAspect="1" noChangeArrowheads="1"/>
          </p:cNvPicPr>
          <p:nvPr/>
        </p:nvPicPr>
        <p:blipFill>
          <a:blip r:embed="rId3" cstate="print">
            <a:extLst>
              <a:ext uri="{28A0092B-C50C-407E-A947-70E740481C1C}">
                <a14:useLocalDpi xmlns:a14="http://schemas.microsoft.com/office/drawing/2010/main" val="0"/>
              </a:ext>
            </a:extLst>
          </a:blip>
          <a:srcRect l="56071" t="18593" r="5161" b="13321"/>
          <a:stretch>
            <a:fillRect/>
          </a:stretch>
        </p:blipFill>
        <p:spPr bwMode="auto">
          <a:xfrm>
            <a:off x="3365500" y="5248275"/>
            <a:ext cx="1350963" cy="138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descr="ระดับของความเป็นเศรษฐกิจพอเพียง"/>
          <p:cNvPicPr>
            <a:picLocks noChangeAspect="1" noChangeArrowheads="1"/>
          </p:cNvPicPr>
          <p:nvPr/>
        </p:nvPicPr>
        <p:blipFill>
          <a:blip r:embed="rId3">
            <a:extLst>
              <a:ext uri="{28A0092B-C50C-407E-A947-70E740481C1C}">
                <a14:useLocalDpi xmlns:a14="http://schemas.microsoft.com/office/drawing/2010/main" val="0"/>
              </a:ext>
            </a:extLst>
          </a:blip>
          <a:srcRect l="70219" r="19373" b="91235"/>
          <a:stretch>
            <a:fillRect/>
          </a:stretch>
        </p:blipFill>
        <p:spPr bwMode="auto">
          <a:xfrm>
            <a:off x="3827463" y="4995863"/>
            <a:ext cx="468312"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 descr="ระดับของความเป็นเศรษฐกิจพอเพียง"/>
          <p:cNvPicPr>
            <a:picLocks noChangeAspect="1" noChangeArrowheads="1"/>
          </p:cNvPicPr>
          <p:nvPr/>
        </p:nvPicPr>
        <p:blipFill>
          <a:blip r:embed="rId3">
            <a:extLst>
              <a:ext uri="{28A0092B-C50C-407E-A947-70E740481C1C}">
                <a14:useLocalDpi xmlns:a14="http://schemas.microsoft.com/office/drawing/2010/main" val="0"/>
              </a:ext>
            </a:extLst>
          </a:blip>
          <a:srcRect l="39139" t="92252" r="-2" b="2187"/>
          <a:stretch>
            <a:fillRect/>
          </a:stretch>
        </p:blipFill>
        <p:spPr bwMode="auto">
          <a:xfrm>
            <a:off x="2144713" y="6623050"/>
            <a:ext cx="3867150"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70080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950" y="836613"/>
            <a:ext cx="8928100" cy="5329237"/>
          </a:xfrm>
          <a:prstGeom prst="rect">
            <a:avLst/>
          </a:prstGeom>
          <a:solidFill>
            <a:srgbClr val="9BBB59">
              <a:lumMod val="60000"/>
              <a:lumOff val="4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3" name="Rectangle 2"/>
          <p:cNvSpPr/>
          <p:nvPr/>
        </p:nvSpPr>
        <p:spPr>
          <a:xfrm>
            <a:off x="250825" y="981075"/>
            <a:ext cx="6481763" cy="4248150"/>
          </a:xfrm>
          <a:prstGeom prst="rect">
            <a:avLst/>
          </a:prstGeom>
          <a:solidFill>
            <a:srgbClr val="8064A2">
              <a:lumMod val="40000"/>
              <a:lumOff val="6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4" name="Rectangle 3"/>
          <p:cNvSpPr/>
          <p:nvPr/>
        </p:nvSpPr>
        <p:spPr>
          <a:xfrm>
            <a:off x="468313" y="1196975"/>
            <a:ext cx="3887787" cy="3168650"/>
          </a:xfrm>
          <a:prstGeom prst="rect">
            <a:avLst/>
          </a:prstGeom>
          <a:solidFill>
            <a:sysClr val="window" lastClr="FFFFFF"/>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5" name="Rectangle 4"/>
          <p:cNvSpPr/>
          <p:nvPr/>
        </p:nvSpPr>
        <p:spPr>
          <a:xfrm>
            <a:off x="5076825" y="1917700"/>
            <a:ext cx="1511300" cy="576263"/>
          </a:xfrm>
          <a:prstGeom prst="rect">
            <a:avLst/>
          </a:prstGeom>
          <a:solidFill>
            <a:srgbClr val="C0504D">
              <a:lumMod val="20000"/>
              <a:lumOff val="80000"/>
            </a:srgbClr>
          </a:solidFill>
          <a:ln w="25400" cap="flat" cmpd="sng" algn="ctr">
            <a:solidFill>
              <a:srgbClr val="C0504D">
                <a:lumMod val="40000"/>
                <a:lumOff val="6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C0504D">
                    <a:lumMod val="50000"/>
                  </a:srgbClr>
                </a:solidFill>
                <a:effectLst/>
                <a:uLnTx/>
                <a:uFillTx/>
                <a:latin typeface="Calibri"/>
                <a:ea typeface="+mn-ea"/>
                <a:cs typeface="Angsana New"/>
              </a:rPr>
              <a:t>พอประมาณ</a:t>
            </a:r>
            <a:endParaRPr kumimoji="0" lang="en-US" sz="2400" b="1" i="0" u="none" strike="noStrike" kern="0" cap="none" spc="0" normalizeH="0" baseline="0" noProof="0" dirty="0">
              <a:ln>
                <a:noFill/>
              </a:ln>
              <a:solidFill>
                <a:srgbClr val="C0504D">
                  <a:lumMod val="50000"/>
                </a:srgbClr>
              </a:solidFill>
              <a:effectLst/>
              <a:uLnTx/>
              <a:uFillTx/>
              <a:latin typeface="Calibri"/>
              <a:ea typeface="+mn-ea"/>
              <a:cs typeface="+mn-cs"/>
            </a:endParaRPr>
          </a:p>
        </p:txBody>
      </p:sp>
      <p:sp>
        <p:nvSpPr>
          <p:cNvPr id="6" name="Rectangle 5"/>
          <p:cNvSpPr/>
          <p:nvPr/>
        </p:nvSpPr>
        <p:spPr>
          <a:xfrm>
            <a:off x="7308850" y="1930400"/>
            <a:ext cx="1512888" cy="576263"/>
          </a:xfrm>
          <a:prstGeom prst="rect">
            <a:avLst/>
          </a:prstGeom>
          <a:solidFill>
            <a:srgbClr val="FFEDB9"/>
          </a:solidFill>
          <a:ln w="25400" cap="flat" cmpd="sng" algn="ctr">
            <a:solidFill>
              <a:srgbClr val="C0BC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666633"/>
                </a:solidFill>
                <a:effectLst/>
                <a:uLnTx/>
                <a:uFillTx/>
                <a:latin typeface="Calibri"/>
                <a:ea typeface="+mn-ea"/>
                <a:cs typeface="Angsana New"/>
              </a:rPr>
              <a:t>มีเหตุผล</a:t>
            </a:r>
            <a:endParaRPr kumimoji="0" lang="en-US" sz="2400" b="1" i="0" u="none" strike="noStrike" kern="0" cap="none" spc="0" normalizeH="0" baseline="0" noProof="0" dirty="0">
              <a:ln>
                <a:noFill/>
              </a:ln>
              <a:solidFill>
                <a:srgbClr val="666633"/>
              </a:solidFill>
              <a:effectLst/>
              <a:uLnTx/>
              <a:uFillTx/>
              <a:latin typeface="Calibri"/>
              <a:ea typeface="+mn-ea"/>
              <a:cs typeface="+mn-cs"/>
            </a:endParaRPr>
          </a:p>
        </p:txBody>
      </p:sp>
      <p:sp>
        <p:nvSpPr>
          <p:cNvPr id="7" name="Rectangle 6"/>
          <p:cNvSpPr/>
          <p:nvPr/>
        </p:nvSpPr>
        <p:spPr>
          <a:xfrm>
            <a:off x="611188" y="1917700"/>
            <a:ext cx="1512887" cy="1800225"/>
          </a:xfrm>
          <a:prstGeom prst="rect">
            <a:avLst/>
          </a:prstGeom>
          <a:solidFill>
            <a:srgbClr val="DDFFF6"/>
          </a:solidFill>
          <a:ln w="25400" cap="flat" cmpd="sng" algn="ctr">
            <a:solidFill>
              <a:srgbClr val="4BACC6">
                <a:lumMod val="40000"/>
                <a:lumOff val="6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1F497D"/>
                </a:solidFill>
                <a:effectLst/>
                <a:uLnTx/>
                <a:uFillTx/>
                <a:latin typeface="Calibri"/>
                <a:ea typeface="+mn-ea"/>
                <a:cs typeface="Angsana New"/>
              </a:rPr>
              <a:t>คุณธรรม</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1F497D"/>
                </a:solidFill>
                <a:effectLst/>
                <a:uLnTx/>
                <a:uFillTx/>
                <a:latin typeface="Calibri"/>
                <a:ea typeface="+mn-ea"/>
                <a:cs typeface="Angsana New"/>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1F497D"/>
                </a:solidFill>
                <a:effectLst/>
                <a:uLnTx/>
                <a:uFillTx/>
                <a:latin typeface="Calibri"/>
                <a:ea typeface="+mn-ea"/>
                <a:cs typeface="Angsana New"/>
              </a:rPr>
              <a:t>สติปัญญา</a:t>
            </a:r>
            <a:endParaRPr kumimoji="0" lang="en-US" sz="2400" b="1" i="0" u="none" strike="noStrike" kern="0" cap="none" spc="0" normalizeH="0" baseline="0" noProof="0" dirty="0">
              <a:ln>
                <a:noFill/>
              </a:ln>
              <a:solidFill>
                <a:srgbClr val="1F497D"/>
              </a:solidFill>
              <a:effectLst/>
              <a:uLnTx/>
              <a:uFillTx/>
              <a:latin typeface="Calibri"/>
              <a:ea typeface="+mn-ea"/>
              <a:cs typeface="+mn-cs"/>
            </a:endParaRPr>
          </a:p>
        </p:txBody>
      </p:sp>
      <p:sp>
        <p:nvSpPr>
          <p:cNvPr id="8" name="Rectangle 7"/>
          <p:cNvSpPr/>
          <p:nvPr/>
        </p:nvSpPr>
        <p:spPr>
          <a:xfrm>
            <a:off x="5076825" y="3127375"/>
            <a:ext cx="1511300" cy="576263"/>
          </a:xfrm>
          <a:prstGeom prst="rect">
            <a:avLst/>
          </a:prstGeom>
          <a:solidFill>
            <a:srgbClr val="C0504D">
              <a:lumMod val="20000"/>
              <a:lumOff val="80000"/>
            </a:srgbClr>
          </a:solidFill>
          <a:ln w="25400" cap="flat" cmpd="sng" algn="ctr">
            <a:solidFill>
              <a:srgbClr val="C0504D">
                <a:lumMod val="40000"/>
                <a:lumOff val="6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C0504D">
                    <a:lumMod val="50000"/>
                  </a:srgbClr>
                </a:solidFill>
                <a:effectLst/>
                <a:uLnTx/>
                <a:uFillTx/>
                <a:latin typeface="Calibri"/>
                <a:ea typeface="+mn-ea"/>
                <a:cs typeface="Angsana New"/>
              </a:rPr>
              <a:t>สมดุล</a:t>
            </a:r>
            <a:endParaRPr kumimoji="0" lang="en-US" sz="2400" b="1" i="0" u="none" strike="noStrike" kern="0" cap="none" spc="0" normalizeH="0" baseline="0" noProof="0" dirty="0">
              <a:ln>
                <a:noFill/>
              </a:ln>
              <a:solidFill>
                <a:srgbClr val="C0504D">
                  <a:lumMod val="50000"/>
                </a:srgbClr>
              </a:solidFill>
              <a:effectLst/>
              <a:uLnTx/>
              <a:uFillTx/>
              <a:latin typeface="Calibri"/>
              <a:ea typeface="+mn-ea"/>
              <a:cs typeface="+mn-cs"/>
            </a:endParaRPr>
          </a:p>
        </p:txBody>
      </p:sp>
      <p:sp>
        <p:nvSpPr>
          <p:cNvPr id="9" name="Rectangle 8"/>
          <p:cNvSpPr/>
          <p:nvPr/>
        </p:nvSpPr>
        <p:spPr>
          <a:xfrm>
            <a:off x="5076825" y="4365625"/>
            <a:ext cx="1511300" cy="576263"/>
          </a:xfrm>
          <a:prstGeom prst="rect">
            <a:avLst/>
          </a:prstGeom>
          <a:solidFill>
            <a:srgbClr val="C0504D">
              <a:lumMod val="20000"/>
              <a:lumOff val="80000"/>
            </a:srgbClr>
          </a:solidFill>
          <a:ln w="25400" cap="flat" cmpd="sng" algn="ctr">
            <a:solidFill>
              <a:srgbClr val="C0504D">
                <a:lumMod val="40000"/>
                <a:lumOff val="6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C0504D">
                    <a:lumMod val="50000"/>
                  </a:srgbClr>
                </a:solidFill>
                <a:effectLst/>
                <a:uLnTx/>
                <a:uFillTx/>
                <a:latin typeface="Calibri"/>
                <a:ea typeface="+mn-ea"/>
                <a:cs typeface="Angsana New"/>
              </a:rPr>
              <a:t>ความสุข</a:t>
            </a:r>
            <a:endParaRPr kumimoji="0" lang="en-US" sz="2400" b="1" i="0" u="none" strike="noStrike" kern="0" cap="none" spc="0" normalizeH="0" baseline="0" noProof="0" dirty="0">
              <a:ln>
                <a:noFill/>
              </a:ln>
              <a:solidFill>
                <a:srgbClr val="C0504D">
                  <a:lumMod val="50000"/>
                </a:srgbClr>
              </a:solidFill>
              <a:effectLst/>
              <a:uLnTx/>
              <a:uFillTx/>
              <a:latin typeface="Calibri"/>
              <a:ea typeface="+mn-ea"/>
              <a:cs typeface="+mn-cs"/>
            </a:endParaRPr>
          </a:p>
        </p:txBody>
      </p:sp>
      <p:sp>
        <p:nvSpPr>
          <p:cNvPr id="10" name="Rectangle 9"/>
          <p:cNvSpPr/>
          <p:nvPr/>
        </p:nvSpPr>
        <p:spPr>
          <a:xfrm>
            <a:off x="7308850" y="3141663"/>
            <a:ext cx="1512888" cy="576262"/>
          </a:xfrm>
          <a:prstGeom prst="rect">
            <a:avLst/>
          </a:prstGeom>
          <a:solidFill>
            <a:srgbClr val="FFEDB9"/>
          </a:solidFill>
          <a:ln w="25400" cap="flat" cmpd="sng" algn="ctr">
            <a:solidFill>
              <a:srgbClr val="C0BC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666633"/>
                </a:solidFill>
                <a:effectLst/>
                <a:uLnTx/>
                <a:uFillTx/>
                <a:latin typeface="Calibri"/>
                <a:ea typeface="+mn-ea"/>
                <a:cs typeface="Angsana New"/>
              </a:rPr>
              <a:t>มั่นคง</a:t>
            </a:r>
            <a:endParaRPr kumimoji="0" lang="en-US" sz="2400" b="1" i="0" u="none" strike="noStrike" kern="0" cap="none" spc="0" normalizeH="0" baseline="0" noProof="0" dirty="0">
              <a:ln>
                <a:noFill/>
              </a:ln>
              <a:solidFill>
                <a:srgbClr val="666633"/>
              </a:solidFill>
              <a:effectLst/>
              <a:uLnTx/>
              <a:uFillTx/>
              <a:latin typeface="Calibri"/>
              <a:ea typeface="+mn-ea"/>
              <a:cs typeface="+mn-cs"/>
            </a:endParaRPr>
          </a:p>
        </p:txBody>
      </p:sp>
      <p:sp>
        <p:nvSpPr>
          <p:cNvPr id="11" name="Rectangle 10"/>
          <p:cNvSpPr/>
          <p:nvPr/>
        </p:nvSpPr>
        <p:spPr>
          <a:xfrm>
            <a:off x="7308850" y="4365625"/>
            <a:ext cx="1512888" cy="576263"/>
          </a:xfrm>
          <a:prstGeom prst="rect">
            <a:avLst/>
          </a:prstGeom>
          <a:solidFill>
            <a:srgbClr val="FFEDB9"/>
          </a:solidFill>
          <a:ln w="25400" cap="flat" cmpd="sng" algn="ctr">
            <a:solidFill>
              <a:srgbClr val="C0BC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666633"/>
                </a:solidFill>
                <a:effectLst/>
                <a:uLnTx/>
                <a:uFillTx/>
                <a:latin typeface="Calibri"/>
                <a:ea typeface="+mn-ea"/>
                <a:cs typeface="Angsana New"/>
              </a:rPr>
              <a:t>ประโยชน์สุข</a:t>
            </a:r>
            <a:endParaRPr kumimoji="0" lang="en-US" sz="2400" b="1" i="0" u="none" strike="noStrike" kern="0" cap="none" spc="0" normalizeH="0" baseline="0" noProof="0" dirty="0">
              <a:ln>
                <a:noFill/>
              </a:ln>
              <a:solidFill>
                <a:srgbClr val="666633"/>
              </a:solidFill>
              <a:effectLst/>
              <a:uLnTx/>
              <a:uFillTx/>
              <a:latin typeface="Calibri"/>
              <a:ea typeface="+mn-ea"/>
              <a:cs typeface="+mn-cs"/>
            </a:endParaRPr>
          </a:p>
        </p:txBody>
      </p:sp>
      <p:sp>
        <p:nvSpPr>
          <p:cNvPr id="12" name="Rectangle 11"/>
          <p:cNvSpPr/>
          <p:nvPr/>
        </p:nvSpPr>
        <p:spPr>
          <a:xfrm>
            <a:off x="2627313" y="1917700"/>
            <a:ext cx="1512887" cy="576263"/>
          </a:xfrm>
          <a:prstGeom prst="rect">
            <a:avLst/>
          </a:prstGeom>
          <a:solidFill>
            <a:srgbClr val="4BACC6">
              <a:lumMod val="40000"/>
              <a:lumOff val="60000"/>
            </a:srgbClr>
          </a:solidFill>
          <a:ln w="25400" cap="flat" cmpd="sng" algn="ctr">
            <a:solidFill>
              <a:srgbClr val="4BACC6">
                <a:lumMod val="60000"/>
                <a:lumOff val="4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1F497D"/>
                </a:solidFill>
                <a:effectLst/>
                <a:uLnTx/>
                <a:uFillTx/>
                <a:latin typeface="Calibri"/>
                <a:ea typeface="+mn-ea"/>
                <a:cs typeface="Angsana New"/>
              </a:rPr>
              <a:t>ภูมิคุ้มกัน</a:t>
            </a:r>
            <a:endParaRPr kumimoji="0" lang="en-US" sz="2400" b="1" i="0" u="none" strike="noStrike" kern="0" cap="none" spc="0" normalizeH="0" baseline="0" noProof="0" dirty="0">
              <a:ln>
                <a:noFill/>
              </a:ln>
              <a:solidFill>
                <a:srgbClr val="1F497D"/>
              </a:solidFill>
              <a:effectLst/>
              <a:uLnTx/>
              <a:uFillTx/>
              <a:latin typeface="Calibri"/>
              <a:ea typeface="+mn-ea"/>
              <a:cs typeface="+mn-cs"/>
            </a:endParaRPr>
          </a:p>
        </p:txBody>
      </p:sp>
      <p:sp>
        <p:nvSpPr>
          <p:cNvPr id="13" name="Rectangle 12"/>
          <p:cNvSpPr/>
          <p:nvPr/>
        </p:nvSpPr>
        <p:spPr>
          <a:xfrm>
            <a:off x="2627313" y="3141663"/>
            <a:ext cx="1512887" cy="576262"/>
          </a:xfrm>
          <a:prstGeom prst="rect">
            <a:avLst/>
          </a:prstGeom>
          <a:solidFill>
            <a:srgbClr val="ACC8EA"/>
          </a:solidFill>
          <a:ln w="25400" cap="flat" cmpd="sng" algn="ctr">
            <a:solidFill>
              <a:srgbClr val="1F497D">
                <a:lumMod val="60000"/>
                <a:lumOff val="4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srgbClr val="1F497D"/>
                </a:solidFill>
                <a:effectLst/>
                <a:uLnTx/>
                <a:uFillTx/>
                <a:latin typeface="Calibri"/>
                <a:ea typeface="+mn-ea"/>
                <a:cs typeface="Angsana New"/>
              </a:rPr>
              <a:t>ยั่งยืน</a:t>
            </a:r>
            <a:endParaRPr kumimoji="0" lang="en-US" sz="2400" b="1" i="0" u="none" strike="noStrike" kern="0" cap="none" spc="0" normalizeH="0" baseline="0" noProof="0" dirty="0">
              <a:ln>
                <a:noFill/>
              </a:ln>
              <a:solidFill>
                <a:srgbClr val="1F497D"/>
              </a:solidFill>
              <a:effectLst/>
              <a:uLnTx/>
              <a:uFillTx/>
              <a:latin typeface="Calibri"/>
              <a:ea typeface="+mn-ea"/>
              <a:cs typeface="+mn-cs"/>
            </a:endParaRPr>
          </a:p>
        </p:txBody>
      </p:sp>
      <p:sp>
        <p:nvSpPr>
          <p:cNvPr id="14" name="TextBox 13"/>
          <p:cNvSpPr txBox="1"/>
          <p:nvPr/>
        </p:nvSpPr>
        <p:spPr>
          <a:xfrm>
            <a:off x="2951163" y="1341438"/>
            <a:ext cx="865187" cy="523875"/>
          </a:xfrm>
          <a:prstGeom prst="rect">
            <a:avLst/>
          </a:prstGeom>
          <a:noFill/>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800" b="1" i="0" u="none" strike="noStrike" kern="0" cap="none" spc="0" normalizeH="0" baseline="0" noProof="0" dirty="0">
                <a:ln>
                  <a:noFill/>
                </a:ln>
                <a:solidFill>
                  <a:srgbClr val="1F497D"/>
                </a:solidFill>
                <a:effectLst/>
                <a:uLnTx/>
                <a:uFillTx/>
                <a:cs typeface="Angsana New"/>
              </a:rPr>
              <a:t>วิธีการ</a:t>
            </a:r>
            <a:endParaRPr kumimoji="0" lang="en-US" sz="2800" b="1" i="0" u="none" strike="noStrike" kern="0" cap="none" spc="0" normalizeH="0" baseline="0" noProof="0" dirty="0">
              <a:ln>
                <a:noFill/>
              </a:ln>
              <a:solidFill>
                <a:srgbClr val="1F497D"/>
              </a:solidFill>
              <a:effectLst/>
              <a:uLnTx/>
              <a:uFillTx/>
              <a:cs typeface="+mj-cs"/>
            </a:endParaRPr>
          </a:p>
        </p:txBody>
      </p:sp>
      <p:sp>
        <p:nvSpPr>
          <p:cNvPr id="15" name="TextBox 14"/>
          <p:cNvSpPr txBox="1"/>
          <p:nvPr/>
        </p:nvSpPr>
        <p:spPr>
          <a:xfrm>
            <a:off x="7453313" y="1339850"/>
            <a:ext cx="1079500" cy="523875"/>
          </a:xfrm>
          <a:prstGeom prst="rect">
            <a:avLst/>
          </a:prstGeom>
          <a:noFill/>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800" b="1" i="0" u="none" strike="noStrike" kern="0" cap="none" spc="0" normalizeH="0" baseline="0" noProof="0" dirty="0">
                <a:ln>
                  <a:noFill/>
                </a:ln>
                <a:solidFill>
                  <a:srgbClr val="EEECE1">
                    <a:lumMod val="10000"/>
                  </a:srgbClr>
                </a:solidFill>
                <a:effectLst/>
                <a:uLnTx/>
                <a:uFillTx/>
                <a:cs typeface="Angsana New"/>
              </a:rPr>
              <a:t>วิถีชีวิต</a:t>
            </a:r>
            <a:endParaRPr kumimoji="0" lang="en-US" sz="2800" b="1" i="0" u="none" strike="noStrike" kern="0" cap="none" spc="0" normalizeH="0" baseline="0" noProof="0" dirty="0">
              <a:ln>
                <a:noFill/>
              </a:ln>
              <a:solidFill>
                <a:srgbClr val="EEECE1">
                  <a:lumMod val="10000"/>
                </a:srgbClr>
              </a:solidFill>
              <a:effectLst/>
              <a:uLnTx/>
              <a:uFillTx/>
              <a:cs typeface="+mj-cs"/>
            </a:endParaRPr>
          </a:p>
        </p:txBody>
      </p:sp>
      <p:sp>
        <p:nvSpPr>
          <p:cNvPr id="16" name="TextBox 15"/>
          <p:cNvSpPr txBox="1"/>
          <p:nvPr/>
        </p:nvSpPr>
        <p:spPr>
          <a:xfrm>
            <a:off x="5400675" y="1339850"/>
            <a:ext cx="863600" cy="523875"/>
          </a:xfrm>
          <a:prstGeom prst="rect">
            <a:avLst/>
          </a:prstGeom>
          <a:noFill/>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800" b="1" i="0" u="none" strike="noStrike" kern="0" cap="none" spc="0" normalizeH="0" baseline="0" noProof="0" dirty="0">
                <a:ln>
                  <a:noFill/>
                </a:ln>
                <a:solidFill>
                  <a:srgbClr val="C0504D">
                    <a:lumMod val="50000"/>
                  </a:srgbClr>
                </a:solidFill>
                <a:effectLst/>
                <a:uLnTx/>
                <a:uFillTx/>
                <a:cs typeface="Angsana New"/>
              </a:rPr>
              <a:t>วิธีคิด</a:t>
            </a:r>
            <a:endParaRPr kumimoji="0" lang="en-US" sz="2800" b="1" i="0" u="none" strike="noStrike" kern="0" cap="none" spc="0" normalizeH="0" baseline="0" noProof="0" dirty="0">
              <a:ln>
                <a:noFill/>
              </a:ln>
              <a:solidFill>
                <a:srgbClr val="C0504D">
                  <a:lumMod val="50000"/>
                </a:srgbClr>
              </a:solidFill>
              <a:effectLst/>
              <a:uLnTx/>
              <a:uFillTx/>
              <a:cs typeface="+mj-cs"/>
            </a:endParaRPr>
          </a:p>
        </p:txBody>
      </p:sp>
      <p:sp>
        <p:nvSpPr>
          <p:cNvPr id="17" name="Plus 16"/>
          <p:cNvSpPr/>
          <p:nvPr/>
        </p:nvSpPr>
        <p:spPr>
          <a:xfrm>
            <a:off x="2147888" y="1989138"/>
            <a:ext cx="431800" cy="431800"/>
          </a:xfrm>
          <a:prstGeom prst="mathPlus">
            <a:avLst/>
          </a:prstGeom>
          <a:solidFill>
            <a:srgbClr val="1F497D">
              <a:lumMod val="20000"/>
              <a:lumOff val="80000"/>
            </a:srgbClr>
          </a:solidFill>
          <a:ln w="25400" cap="flat" cmpd="sng" algn="ctr">
            <a:solidFill>
              <a:srgbClr val="1F497D"/>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18" name="Plus 17"/>
          <p:cNvSpPr/>
          <p:nvPr/>
        </p:nvSpPr>
        <p:spPr>
          <a:xfrm>
            <a:off x="6804025" y="1990725"/>
            <a:ext cx="433388" cy="431800"/>
          </a:xfrm>
          <a:prstGeom prst="mathPlus">
            <a:avLst/>
          </a:prstGeom>
          <a:solidFill>
            <a:srgbClr val="9BBB59">
              <a:lumMod val="20000"/>
              <a:lumOff val="80000"/>
            </a:srgbClr>
          </a:solidFill>
          <a:ln w="25400" cap="flat" cmpd="sng" algn="ctr">
            <a:solidFill>
              <a:srgbClr val="9BBB59">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19" name="Plus 18"/>
          <p:cNvSpPr/>
          <p:nvPr/>
        </p:nvSpPr>
        <p:spPr>
          <a:xfrm>
            <a:off x="4500563" y="1989138"/>
            <a:ext cx="431800" cy="431800"/>
          </a:xfrm>
          <a:prstGeom prst="mathPlus">
            <a:avLst/>
          </a:prstGeom>
          <a:solidFill>
            <a:srgbClr val="8064A2">
              <a:lumMod val="20000"/>
              <a:lumOff val="80000"/>
            </a:srgbClr>
          </a:solidFill>
          <a:ln w="25400" cap="flat" cmpd="sng" algn="ctr">
            <a:solidFill>
              <a:srgbClr val="8064A2">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20" name="Down Arrow 19"/>
          <p:cNvSpPr/>
          <p:nvPr/>
        </p:nvSpPr>
        <p:spPr>
          <a:xfrm>
            <a:off x="5651500" y="2560638"/>
            <a:ext cx="288925" cy="512762"/>
          </a:xfrm>
          <a:prstGeom prst="downArrow">
            <a:avLst/>
          </a:prstGeom>
          <a:solidFill>
            <a:srgbClr val="8064A2">
              <a:lumMod val="20000"/>
              <a:lumOff val="80000"/>
            </a:srgbClr>
          </a:solidFill>
          <a:ln w="25400" cap="flat" cmpd="sng" algn="ctr">
            <a:solidFill>
              <a:srgbClr val="8064A2">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21" name="Down Arrow 20"/>
          <p:cNvSpPr/>
          <p:nvPr/>
        </p:nvSpPr>
        <p:spPr>
          <a:xfrm>
            <a:off x="7958138" y="2590800"/>
            <a:ext cx="287337" cy="512763"/>
          </a:xfrm>
          <a:prstGeom prst="downArrow">
            <a:avLst/>
          </a:prstGeom>
          <a:solidFill>
            <a:srgbClr val="9BBB59">
              <a:lumMod val="20000"/>
              <a:lumOff val="80000"/>
            </a:srgbClr>
          </a:solidFill>
          <a:ln w="25400" cap="flat" cmpd="sng" algn="ctr">
            <a:solidFill>
              <a:srgbClr val="9BBB59">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22" name="Down Arrow 21"/>
          <p:cNvSpPr/>
          <p:nvPr/>
        </p:nvSpPr>
        <p:spPr>
          <a:xfrm>
            <a:off x="5651500" y="3781425"/>
            <a:ext cx="288925" cy="512763"/>
          </a:xfrm>
          <a:prstGeom prst="downArrow">
            <a:avLst/>
          </a:prstGeom>
          <a:solidFill>
            <a:srgbClr val="8064A2">
              <a:lumMod val="20000"/>
              <a:lumOff val="80000"/>
            </a:srgbClr>
          </a:solidFill>
          <a:ln w="25400" cap="flat" cmpd="sng" algn="ctr">
            <a:solidFill>
              <a:srgbClr val="8064A2">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23" name="Down Arrow 22"/>
          <p:cNvSpPr/>
          <p:nvPr/>
        </p:nvSpPr>
        <p:spPr>
          <a:xfrm>
            <a:off x="3203575" y="2579688"/>
            <a:ext cx="288925" cy="512762"/>
          </a:xfrm>
          <a:prstGeom prst="downArrow">
            <a:avLst/>
          </a:prstGeom>
          <a:solidFill>
            <a:srgbClr val="1F497D">
              <a:lumMod val="20000"/>
              <a:lumOff val="80000"/>
            </a:srgbClr>
          </a:solidFill>
          <a:ln w="25400" cap="flat" cmpd="sng" algn="ctr">
            <a:solidFill>
              <a:srgbClr val="1F497D"/>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24" name="TextBox 23"/>
          <p:cNvSpPr txBox="1"/>
          <p:nvPr/>
        </p:nvSpPr>
        <p:spPr>
          <a:xfrm>
            <a:off x="3059113" y="4581525"/>
            <a:ext cx="865187" cy="554038"/>
          </a:xfrm>
          <a:prstGeom prst="rect">
            <a:avLst/>
          </a:prstGeom>
          <a:noFill/>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3000" b="1" i="0" u="none" strike="noStrike" kern="0" cap="none" spc="0" normalizeH="0" baseline="0" noProof="0" dirty="0">
                <a:ln>
                  <a:noFill/>
                </a:ln>
                <a:solidFill>
                  <a:srgbClr val="333300"/>
                </a:solidFill>
                <a:effectLst/>
                <a:uLnTx/>
                <a:uFillTx/>
                <a:cs typeface="Angsana New"/>
              </a:rPr>
              <a:t>เข้าใจ</a:t>
            </a:r>
            <a:endParaRPr kumimoji="0" lang="en-US" sz="3000" b="1" i="0" u="none" strike="noStrike" kern="0" cap="none" spc="0" normalizeH="0" baseline="0" noProof="0" dirty="0">
              <a:ln>
                <a:noFill/>
              </a:ln>
              <a:solidFill>
                <a:srgbClr val="333300"/>
              </a:solidFill>
              <a:effectLst/>
              <a:uLnTx/>
              <a:uFillTx/>
              <a:cs typeface="+mj-cs"/>
            </a:endParaRPr>
          </a:p>
        </p:txBody>
      </p:sp>
      <p:sp>
        <p:nvSpPr>
          <p:cNvPr id="25" name="TextBox 24"/>
          <p:cNvSpPr txBox="1"/>
          <p:nvPr/>
        </p:nvSpPr>
        <p:spPr>
          <a:xfrm>
            <a:off x="1862138" y="3795713"/>
            <a:ext cx="1154112" cy="554037"/>
          </a:xfrm>
          <a:prstGeom prst="rect">
            <a:avLst/>
          </a:prstGeom>
          <a:noFill/>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3000" b="1" i="0" u="none" strike="noStrike" kern="0" cap="none" spc="0" normalizeH="0" baseline="0" noProof="0" dirty="0">
                <a:ln>
                  <a:noFill/>
                </a:ln>
                <a:solidFill>
                  <a:srgbClr val="333300"/>
                </a:solidFill>
                <a:effectLst/>
                <a:uLnTx/>
                <a:uFillTx/>
                <a:cs typeface="Angsana New"/>
              </a:rPr>
              <a:t>เข้าข่าย</a:t>
            </a:r>
            <a:endParaRPr kumimoji="0" lang="en-US" sz="3000" b="1" i="0" u="none" strike="noStrike" kern="0" cap="none" spc="0" normalizeH="0" baseline="0" noProof="0" dirty="0">
              <a:ln>
                <a:noFill/>
              </a:ln>
              <a:solidFill>
                <a:srgbClr val="333300"/>
              </a:solidFill>
              <a:effectLst/>
              <a:uLnTx/>
              <a:uFillTx/>
              <a:cs typeface="+mj-cs"/>
            </a:endParaRPr>
          </a:p>
        </p:txBody>
      </p:sp>
      <p:sp>
        <p:nvSpPr>
          <p:cNvPr id="26" name="TextBox 25"/>
          <p:cNvSpPr txBox="1"/>
          <p:nvPr/>
        </p:nvSpPr>
        <p:spPr>
          <a:xfrm>
            <a:off x="4140200" y="5516563"/>
            <a:ext cx="863600" cy="554037"/>
          </a:xfrm>
          <a:prstGeom prst="rect">
            <a:avLst/>
          </a:prstGeom>
          <a:noFill/>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3000" b="1" i="0" u="none" strike="noStrike" kern="0" cap="none" spc="0" normalizeH="0" baseline="0" noProof="0" dirty="0">
                <a:ln>
                  <a:noFill/>
                </a:ln>
                <a:solidFill>
                  <a:srgbClr val="333300"/>
                </a:solidFill>
                <a:effectLst/>
                <a:uLnTx/>
                <a:uFillTx/>
                <a:cs typeface="Angsana New"/>
              </a:rPr>
              <a:t>เข้าถึง</a:t>
            </a:r>
            <a:endParaRPr kumimoji="0" lang="en-US" sz="3000" b="1" i="0" u="none" strike="noStrike" kern="0" cap="none" spc="0" normalizeH="0" baseline="0" noProof="0" dirty="0">
              <a:ln>
                <a:noFill/>
              </a:ln>
              <a:solidFill>
                <a:srgbClr val="333300"/>
              </a:solidFill>
              <a:effectLst/>
              <a:uLnTx/>
              <a:uFillTx/>
              <a:cs typeface="+mj-cs"/>
            </a:endParaRPr>
          </a:p>
        </p:txBody>
      </p:sp>
      <p:sp>
        <p:nvSpPr>
          <p:cNvPr id="27" name="Up-Down Arrow 26"/>
          <p:cNvSpPr/>
          <p:nvPr/>
        </p:nvSpPr>
        <p:spPr>
          <a:xfrm>
            <a:off x="7958138" y="3783013"/>
            <a:ext cx="287337" cy="511175"/>
          </a:xfrm>
          <a:prstGeom prst="upDownArrow">
            <a:avLst/>
          </a:prstGeom>
          <a:solidFill>
            <a:srgbClr val="9BBB59">
              <a:lumMod val="20000"/>
              <a:lumOff val="80000"/>
            </a:srgbClr>
          </a:solidFill>
          <a:ln w="25400" cap="flat" cmpd="sng" algn="ctr">
            <a:solidFill>
              <a:srgbClr val="9BBB59">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28" name="Down Arrow 27"/>
          <p:cNvSpPr/>
          <p:nvPr/>
        </p:nvSpPr>
        <p:spPr>
          <a:xfrm>
            <a:off x="7920038" y="5003800"/>
            <a:ext cx="360362" cy="512763"/>
          </a:xfrm>
          <a:prstGeom prst="downArrow">
            <a:avLst/>
          </a:prstGeom>
          <a:solidFill>
            <a:srgbClr val="EEECE1">
              <a:lumMod val="90000"/>
            </a:srgbClr>
          </a:solidFill>
          <a:ln w="25400" cap="flat" cmpd="sng" algn="ctr">
            <a:solidFill>
              <a:srgbClr val="EEECE1">
                <a:lumMod val="1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29" name="TextBox 28"/>
          <p:cNvSpPr txBox="1"/>
          <p:nvPr/>
        </p:nvSpPr>
        <p:spPr>
          <a:xfrm>
            <a:off x="7091363" y="5532438"/>
            <a:ext cx="2017712" cy="492125"/>
          </a:xfrm>
          <a:prstGeom prst="rect">
            <a:avLst/>
          </a:prstGeom>
          <a:noFill/>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600" b="1" i="0" u="none" strike="noStrike" kern="0" cap="none" spc="0" normalizeH="0" baseline="0" noProof="0" dirty="0">
                <a:ln>
                  <a:noFill/>
                </a:ln>
                <a:solidFill>
                  <a:srgbClr val="333300"/>
                </a:solidFill>
                <a:effectLst/>
                <a:uLnTx/>
                <a:uFillTx/>
                <a:cs typeface="Angsana New"/>
              </a:rPr>
              <a:t>ความร่มเย็นเป็นสุข</a:t>
            </a:r>
            <a:endParaRPr kumimoji="0" lang="en-US" sz="2600" b="1" i="0" u="none" strike="noStrike" kern="0" cap="none" spc="0" normalizeH="0" baseline="0" noProof="0" dirty="0">
              <a:ln>
                <a:noFill/>
              </a:ln>
              <a:solidFill>
                <a:srgbClr val="333300"/>
              </a:solidFill>
              <a:effectLst/>
              <a:uLnTx/>
              <a:uFillTx/>
              <a:cs typeface="+mj-cs"/>
            </a:endParaRPr>
          </a:p>
        </p:txBody>
      </p:sp>
    </p:spTree>
    <p:extLst>
      <p:ext uri="{BB962C8B-B14F-4D97-AF65-F5344CB8AC3E}">
        <p14:creationId xmlns:p14="http://schemas.microsoft.com/office/powerpoint/2010/main" val="41740704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611188" y="3500438"/>
            <a:ext cx="17383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th-TH" sz="2800" b="1">
                <a:latin typeface="Calibri" pitchFamily="34" charset="0"/>
                <a:cs typeface="Angsana New" pitchFamily="18" charset="-34"/>
              </a:rPr>
              <a:t>องค์กรแห่งความยั่งยืน</a:t>
            </a:r>
            <a:endParaRPr lang="en-US" sz="2800" b="1">
              <a:latin typeface="Calibri" pitchFamily="34" charset="0"/>
            </a:endParaRPr>
          </a:p>
        </p:txBody>
      </p:sp>
      <p:sp>
        <p:nvSpPr>
          <p:cNvPr id="3" name="Rectangle 2"/>
          <p:cNvSpPr/>
          <p:nvPr/>
        </p:nvSpPr>
        <p:spPr>
          <a:xfrm>
            <a:off x="5807075" y="333375"/>
            <a:ext cx="2879725" cy="3167063"/>
          </a:xfrm>
          <a:prstGeom prst="rect">
            <a:avLst/>
          </a:prstGeom>
          <a:solidFill>
            <a:srgbClr val="9BBB59">
              <a:lumMod val="60000"/>
              <a:lumOff val="40000"/>
            </a:srgbClr>
          </a:solidFill>
          <a:ln w="25400" cap="flat" cmpd="sng" algn="ctr">
            <a:solidFill>
              <a:srgbClr val="9BBB59">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rPr>
              <a:t>เข้าถึง</a:t>
            </a:r>
            <a:endParaRPr kumimoji="0" lang="en-US" sz="2800" b="1"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4" name="Rectangle 3"/>
          <p:cNvSpPr/>
          <p:nvPr/>
        </p:nvSpPr>
        <p:spPr>
          <a:xfrm>
            <a:off x="3070225" y="620713"/>
            <a:ext cx="2303463" cy="2295525"/>
          </a:xfrm>
          <a:prstGeom prst="rect">
            <a:avLst/>
          </a:prstGeom>
          <a:solidFill>
            <a:srgbClr val="8064A2">
              <a:lumMod val="40000"/>
              <a:lumOff val="60000"/>
            </a:srgbClr>
          </a:solidFill>
          <a:ln w="25400" cap="flat" cmpd="sng" algn="ctr">
            <a:solidFill>
              <a:srgbClr val="8064A2">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rPr>
              <a:t>เข้าใจ</a:t>
            </a:r>
            <a:endParaRPr kumimoji="0" lang="en-US" sz="2800" b="1"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5" name="Rectangle 4"/>
          <p:cNvSpPr/>
          <p:nvPr/>
        </p:nvSpPr>
        <p:spPr>
          <a:xfrm>
            <a:off x="693738" y="908050"/>
            <a:ext cx="1655762" cy="1363663"/>
          </a:xfrm>
          <a:prstGeom prst="rect">
            <a:avLst/>
          </a:prstGeom>
          <a:solidFill>
            <a:sysClr val="window" lastClr="FFFFFF"/>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rPr>
              <a:t>เข้าข่าย</a:t>
            </a:r>
            <a:endParaRPr kumimoji="0" lang="en-US" sz="2800" b="1"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6" name="Rectangle 5"/>
          <p:cNvSpPr/>
          <p:nvPr/>
        </p:nvSpPr>
        <p:spPr>
          <a:xfrm>
            <a:off x="3406775" y="908050"/>
            <a:ext cx="1655763" cy="1363663"/>
          </a:xfrm>
          <a:prstGeom prst="rect">
            <a:avLst/>
          </a:prstGeom>
          <a:solidFill>
            <a:sysClr val="window" lastClr="FFFFFF"/>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rPr>
              <a:t>เข้าข่าย</a:t>
            </a:r>
            <a:endParaRPr kumimoji="0" lang="en-US" sz="2800" b="1"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7" name="Rectangle 6"/>
          <p:cNvSpPr/>
          <p:nvPr/>
        </p:nvSpPr>
        <p:spPr>
          <a:xfrm>
            <a:off x="6094413" y="620713"/>
            <a:ext cx="2305050" cy="2295525"/>
          </a:xfrm>
          <a:prstGeom prst="rect">
            <a:avLst/>
          </a:prstGeom>
          <a:solidFill>
            <a:srgbClr val="8064A2">
              <a:lumMod val="40000"/>
              <a:lumOff val="60000"/>
            </a:srgbClr>
          </a:solidFill>
          <a:ln w="25400" cap="flat" cmpd="sng" algn="ctr">
            <a:solidFill>
              <a:srgbClr val="8064A2">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rPr>
              <a:t>เข้าใจ</a:t>
            </a:r>
            <a:endParaRPr kumimoji="0" lang="en-US" sz="2800" b="1"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8" name="Rectangle 7"/>
          <p:cNvSpPr/>
          <p:nvPr/>
        </p:nvSpPr>
        <p:spPr>
          <a:xfrm>
            <a:off x="6454775" y="908050"/>
            <a:ext cx="1655763" cy="1363663"/>
          </a:xfrm>
          <a:prstGeom prst="rect">
            <a:avLst/>
          </a:prstGeom>
          <a:solidFill>
            <a:sysClr val="window" lastClr="FFFFFF"/>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rPr>
              <a:t>เข้าข่าย</a:t>
            </a:r>
            <a:endParaRPr kumimoji="0" lang="en-US" sz="2800" b="1"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9" name="Title 1"/>
          <p:cNvSpPr txBox="1">
            <a:spLocks/>
          </p:cNvSpPr>
          <p:nvPr/>
        </p:nvSpPr>
        <p:spPr bwMode="auto">
          <a:xfrm>
            <a:off x="6489700" y="3500438"/>
            <a:ext cx="17399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th-TH" sz="2800" b="1">
                <a:latin typeface="Calibri" pitchFamily="34" charset="0"/>
                <a:cs typeface="Angsana New" pitchFamily="18" charset="-34"/>
              </a:rPr>
              <a:t>องค์กรแห่งประโยชน์สุข</a:t>
            </a:r>
            <a:endParaRPr lang="en-US" sz="2800" b="1">
              <a:latin typeface="Calibri" pitchFamily="34" charset="0"/>
            </a:endParaRPr>
          </a:p>
        </p:txBody>
      </p:sp>
      <p:sp>
        <p:nvSpPr>
          <p:cNvPr id="10" name="Title 1"/>
          <p:cNvSpPr txBox="1">
            <a:spLocks/>
          </p:cNvSpPr>
          <p:nvPr/>
        </p:nvSpPr>
        <p:spPr bwMode="auto">
          <a:xfrm>
            <a:off x="3311525" y="3506788"/>
            <a:ext cx="17383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th-TH" sz="2800" b="1">
                <a:latin typeface="Calibri" pitchFamily="34" charset="0"/>
                <a:cs typeface="Angsana New" pitchFamily="18" charset="-34"/>
              </a:rPr>
              <a:t>องค์กรแห่งความสุข</a:t>
            </a:r>
            <a:endParaRPr lang="en-US" sz="2800" b="1">
              <a:latin typeface="Calibri" pitchFamily="34" charset="0"/>
            </a:endParaRPr>
          </a:p>
        </p:txBody>
      </p:sp>
      <p:sp>
        <p:nvSpPr>
          <p:cNvPr id="11" name="Rectangle 10"/>
          <p:cNvSpPr/>
          <p:nvPr/>
        </p:nvSpPr>
        <p:spPr>
          <a:xfrm>
            <a:off x="693738" y="4652963"/>
            <a:ext cx="1655762" cy="431800"/>
          </a:xfrm>
          <a:prstGeom prst="rect">
            <a:avLst/>
          </a:prstGeom>
          <a:solidFill>
            <a:srgbClr val="F79646">
              <a:lumMod val="60000"/>
              <a:lumOff val="40000"/>
            </a:srgbClr>
          </a:solidFill>
          <a:ln w="25400" cap="flat" cmpd="sng" algn="ctr">
            <a:solidFill>
              <a:srgbClr val="F79646">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rPr>
              <a:t>ผลผลิต</a:t>
            </a:r>
            <a:endParaRPr kumimoji="0" lang="en-US" sz="2800" b="1"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12" name="Rectangle 11"/>
          <p:cNvSpPr/>
          <p:nvPr/>
        </p:nvSpPr>
        <p:spPr>
          <a:xfrm>
            <a:off x="6467475" y="4645025"/>
            <a:ext cx="1655763" cy="431800"/>
          </a:xfrm>
          <a:prstGeom prst="rect">
            <a:avLst/>
          </a:prstGeom>
          <a:solidFill>
            <a:srgbClr val="F79646">
              <a:lumMod val="60000"/>
              <a:lumOff val="40000"/>
            </a:srgbClr>
          </a:solidFill>
          <a:ln w="25400" cap="flat" cmpd="sng" algn="ctr">
            <a:solidFill>
              <a:srgbClr val="F79646">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rPr>
              <a:t>ผลในที่สุด</a:t>
            </a:r>
            <a:endParaRPr kumimoji="0" lang="en-US" sz="2800" b="1"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13" name="Rectangle 12"/>
          <p:cNvSpPr/>
          <p:nvPr/>
        </p:nvSpPr>
        <p:spPr>
          <a:xfrm>
            <a:off x="3424238" y="4652963"/>
            <a:ext cx="1655762" cy="431800"/>
          </a:xfrm>
          <a:prstGeom prst="rect">
            <a:avLst/>
          </a:prstGeom>
          <a:solidFill>
            <a:srgbClr val="F79646">
              <a:lumMod val="60000"/>
              <a:lumOff val="40000"/>
            </a:srgbClr>
          </a:solidFill>
          <a:ln w="25400" cap="flat" cmpd="sng" algn="ctr">
            <a:solidFill>
              <a:srgbClr val="F79646">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800" b="1" i="0" u="none" strike="noStrike" kern="0" cap="none" spc="0" normalizeH="0" baseline="0" noProof="0" dirty="0">
                <a:ln>
                  <a:noFill/>
                </a:ln>
                <a:solidFill>
                  <a:sysClr val="windowText" lastClr="000000"/>
                </a:solidFill>
                <a:effectLst/>
                <a:uLnTx/>
                <a:uFillTx/>
                <a:latin typeface="Calibri"/>
                <a:ea typeface="+mn-ea"/>
                <a:cs typeface="Angsana New"/>
              </a:rPr>
              <a:t>ผลลัพธ์</a:t>
            </a:r>
            <a:endParaRPr kumimoji="0" lang="en-US" sz="2800" b="1" i="0" u="none" strike="noStrike" kern="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29971747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576274" y="260648"/>
            <a:ext cx="8064178"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ศาสตร์</a:t>
            </a:r>
            <a:r>
              <a:rPr lang="th-TH" sz="4000" b="1" dirty="0">
                <a:solidFill>
                  <a:schemeClr val="accent1">
                    <a:lumMod val="25000"/>
                  </a:schemeClr>
                </a:solidFill>
                <a:latin typeface="TH SarabunPSK" pitchFamily="34" charset="-34"/>
                <a:cs typeface="TH SarabunPSK" pitchFamily="34" charset="-34"/>
              </a:rPr>
              <a:t>พระราชาล่าสุด 27 ประการ โดยมูลนิธิชัย</a:t>
            </a:r>
            <a:r>
              <a:rPr lang="th-TH" sz="4000" b="1" dirty="0" smtClean="0">
                <a:solidFill>
                  <a:schemeClr val="accent1">
                    <a:lumMod val="25000"/>
                  </a:schemeClr>
                </a:solidFill>
                <a:latin typeface="TH SarabunPSK" pitchFamily="34" charset="-34"/>
                <a:cs typeface="TH SarabunPSK" pitchFamily="34" charset="-34"/>
              </a:rPr>
              <a:t>พัฒนา</a:t>
            </a:r>
            <a:endParaRPr lang="th-TH" sz="4000" b="1" dirty="0">
              <a:solidFill>
                <a:schemeClr val="accent1">
                  <a:lumMod val="25000"/>
                </a:schemeClr>
              </a:solidFill>
              <a:latin typeface="TH SarabunPSK" pitchFamily="34" charset="-34"/>
              <a:cs typeface="TH SarabunPSK" pitchFamily="34" charset="-34"/>
            </a:endParaRPr>
          </a:p>
        </p:txBody>
      </p:sp>
      <p:graphicFrame>
        <p:nvGraphicFramePr>
          <p:cNvPr id="2" name="Table 1"/>
          <p:cNvGraphicFramePr>
            <a:graphicFrameLocks noGrp="1"/>
          </p:cNvGraphicFramePr>
          <p:nvPr>
            <p:extLst>
              <p:ext uri="{D42A27DB-BD31-4B8C-83A1-F6EECF244321}">
                <p14:modId xmlns:p14="http://schemas.microsoft.com/office/powerpoint/2010/main" val="1341812381"/>
              </p:ext>
            </p:extLst>
          </p:nvPr>
        </p:nvGraphicFramePr>
        <p:xfrm>
          <a:off x="323886" y="1268760"/>
          <a:ext cx="8568953" cy="5212080"/>
        </p:xfrm>
        <a:graphic>
          <a:graphicData uri="http://schemas.openxmlformats.org/drawingml/2006/table">
            <a:tbl>
              <a:tblPr firstRow="1" bandRow="1">
                <a:tableStyleId>{5C22544A-7EE6-4342-B048-85BDC9FD1C3A}</a:tableStyleId>
              </a:tblPr>
              <a:tblGrid>
                <a:gridCol w="3102552"/>
                <a:gridCol w="2585460"/>
                <a:gridCol w="2880941"/>
              </a:tblGrid>
              <a:tr h="370840">
                <a:tc>
                  <a:txBody>
                    <a:bodyPr/>
                    <a:lstStyle/>
                    <a:p>
                      <a:r>
                        <a:rPr lang="th-TH" sz="2400" b="1" kern="1200" dirty="0" smtClean="0">
                          <a:solidFill>
                            <a:schemeClr val="accent1">
                              <a:lumMod val="25000"/>
                            </a:schemeClr>
                          </a:solidFill>
                          <a:latin typeface="TH SarabunPSK" pitchFamily="34" charset="-34"/>
                          <a:ea typeface="+mj-ea"/>
                          <a:cs typeface="TH SarabunPSK" pitchFamily="34" charset="-34"/>
                        </a:rPr>
                        <a:t>1  ซื่อสัตย์สุจริต จริงใจต่อกัน</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th-TH" sz="2400" b="1" kern="1200" dirty="0" smtClean="0">
                          <a:solidFill>
                            <a:schemeClr val="accent1">
                              <a:lumMod val="25000"/>
                            </a:schemeClr>
                          </a:solidFill>
                          <a:latin typeface="TH SarabunPSK" pitchFamily="34" charset="-34"/>
                          <a:ea typeface="+mj-ea"/>
                          <a:cs typeface="TH SarabunPSK" pitchFamily="34" charset="-34"/>
                        </a:rPr>
                        <a:t>10 ภูมิสังคม</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th-TH" sz="2400" b="1" kern="1200" dirty="0" smtClean="0">
                          <a:solidFill>
                            <a:schemeClr val="accent1">
                              <a:lumMod val="25000"/>
                            </a:schemeClr>
                          </a:solidFill>
                          <a:latin typeface="TH SarabunPSK" pitchFamily="34" charset="-34"/>
                          <a:ea typeface="+mj-ea"/>
                          <a:cs typeface="TH SarabunPSK" pitchFamily="34" charset="-34"/>
                        </a:rPr>
                        <a:t>19</a:t>
                      </a:r>
                      <a:r>
                        <a:rPr lang="th-TH" sz="2400" b="1" kern="1200" baseline="0" dirty="0" smtClean="0">
                          <a:solidFill>
                            <a:schemeClr val="accent1">
                              <a:lumMod val="25000"/>
                            </a:schemeClr>
                          </a:solidFill>
                          <a:latin typeface="TH SarabunPSK" pitchFamily="34" charset="-34"/>
                          <a:ea typeface="+mj-ea"/>
                          <a:cs typeface="TH SarabunPSK" pitchFamily="34" charset="-34"/>
                        </a:rPr>
                        <a:t> เศรษฐกิจพอเพียง</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70840">
                <a:tc>
                  <a:txBody>
                    <a:bodyPr/>
                    <a:lstStyle/>
                    <a:p>
                      <a:r>
                        <a:rPr lang="th-TH" sz="2400" b="1" kern="1200" dirty="0" smtClean="0">
                          <a:solidFill>
                            <a:schemeClr val="accent1">
                              <a:lumMod val="25000"/>
                            </a:schemeClr>
                          </a:solidFill>
                          <a:latin typeface="TH SarabunPSK" pitchFamily="34" charset="-34"/>
                          <a:ea typeface="+mj-ea"/>
                          <a:cs typeface="TH SarabunPSK" pitchFamily="34" charset="-34"/>
                        </a:rPr>
                        <a:t>2  อ่อนน้อม ถ่อมตน</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th-TH" sz="2400" b="1" kern="1200" dirty="0" smtClean="0">
                          <a:solidFill>
                            <a:schemeClr val="accent1">
                              <a:lumMod val="25000"/>
                            </a:schemeClr>
                          </a:solidFill>
                          <a:latin typeface="TH SarabunPSK" pitchFamily="34" charset="-34"/>
                          <a:ea typeface="+mj-ea"/>
                          <a:cs typeface="TH SarabunPSK" pitchFamily="34" charset="-34"/>
                        </a:rPr>
                        <a:t>11 องค์รวม</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th-TH" sz="2400" b="1" kern="1200" dirty="0" smtClean="0">
                          <a:solidFill>
                            <a:schemeClr val="accent1">
                              <a:lumMod val="25000"/>
                            </a:schemeClr>
                          </a:solidFill>
                          <a:latin typeface="TH SarabunPSK" pitchFamily="34" charset="-34"/>
                          <a:ea typeface="+mj-ea"/>
                          <a:cs typeface="TH SarabunPSK" pitchFamily="34" charset="-34"/>
                        </a:rPr>
                        <a:t>20</a:t>
                      </a:r>
                      <a:r>
                        <a:rPr lang="th-TH" sz="2400" b="1" kern="1200" baseline="0" dirty="0" smtClean="0">
                          <a:solidFill>
                            <a:schemeClr val="accent1">
                              <a:lumMod val="25000"/>
                            </a:schemeClr>
                          </a:solidFill>
                          <a:latin typeface="TH SarabunPSK" pitchFamily="34" charset="-34"/>
                          <a:ea typeface="+mj-ea"/>
                          <a:cs typeface="TH SarabunPSK" pitchFamily="34" charset="-34"/>
                        </a:rPr>
                        <a:t> เข้าใจ เข้าถึง พัฒนา</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370840">
                <a:tc>
                  <a:txBody>
                    <a:bodyPr/>
                    <a:lstStyle/>
                    <a:p>
                      <a:r>
                        <a:rPr lang="th-TH" sz="2400" b="1" kern="1200" dirty="0" smtClean="0">
                          <a:solidFill>
                            <a:schemeClr val="accent1">
                              <a:lumMod val="25000"/>
                            </a:schemeClr>
                          </a:solidFill>
                          <a:latin typeface="TH SarabunPSK" pitchFamily="34" charset="-34"/>
                          <a:ea typeface="+mj-ea"/>
                          <a:cs typeface="TH SarabunPSK" pitchFamily="34" charset="-34"/>
                        </a:rPr>
                        <a:t>3  ความเพียร</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266700" indent="-266700"/>
                      <a:r>
                        <a:rPr lang="th-TH" sz="2400" b="1" kern="1200" dirty="0" smtClean="0">
                          <a:solidFill>
                            <a:schemeClr val="accent1">
                              <a:lumMod val="25000"/>
                            </a:schemeClr>
                          </a:solidFill>
                          <a:latin typeface="TH SarabunPSK" pitchFamily="34" charset="-34"/>
                          <a:ea typeface="+mj-ea"/>
                          <a:cs typeface="TH SarabunPSK" pitchFamily="34" charset="-34"/>
                        </a:rPr>
                        <a:t>12 ประหยัด</a:t>
                      </a:r>
                      <a:r>
                        <a:rPr lang="th-TH" sz="2400" b="1" kern="1200" baseline="0" dirty="0" smtClean="0">
                          <a:solidFill>
                            <a:schemeClr val="accent1">
                              <a:lumMod val="25000"/>
                            </a:schemeClr>
                          </a:solidFill>
                          <a:latin typeface="TH SarabunPSK" pitchFamily="34" charset="-34"/>
                          <a:ea typeface="+mj-ea"/>
                          <a:cs typeface="TH SarabunPSK" pitchFamily="34" charset="-34"/>
                        </a:rPr>
                        <a:t> เรียบง่าย ได้ประโยชน์สูงสุด</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266700" indent="-266700"/>
                      <a:r>
                        <a:rPr lang="th-TH" sz="2400" b="1" kern="1200" dirty="0" smtClean="0">
                          <a:solidFill>
                            <a:schemeClr val="accent1">
                              <a:lumMod val="25000"/>
                            </a:schemeClr>
                          </a:solidFill>
                          <a:latin typeface="TH SarabunPSK" pitchFamily="34" charset="-34"/>
                          <a:ea typeface="+mn-ea"/>
                          <a:cs typeface="TH SarabunPSK" pitchFamily="34" charset="-34"/>
                        </a:rPr>
                        <a:t>21</a:t>
                      </a:r>
                      <a:r>
                        <a:rPr lang="th-TH" sz="2400" b="1" kern="1200" baseline="0" dirty="0" smtClean="0">
                          <a:solidFill>
                            <a:schemeClr val="accent1">
                              <a:lumMod val="25000"/>
                            </a:schemeClr>
                          </a:solidFill>
                          <a:latin typeface="TH SarabunPSK" pitchFamily="34" charset="-34"/>
                          <a:ea typeface="+mn-ea"/>
                          <a:cs typeface="TH SarabunPSK" pitchFamily="34" charset="-34"/>
                        </a:rPr>
                        <a:t> แก้ปัญหาจากจุดเล็ก คิด</a:t>
                      </a:r>
                      <a:r>
                        <a:rPr lang="en-US" sz="2400" b="1" kern="1200" baseline="0" dirty="0" smtClean="0">
                          <a:solidFill>
                            <a:schemeClr val="accent1">
                              <a:lumMod val="25000"/>
                            </a:schemeClr>
                          </a:solidFill>
                          <a:latin typeface="TH SarabunPSK" pitchFamily="34" charset="-34"/>
                          <a:ea typeface="+mn-ea"/>
                          <a:cs typeface="TH SarabunPSK" pitchFamily="34" charset="-34"/>
                        </a:rPr>
                        <a:t> Macro </a:t>
                      </a:r>
                      <a:r>
                        <a:rPr lang="th-TH" sz="2400" b="1" kern="1200" baseline="0" dirty="0" smtClean="0">
                          <a:solidFill>
                            <a:schemeClr val="accent1">
                              <a:lumMod val="25000"/>
                            </a:schemeClr>
                          </a:solidFill>
                          <a:latin typeface="TH SarabunPSK" pitchFamily="34" charset="-34"/>
                          <a:ea typeface="+mn-ea"/>
                          <a:cs typeface="TH SarabunPSK" pitchFamily="34" charset="-34"/>
                        </a:rPr>
                        <a:t>เริ่ม </a:t>
                      </a:r>
                      <a:r>
                        <a:rPr lang="en-US" sz="2400" b="1" kern="1200" baseline="0" dirty="0" smtClean="0">
                          <a:solidFill>
                            <a:schemeClr val="accent1">
                              <a:lumMod val="25000"/>
                            </a:schemeClr>
                          </a:solidFill>
                          <a:latin typeface="TH SarabunPSK" pitchFamily="34" charset="-34"/>
                          <a:ea typeface="+mn-ea"/>
                          <a:cs typeface="TH SarabunPSK" pitchFamily="34" charset="-34"/>
                        </a:rPr>
                        <a:t>Micro</a:t>
                      </a:r>
                      <a:endParaRPr lang="th-TH" sz="2400" b="1" kern="1200" dirty="0">
                        <a:solidFill>
                          <a:schemeClr val="accent1">
                            <a:lumMod val="25000"/>
                          </a:schemeClr>
                        </a:solidFill>
                        <a:latin typeface="TH SarabunPSK" pitchFamily="34" charset="-34"/>
                        <a:ea typeface="+mn-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th-TH" sz="2400" b="1" kern="1200" dirty="0" smtClean="0">
                          <a:solidFill>
                            <a:schemeClr val="accent1">
                              <a:lumMod val="25000"/>
                            </a:schemeClr>
                          </a:solidFill>
                          <a:latin typeface="TH SarabunPSK" pitchFamily="34" charset="-34"/>
                          <a:ea typeface="+mj-ea"/>
                          <a:cs typeface="TH SarabunPSK" pitchFamily="34" charset="-34"/>
                        </a:rPr>
                        <a:t>4</a:t>
                      </a:r>
                      <a:r>
                        <a:rPr lang="th-TH" sz="2400" b="1" kern="1200" baseline="0" dirty="0" smtClean="0">
                          <a:solidFill>
                            <a:schemeClr val="accent1">
                              <a:lumMod val="25000"/>
                            </a:schemeClr>
                          </a:solidFill>
                          <a:latin typeface="TH SarabunPSK" pitchFamily="34" charset="-34"/>
                          <a:ea typeface="+mj-ea"/>
                          <a:cs typeface="TH SarabunPSK" pitchFamily="34" charset="-34"/>
                        </a:rPr>
                        <a:t>  รู้รัก สามัคคี</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th-TH" sz="2400" b="1" kern="1200" dirty="0" smtClean="0">
                          <a:solidFill>
                            <a:schemeClr val="accent1">
                              <a:lumMod val="25000"/>
                            </a:schemeClr>
                          </a:solidFill>
                          <a:latin typeface="TH SarabunPSK" pitchFamily="34" charset="-34"/>
                          <a:ea typeface="+mj-ea"/>
                          <a:cs typeface="TH SarabunPSK" pitchFamily="34" charset="-34"/>
                        </a:rPr>
                        <a:t>13 ขาดทุน</a:t>
                      </a:r>
                      <a:r>
                        <a:rPr lang="th-TH" sz="2400" b="1" kern="1200" baseline="0" dirty="0" smtClean="0">
                          <a:solidFill>
                            <a:schemeClr val="accent1">
                              <a:lumMod val="25000"/>
                            </a:schemeClr>
                          </a:solidFill>
                          <a:latin typeface="TH SarabunPSK" pitchFamily="34" charset="-34"/>
                          <a:ea typeface="+mj-ea"/>
                          <a:cs typeface="TH SarabunPSK" pitchFamily="34" charset="-34"/>
                        </a:rPr>
                        <a:t> คือ กำไร</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th-TH" sz="2400" b="1" kern="1200" dirty="0" smtClean="0">
                          <a:solidFill>
                            <a:schemeClr val="accent1">
                              <a:lumMod val="25000"/>
                            </a:schemeClr>
                          </a:solidFill>
                          <a:latin typeface="TH SarabunPSK" pitchFamily="34" charset="-34"/>
                          <a:ea typeface="+mj-ea"/>
                          <a:cs typeface="TH SarabunPSK" pitchFamily="34" charset="-34"/>
                        </a:rPr>
                        <a:t>22</a:t>
                      </a:r>
                      <a:r>
                        <a:rPr lang="th-TH" sz="2400" b="1" kern="1200" baseline="0" dirty="0" smtClean="0">
                          <a:solidFill>
                            <a:schemeClr val="accent1">
                              <a:lumMod val="25000"/>
                            </a:schemeClr>
                          </a:solidFill>
                          <a:latin typeface="TH SarabunPSK" pitchFamily="34" charset="-34"/>
                          <a:ea typeface="+mj-ea"/>
                          <a:cs typeface="TH SarabunPSK" pitchFamily="34" charset="-34"/>
                        </a:rPr>
                        <a:t> ไม่ติดตำรา ทำให้ง่าย</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th-TH" sz="2400" b="1" kern="1200" dirty="0" smtClean="0">
                          <a:solidFill>
                            <a:schemeClr val="accent1">
                              <a:lumMod val="25000"/>
                            </a:schemeClr>
                          </a:solidFill>
                          <a:latin typeface="TH SarabunPSK" pitchFamily="34" charset="-34"/>
                          <a:ea typeface="+mj-ea"/>
                          <a:cs typeface="TH SarabunPSK" pitchFamily="34" charset="-34"/>
                        </a:rPr>
                        <a:t>5  ทำเรื่อยๆ แบบสังฆทาน</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th-TH" sz="2400" b="1" kern="1200" dirty="0" smtClean="0">
                          <a:solidFill>
                            <a:schemeClr val="accent1">
                              <a:lumMod val="25000"/>
                            </a:schemeClr>
                          </a:solidFill>
                          <a:latin typeface="TH SarabunPSK" pitchFamily="34" charset="-34"/>
                          <a:ea typeface="+mj-ea"/>
                          <a:cs typeface="TH SarabunPSK" pitchFamily="34" charset="-34"/>
                        </a:rPr>
                        <a:t>14 ปลูกป่าในใจคน</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th-TH" sz="2400" b="1" kern="1200" dirty="0" smtClean="0">
                          <a:solidFill>
                            <a:schemeClr val="accent1">
                              <a:lumMod val="25000"/>
                            </a:schemeClr>
                          </a:solidFill>
                          <a:latin typeface="TH SarabunPSK" pitchFamily="34" charset="-34"/>
                          <a:ea typeface="+mj-ea"/>
                          <a:cs typeface="TH SarabunPSK" pitchFamily="34" charset="-34"/>
                        </a:rPr>
                        <a:t>23 การมีส่วนร่วม</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pPr marL="266700" indent="-266700"/>
                      <a:r>
                        <a:rPr lang="th-TH" sz="2400" b="1" kern="1200" dirty="0" smtClean="0">
                          <a:solidFill>
                            <a:schemeClr val="accent1">
                              <a:lumMod val="25000"/>
                            </a:schemeClr>
                          </a:solidFill>
                          <a:latin typeface="TH SarabunPSK" pitchFamily="34" charset="-34"/>
                          <a:ea typeface="+mj-ea"/>
                          <a:cs typeface="TH SarabunPSK" pitchFamily="34" charset="-34"/>
                        </a:rPr>
                        <a:t>6  มีความสุขในการทำประโยชน์ให้แก่ผู้อื่น</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266700" indent="-266700"/>
                      <a:r>
                        <a:rPr lang="th-TH" sz="2400" b="1" kern="1200" dirty="0" smtClean="0">
                          <a:solidFill>
                            <a:schemeClr val="accent1">
                              <a:lumMod val="25000"/>
                            </a:schemeClr>
                          </a:solidFill>
                          <a:latin typeface="TH SarabunPSK" pitchFamily="34" charset="-34"/>
                          <a:ea typeface="+mj-ea"/>
                          <a:cs typeface="TH SarabunPSK" pitchFamily="34" charset="-34"/>
                        </a:rPr>
                        <a:t>15</a:t>
                      </a:r>
                      <a:r>
                        <a:rPr lang="th-TH" sz="2400" b="1" kern="1200" baseline="0" dirty="0" smtClean="0">
                          <a:solidFill>
                            <a:schemeClr val="accent1">
                              <a:lumMod val="25000"/>
                            </a:schemeClr>
                          </a:solidFill>
                          <a:latin typeface="TH SarabunPSK" pitchFamily="34" charset="-34"/>
                          <a:ea typeface="+mj-ea"/>
                          <a:cs typeface="TH SarabunPSK" pitchFamily="34" charset="-34"/>
                        </a:rPr>
                        <a:t> ใช้ธรรมชาติช่วยธรรมชาติ</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th-TH" sz="2400" b="1" kern="1200" dirty="0" smtClean="0">
                          <a:solidFill>
                            <a:schemeClr val="accent1">
                              <a:lumMod val="25000"/>
                            </a:schemeClr>
                          </a:solidFill>
                          <a:latin typeface="TH SarabunPSK" pitchFamily="34" charset="-34"/>
                          <a:ea typeface="+mj-ea"/>
                          <a:cs typeface="TH SarabunPSK" pitchFamily="34" charset="-34"/>
                        </a:rPr>
                        <a:t>24 พออยู่พอกิน</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pPr marL="266700" indent="-266700"/>
                      <a:r>
                        <a:rPr lang="th-TH" sz="2400" b="1" kern="1200" dirty="0" smtClean="0">
                          <a:solidFill>
                            <a:schemeClr val="accent1">
                              <a:lumMod val="25000"/>
                            </a:schemeClr>
                          </a:solidFill>
                          <a:latin typeface="TH SarabunPSK" pitchFamily="34" charset="-34"/>
                          <a:ea typeface="+mj-ea"/>
                          <a:cs typeface="TH SarabunPSK" pitchFamily="34" charset="-34"/>
                        </a:rPr>
                        <a:t>7  ศึกษาข้อมูลอย่างเป็นระบบ</a:t>
                      </a:r>
                      <a:r>
                        <a:rPr lang="th-TH" sz="2400" b="1" kern="1200" baseline="0" dirty="0" smtClean="0">
                          <a:solidFill>
                            <a:schemeClr val="accent1">
                              <a:lumMod val="25000"/>
                            </a:schemeClr>
                          </a:solidFill>
                          <a:latin typeface="TH SarabunPSK" pitchFamily="34" charset="-34"/>
                          <a:ea typeface="+mj-ea"/>
                          <a:cs typeface="TH SarabunPSK" pitchFamily="34" charset="-34"/>
                        </a:rPr>
                        <a:t> ทำงานอย่างผู้รู้จริง</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th-TH" sz="2400" b="1" kern="1200" dirty="0" smtClean="0">
                          <a:solidFill>
                            <a:schemeClr val="accent1">
                              <a:lumMod val="25000"/>
                            </a:schemeClr>
                          </a:solidFill>
                          <a:latin typeface="TH SarabunPSK" pitchFamily="34" charset="-34"/>
                          <a:ea typeface="+mj-ea"/>
                          <a:cs typeface="TH SarabunPSK" pitchFamily="34" charset="-34"/>
                        </a:rPr>
                        <a:t>16</a:t>
                      </a:r>
                      <a:r>
                        <a:rPr lang="th-TH" sz="2400" b="1" kern="1200" baseline="0" dirty="0" smtClean="0">
                          <a:solidFill>
                            <a:schemeClr val="accent1">
                              <a:lumMod val="25000"/>
                            </a:schemeClr>
                          </a:solidFill>
                          <a:latin typeface="TH SarabunPSK" pitchFamily="34" charset="-34"/>
                          <a:ea typeface="+mj-ea"/>
                          <a:cs typeface="TH SarabunPSK" pitchFamily="34" charset="-34"/>
                        </a:rPr>
                        <a:t> อธรรมปราบอธรรม</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th-TH" sz="2400" b="1" kern="1200" dirty="0" smtClean="0">
                          <a:solidFill>
                            <a:schemeClr val="accent1">
                              <a:lumMod val="25000"/>
                            </a:schemeClr>
                          </a:solidFill>
                          <a:latin typeface="TH SarabunPSK" pitchFamily="34" charset="-34"/>
                          <a:ea typeface="+mj-ea"/>
                          <a:cs typeface="TH SarabunPSK" pitchFamily="34" charset="-34"/>
                        </a:rPr>
                        <a:t>25 บริการรวมที่จุดเดียว</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th-TH" sz="2400" b="1" kern="1200" dirty="0" smtClean="0">
                          <a:solidFill>
                            <a:schemeClr val="accent1">
                              <a:lumMod val="25000"/>
                            </a:schemeClr>
                          </a:solidFill>
                          <a:latin typeface="TH SarabunPSK" pitchFamily="34" charset="-34"/>
                          <a:ea typeface="+mj-ea"/>
                          <a:cs typeface="TH SarabunPSK" pitchFamily="34" charset="-34"/>
                        </a:rPr>
                        <a:t>8  ระเบิดจากข้างใน</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th-TH" sz="2400" b="1" kern="1200" dirty="0" smtClean="0">
                          <a:solidFill>
                            <a:schemeClr val="accent1">
                              <a:lumMod val="25000"/>
                            </a:schemeClr>
                          </a:solidFill>
                          <a:latin typeface="TH SarabunPSK" pitchFamily="34" charset="-34"/>
                          <a:ea typeface="+mj-ea"/>
                          <a:cs typeface="TH SarabunPSK" pitchFamily="34" charset="-34"/>
                        </a:rPr>
                        <a:t>17</a:t>
                      </a:r>
                      <a:r>
                        <a:rPr lang="th-TH" sz="2400" b="1" kern="1200" baseline="0" dirty="0" smtClean="0">
                          <a:solidFill>
                            <a:schemeClr val="accent1">
                              <a:lumMod val="25000"/>
                            </a:schemeClr>
                          </a:solidFill>
                          <a:latin typeface="TH SarabunPSK" pitchFamily="34" charset="-34"/>
                          <a:ea typeface="+mj-ea"/>
                          <a:cs typeface="TH SarabunPSK" pitchFamily="34" charset="-34"/>
                        </a:rPr>
                        <a:t> ประโยชน์ส่วนรวม</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th-TH" sz="2400" b="1" kern="1200" dirty="0" smtClean="0">
                          <a:solidFill>
                            <a:schemeClr val="accent1">
                              <a:lumMod val="25000"/>
                            </a:schemeClr>
                          </a:solidFill>
                          <a:latin typeface="TH SarabunPSK" pitchFamily="34" charset="-34"/>
                          <a:ea typeface="+mj-ea"/>
                          <a:cs typeface="TH SarabunPSK" pitchFamily="34" charset="-34"/>
                        </a:rPr>
                        <a:t>26 ร่า</a:t>
                      </a:r>
                      <a:r>
                        <a:rPr lang="th-TH" sz="2400" b="1" kern="1200" baseline="0" dirty="0" smtClean="0">
                          <a:solidFill>
                            <a:schemeClr val="accent1">
                              <a:lumMod val="25000"/>
                            </a:schemeClr>
                          </a:solidFill>
                          <a:latin typeface="TH SarabunPSK" pitchFamily="34" charset="-34"/>
                          <a:ea typeface="+mj-ea"/>
                          <a:cs typeface="TH SarabunPSK" pitchFamily="34" charset="-34"/>
                        </a:rPr>
                        <a:t>เริง รื่นเริง คึกคัก ครึกครื้น</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th-TH" sz="2400" b="1" kern="1200" dirty="0" smtClean="0">
                          <a:solidFill>
                            <a:schemeClr val="accent1">
                              <a:lumMod val="25000"/>
                            </a:schemeClr>
                          </a:solidFill>
                          <a:latin typeface="TH SarabunPSK" pitchFamily="34" charset="-34"/>
                          <a:ea typeface="+mj-ea"/>
                          <a:cs typeface="TH SarabunPSK" pitchFamily="34" charset="-34"/>
                        </a:rPr>
                        <a:t>9  ทำงานตามลำดับขั้น</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th-TH" sz="2400" b="1" kern="1200" dirty="0" smtClean="0">
                          <a:solidFill>
                            <a:schemeClr val="accent1">
                              <a:lumMod val="25000"/>
                            </a:schemeClr>
                          </a:solidFill>
                          <a:latin typeface="TH SarabunPSK" pitchFamily="34" charset="-34"/>
                          <a:ea typeface="+mj-ea"/>
                          <a:cs typeface="TH SarabunPSK" pitchFamily="34" charset="-34"/>
                        </a:rPr>
                        <a:t>18</a:t>
                      </a:r>
                      <a:r>
                        <a:rPr lang="th-TH" sz="2400" b="1" kern="1200" baseline="0" dirty="0" smtClean="0">
                          <a:solidFill>
                            <a:schemeClr val="accent1">
                              <a:lumMod val="25000"/>
                            </a:schemeClr>
                          </a:solidFill>
                          <a:latin typeface="TH SarabunPSK" pitchFamily="34" charset="-34"/>
                          <a:ea typeface="+mj-ea"/>
                          <a:cs typeface="TH SarabunPSK" pitchFamily="34" charset="-34"/>
                        </a:rPr>
                        <a:t> การพึ่งพาตนเอง</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th-TH" sz="2400" b="1" kern="1200" dirty="0" smtClean="0">
                          <a:solidFill>
                            <a:schemeClr val="accent1">
                              <a:lumMod val="25000"/>
                            </a:schemeClr>
                          </a:solidFill>
                          <a:latin typeface="TH SarabunPSK" pitchFamily="34" charset="-34"/>
                          <a:ea typeface="+mj-ea"/>
                          <a:cs typeface="TH SarabunPSK" pitchFamily="34" charset="-34"/>
                        </a:rPr>
                        <a:t>27 ชัยชนะของการพัฒนา</a:t>
                      </a:r>
                      <a:endParaRPr lang="th-TH" sz="2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4" name="Oval 3"/>
          <p:cNvSpPr/>
          <p:nvPr/>
        </p:nvSpPr>
        <p:spPr>
          <a:xfrm>
            <a:off x="6031210" y="4778102"/>
            <a:ext cx="353889" cy="3538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6" name="Oval 5"/>
          <p:cNvSpPr/>
          <p:nvPr/>
        </p:nvSpPr>
        <p:spPr>
          <a:xfrm>
            <a:off x="286246" y="1297335"/>
            <a:ext cx="353889" cy="3538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7" name="Oval 6"/>
          <p:cNvSpPr/>
          <p:nvPr/>
        </p:nvSpPr>
        <p:spPr>
          <a:xfrm>
            <a:off x="286246" y="2226418"/>
            <a:ext cx="353889" cy="3538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8" name="Oval 7"/>
          <p:cNvSpPr/>
          <p:nvPr/>
        </p:nvSpPr>
        <p:spPr>
          <a:xfrm>
            <a:off x="286245" y="3027486"/>
            <a:ext cx="353889" cy="3538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9" name="Oval 8"/>
          <p:cNvSpPr/>
          <p:nvPr/>
        </p:nvSpPr>
        <p:spPr>
          <a:xfrm>
            <a:off x="286245" y="3956569"/>
            <a:ext cx="353889" cy="3538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0" name="Oval 9"/>
          <p:cNvSpPr/>
          <p:nvPr/>
        </p:nvSpPr>
        <p:spPr>
          <a:xfrm>
            <a:off x="286244" y="4778102"/>
            <a:ext cx="353889" cy="3538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1" name="Oval 10"/>
          <p:cNvSpPr/>
          <p:nvPr/>
        </p:nvSpPr>
        <p:spPr>
          <a:xfrm>
            <a:off x="286244" y="5602113"/>
            <a:ext cx="353889" cy="3538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2" name="Oval 11"/>
          <p:cNvSpPr/>
          <p:nvPr/>
        </p:nvSpPr>
        <p:spPr>
          <a:xfrm>
            <a:off x="286244" y="6067895"/>
            <a:ext cx="353889" cy="3538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3" name="Oval 12"/>
          <p:cNvSpPr/>
          <p:nvPr/>
        </p:nvSpPr>
        <p:spPr>
          <a:xfrm>
            <a:off x="3438922" y="1297334"/>
            <a:ext cx="353889" cy="3538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4" name="Oval 13"/>
          <p:cNvSpPr/>
          <p:nvPr/>
        </p:nvSpPr>
        <p:spPr>
          <a:xfrm>
            <a:off x="3438922" y="1762149"/>
            <a:ext cx="353889" cy="3538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5" name="Oval 14"/>
          <p:cNvSpPr/>
          <p:nvPr/>
        </p:nvSpPr>
        <p:spPr>
          <a:xfrm>
            <a:off x="3438922" y="2226417"/>
            <a:ext cx="353889" cy="3538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6" name="Oval 15"/>
          <p:cNvSpPr/>
          <p:nvPr/>
        </p:nvSpPr>
        <p:spPr>
          <a:xfrm>
            <a:off x="3438921" y="3027485"/>
            <a:ext cx="353889" cy="3538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7" name="Oval 16"/>
          <p:cNvSpPr/>
          <p:nvPr/>
        </p:nvSpPr>
        <p:spPr>
          <a:xfrm>
            <a:off x="3438921" y="3491753"/>
            <a:ext cx="353889" cy="3538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8" name="Oval 17"/>
          <p:cNvSpPr/>
          <p:nvPr/>
        </p:nvSpPr>
        <p:spPr>
          <a:xfrm>
            <a:off x="3438921" y="3956021"/>
            <a:ext cx="353889" cy="3538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9" name="Oval 18"/>
          <p:cNvSpPr/>
          <p:nvPr/>
        </p:nvSpPr>
        <p:spPr>
          <a:xfrm>
            <a:off x="3438921" y="4778102"/>
            <a:ext cx="353889" cy="3538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20" name="Oval 19"/>
          <p:cNvSpPr/>
          <p:nvPr/>
        </p:nvSpPr>
        <p:spPr>
          <a:xfrm>
            <a:off x="3438921" y="5602113"/>
            <a:ext cx="353889" cy="3538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21" name="Oval 20"/>
          <p:cNvSpPr/>
          <p:nvPr/>
        </p:nvSpPr>
        <p:spPr>
          <a:xfrm>
            <a:off x="3438921" y="6067894"/>
            <a:ext cx="353889" cy="3538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22" name="Oval 21"/>
          <p:cNvSpPr/>
          <p:nvPr/>
        </p:nvSpPr>
        <p:spPr>
          <a:xfrm>
            <a:off x="6031210" y="1297333"/>
            <a:ext cx="353889" cy="3538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23" name="Oval 22"/>
          <p:cNvSpPr/>
          <p:nvPr/>
        </p:nvSpPr>
        <p:spPr>
          <a:xfrm>
            <a:off x="6031210" y="2226416"/>
            <a:ext cx="353889" cy="3538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24" name="Oval 23"/>
          <p:cNvSpPr/>
          <p:nvPr/>
        </p:nvSpPr>
        <p:spPr>
          <a:xfrm>
            <a:off x="6031210" y="3027485"/>
            <a:ext cx="353889" cy="3538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25" name="Oval 24"/>
          <p:cNvSpPr/>
          <p:nvPr/>
        </p:nvSpPr>
        <p:spPr>
          <a:xfrm>
            <a:off x="6031210" y="3491753"/>
            <a:ext cx="353889" cy="3538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26" name="Oval 25"/>
          <p:cNvSpPr/>
          <p:nvPr/>
        </p:nvSpPr>
        <p:spPr>
          <a:xfrm>
            <a:off x="6031210" y="3956021"/>
            <a:ext cx="353889" cy="3538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Tree>
    <p:extLst>
      <p:ext uri="{BB962C8B-B14F-4D97-AF65-F5344CB8AC3E}">
        <p14:creationId xmlns:p14="http://schemas.microsoft.com/office/powerpoint/2010/main" val="9022485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756294" y="838200"/>
            <a:ext cx="7704138" cy="4102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800" b="1" dirty="0" smtClean="0">
                <a:solidFill>
                  <a:schemeClr val="accent1">
                    <a:lumMod val="25000"/>
                  </a:schemeClr>
                </a:solidFill>
                <a:latin typeface="TH SarabunPSK" pitchFamily="34" charset="-34"/>
                <a:cs typeface="TH SarabunPSK" pitchFamily="34" charset="-34"/>
              </a:rPr>
              <a:t>การประยุกต์ใช้</a:t>
            </a:r>
          </a:p>
          <a:p>
            <a:pPr eaLnBrk="1" hangingPunct="1">
              <a:defRPr/>
            </a:pPr>
            <a:r>
              <a:rPr lang="th-TH" sz="4800" b="1" dirty="0" smtClean="0">
                <a:solidFill>
                  <a:schemeClr val="accent1">
                    <a:lumMod val="25000"/>
                  </a:schemeClr>
                </a:solidFill>
                <a:latin typeface="TH SarabunPSK" pitchFamily="34" charset="-34"/>
                <a:cs typeface="TH SarabunPSK" pitchFamily="34" charset="-34"/>
              </a:rPr>
              <a:t>เศรษฐกิจพอเพียง</a:t>
            </a:r>
          </a:p>
          <a:p>
            <a:pPr eaLnBrk="1" hangingPunct="1">
              <a:defRPr/>
            </a:pPr>
            <a:r>
              <a:rPr lang="th-TH" sz="4800" b="1" dirty="0" smtClean="0">
                <a:solidFill>
                  <a:schemeClr val="accent1">
                    <a:lumMod val="25000"/>
                  </a:schemeClr>
                </a:solidFill>
                <a:latin typeface="TH SarabunPSK" pitchFamily="34" charset="-34"/>
                <a:cs typeface="TH SarabunPSK" pitchFamily="34" charset="-34"/>
              </a:rPr>
              <a:t>ทั้งในและต่างประเทศ</a:t>
            </a:r>
            <a:endParaRPr lang="es-ES" sz="4800" b="1" dirty="0" smtClean="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8510405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756294" y="838200"/>
            <a:ext cx="7704138"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ในประเทศ</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756294" y="1412875"/>
            <a:ext cx="7704138" cy="453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endParaRPr lang="th-TH" sz="3600" b="1" dirty="0">
              <a:solidFill>
                <a:schemeClr val="accent1">
                  <a:lumMod val="25000"/>
                </a:schemeClr>
              </a:solidFill>
              <a:latin typeface="TH SarabunPSK" pitchFamily="34" charset="-34"/>
              <a:cs typeface="TH SarabunPSK" pitchFamily="34" charset="-34"/>
            </a:endParaRPr>
          </a:p>
          <a:p>
            <a:pPr algn="thaiDist" eaLnBrk="1" hangingPunct="1">
              <a:defRPr/>
            </a:pPr>
            <a:r>
              <a:rPr lang="th-TH" sz="3600" b="1" dirty="0" smtClean="0">
                <a:solidFill>
                  <a:schemeClr val="accent1">
                    <a:lumMod val="25000"/>
                  </a:schemeClr>
                </a:solidFill>
                <a:latin typeface="TH SarabunPSK" pitchFamily="34" charset="-34"/>
                <a:cs typeface="TH SarabunPSK" pitchFamily="34" charset="-34"/>
              </a:rPr>
              <a:t>ก่อนจะมีการปฏิบัติจริง พระองค์ทรงได้เริ่มดำเนินการศึกษาทดลองในพื้นที่สวนจิตรลดา ที่เคยเป็นที่ประทับของพระองค์เอง และมีศูนย์เรียนรู้ครบวงจรเพื่อให้เกิดการเรียนรู้ในลักษณะเป็นการ</a:t>
            </a:r>
            <a:r>
              <a:rPr lang="th-TH" sz="3600" b="1" i="1" dirty="0" smtClean="0">
                <a:solidFill>
                  <a:schemeClr val="accent1">
                    <a:lumMod val="25000"/>
                  </a:schemeClr>
                </a:solidFill>
                <a:latin typeface="TH SarabunPSK" pitchFamily="34" charset="-34"/>
                <a:cs typeface="TH SarabunPSK" pitchFamily="34" charset="-34"/>
              </a:rPr>
              <a:t>บริการรวมที่จุดเดียว </a:t>
            </a:r>
            <a:r>
              <a:rPr lang="th-TH" sz="3600" b="1" dirty="0" smtClean="0">
                <a:solidFill>
                  <a:schemeClr val="accent1">
                    <a:lumMod val="25000"/>
                  </a:schemeClr>
                </a:solidFill>
                <a:latin typeface="TH SarabunPSK" pitchFamily="34" charset="-34"/>
                <a:cs typeface="TH SarabunPSK" pitchFamily="34" charset="-34"/>
              </a:rPr>
              <a:t>อยู่ในทุกภูมิภาคของประเทศไทย 6 แห่ง ที่ทรงให้เริ่มดำเนินการระหว่าง พ.ศ. 2522-2526 ดังต่อไปนี้</a:t>
            </a:r>
            <a:endParaRPr lang="th-TH" sz="36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772644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755576" y="333474"/>
            <a:ext cx="7704138"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ในประเทศ</a:t>
            </a:r>
            <a:endParaRPr lang="es-ES" sz="4000" b="1" dirty="0" smtClean="0">
              <a:solidFill>
                <a:schemeClr val="accent1">
                  <a:lumMod val="25000"/>
                </a:schemeClr>
              </a:solidFill>
              <a:latin typeface="TH SarabunPSK" pitchFamily="34" charset="-34"/>
              <a:cs typeface="TH SarabunPSK" pitchFamily="34" charset="-34"/>
            </a:endParaRPr>
          </a:p>
        </p:txBody>
      </p:sp>
      <p:graphicFrame>
        <p:nvGraphicFramePr>
          <p:cNvPr id="2" name="Table 1"/>
          <p:cNvGraphicFramePr>
            <a:graphicFrameLocks noGrp="1"/>
          </p:cNvGraphicFramePr>
          <p:nvPr>
            <p:extLst>
              <p:ext uri="{D42A27DB-BD31-4B8C-83A1-F6EECF244321}">
                <p14:modId xmlns:p14="http://schemas.microsoft.com/office/powerpoint/2010/main" val="1363651856"/>
              </p:ext>
            </p:extLst>
          </p:nvPr>
        </p:nvGraphicFramePr>
        <p:xfrm>
          <a:off x="755576" y="1124744"/>
          <a:ext cx="7507447" cy="5669280"/>
        </p:xfrm>
        <a:graphic>
          <a:graphicData uri="http://schemas.openxmlformats.org/drawingml/2006/table">
            <a:tbl>
              <a:tblPr firstRow="1" bandRow="1">
                <a:tableStyleId>{5C22544A-7EE6-4342-B048-85BDC9FD1C3A}</a:tableStyleId>
              </a:tblPr>
              <a:tblGrid>
                <a:gridCol w="3474999"/>
                <a:gridCol w="4032448"/>
              </a:tblGrid>
              <a:tr h="370840">
                <a:tc>
                  <a:txBody>
                    <a:bodyPr/>
                    <a:lstStyle/>
                    <a:p>
                      <a:pPr algn="thaiDist" rtl="0" eaLnBrk="1" fontAlgn="base" hangingPunct="1">
                        <a:spcBef>
                          <a:spcPct val="0"/>
                        </a:spcBef>
                        <a:spcAft>
                          <a:spcPct val="0"/>
                        </a:spcAft>
                        <a:defRPr/>
                      </a:pPr>
                      <a:r>
                        <a:rPr lang="th-TH" sz="2800" b="1" kern="1200" dirty="0" smtClean="0">
                          <a:solidFill>
                            <a:schemeClr val="accent1">
                              <a:lumMod val="25000"/>
                            </a:schemeClr>
                          </a:solidFill>
                          <a:latin typeface="TH SarabunPSK" pitchFamily="34" charset="-34"/>
                          <a:ea typeface="+mj-ea"/>
                          <a:cs typeface="TH SarabunPSK" pitchFamily="34" charset="-34"/>
                        </a:rPr>
                        <a:t>วันที่ 8 สิงหาคม พ.ศ. 2522</a:t>
                      </a:r>
                      <a:endParaRPr lang="th-TH" sz="28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th-TH" sz="2800" b="1" kern="1200" dirty="0" smtClean="0">
                          <a:solidFill>
                            <a:schemeClr val="accent1">
                              <a:lumMod val="25000"/>
                            </a:schemeClr>
                          </a:solidFill>
                          <a:latin typeface="TH SarabunPSK" pitchFamily="34" charset="-34"/>
                          <a:ea typeface="+mj-ea"/>
                          <a:cs typeface="TH SarabunPSK" pitchFamily="34" charset="-34"/>
                        </a:rPr>
                        <a:t>ศูนย์พัฒนาเขาหินซ้อน</a:t>
                      </a:r>
                      <a:r>
                        <a:rPr lang="th-TH" sz="2800" b="1" kern="1200" baseline="0" dirty="0" smtClean="0">
                          <a:solidFill>
                            <a:schemeClr val="accent1">
                              <a:lumMod val="25000"/>
                            </a:schemeClr>
                          </a:solidFill>
                          <a:latin typeface="TH SarabunPSK" pitchFamily="34" charset="-34"/>
                          <a:ea typeface="+mj-ea"/>
                          <a:cs typeface="TH SarabunPSK" pitchFamily="34" charset="-34"/>
                        </a:rPr>
                        <a:t> </a:t>
                      </a:r>
                    </a:p>
                    <a:p>
                      <a:r>
                        <a:rPr lang="th-TH" sz="2800" b="1" kern="1200" baseline="0" dirty="0" smtClean="0">
                          <a:solidFill>
                            <a:schemeClr val="accent1">
                              <a:lumMod val="25000"/>
                            </a:schemeClr>
                          </a:solidFill>
                          <a:latin typeface="TH SarabunPSK" pitchFamily="34" charset="-34"/>
                          <a:ea typeface="+mj-ea"/>
                          <a:cs typeface="TH SarabunPSK" pitchFamily="34" charset="-34"/>
                        </a:rPr>
                        <a:t>อำเภอพนมสารคาม จังหวัดฉะเชิงเทรา</a:t>
                      </a:r>
                      <a:endParaRPr lang="th-TH" sz="28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70840">
                <a:tc>
                  <a:txBody>
                    <a:bodyPr/>
                    <a:lstStyle/>
                    <a:p>
                      <a:r>
                        <a:rPr lang="th-TH" sz="2800" b="1" kern="1200" dirty="0" smtClean="0">
                          <a:solidFill>
                            <a:schemeClr val="accent1">
                              <a:lumMod val="25000"/>
                            </a:schemeClr>
                          </a:solidFill>
                          <a:latin typeface="TH SarabunPSK" pitchFamily="34" charset="-34"/>
                          <a:ea typeface="+mj-ea"/>
                          <a:cs typeface="TH SarabunPSK" pitchFamily="34" charset="-34"/>
                        </a:rPr>
                        <a:t>วันที่ 28</a:t>
                      </a:r>
                      <a:r>
                        <a:rPr lang="th-TH" sz="2800" b="1" kern="1200" baseline="0" dirty="0" smtClean="0">
                          <a:solidFill>
                            <a:schemeClr val="accent1">
                              <a:lumMod val="25000"/>
                            </a:schemeClr>
                          </a:solidFill>
                          <a:latin typeface="TH SarabunPSK" pitchFamily="34" charset="-34"/>
                          <a:ea typeface="+mj-ea"/>
                          <a:cs typeface="TH SarabunPSK" pitchFamily="34" charset="-34"/>
                        </a:rPr>
                        <a:t> ธันวาคม พ.ศ. 2524</a:t>
                      </a:r>
                      <a:endParaRPr lang="th-TH" sz="28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th-TH" sz="2800" b="1" kern="1200" dirty="0" smtClean="0">
                          <a:solidFill>
                            <a:schemeClr val="accent1">
                              <a:lumMod val="25000"/>
                            </a:schemeClr>
                          </a:solidFill>
                          <a:latin typeface="TH SarabunPSK" pitchFamily="34" charset="-34"/>
                          <a:ea typeface="+mj-ea"/>
                          <a:cs typeface="TH SarabunPSK" pitchFamily="34" charset="-34"/>
                        </a:rPr>
                        <a:t>ศูนย์ศึกษาพัฒนาอ่าวคุ้งกระเบน</a:t>
                      </a:r>
                      <a:r>
                        <a:rPr lang="th-TH" sz="2800" b="1" kern="1200" baseline="0" dirty="0" smtClean="0">
                          <a:solidFill>
                            <a:schemeClr val="accent1">
                              <a:lumMod val="25000"/>
                            </a:schemeClr>
                          </a:solidFill>
                          <a:latin typeface="TH SarabunPSK" pitchFamily="34" charset="-34"/>
                          <a:ea typeface="+mj-ea"/>
                          <a:cs typeface="TH SarabunPSK" pitchFamily="34" charset="-34"/>
                        </a:rPr>
                        <a:t> </a:t>
                      </a:r>
                    </a:p>
                    <a:p>
                      <a:r>
                        <a:rPr lang="th-TH" sz="2800" b="1" kern="1200" baseline="0" dirty="0" smtClean="0">
                          <a:solidFill>
                            <a:schemeClr val="accent1">
                              <a:lumMod val="25000"/>
                            </a:schemeClr>
                          </a:solidFill>
                          <a:latin typeface="TH SarabunPSK" pitchFamily="34" charset="-34"/>
                          <a:ea typeface="+mj-ea"/>
                          <a:cs typeface="TH SarabunPSK" pitchFamily="34" charset="-34"/>
                        </a:rPr>
                        <a:t>อำเภอท่าใหม่ จังหวัดจันทบุรี</a:t>
                      </a:r>
                      <a:endParaRPr lang="th-TH" sz="28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370840">
                <a:tc>
                  <a:txBody>
                    <a:bodyPr/>
                    <a:lstStyle/>
                    <a:p>
                      <a:r>
                        <a:rPr lang="th-TH" sz="2800" b="1" kern="1200" dirty="0" smtClean="0">
                          <a:solidFill>
                            <a:schemeClr val="accent1">
                              <a:lumMod val="25000"/>
                            </a:schemeClr>
                          </a:solidFill>
                          <a:latin typeface="TH SarabunPSK" pitchFamily="34" charset="-34"/>
                          <a:ea typeface="+mj-ea"/>
                          <a:cs typeface="TH SarabunPSK" pitchFamily="34" charset="-34"/>
                        </a:rPr>
                        <a:t>วันที่ 6</a:t>
                      </a:r>
                      <a:r>
                        <a:rPr lang="th-TH" sz="2800" b="1" kern="1200" baseline="0" dirty="0" smtClean="0">
                          <a:solidFill>
                            <a:schemeClr val="accent1">
                              <a:lumMod val="25000"/>
                            </a:schemeClr>
                          </a:solidFill>
                          <a:latin typeface="TH SarabunPSK" pitchFamily="34" charset="-34"/>
                          <a:ea typeface="+mj-ea"/>
                          <a:cs typeface="TH SarabunPSK" pitchFamily="34" charset="-34"/>
                        </a:rPr>
                        <a:t> มกราคม พ.ศ. 2525</a:t>
                      </a:r>
                      <a:endParaRPr lang="th-TH" sz="28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th-TH" sz="2800" b="1" kern="1200" dirty="0" smtClean="0">
                          <a:solidFill>
                            <a:schemeClr val="accent1">
                              <a:lumMod val="25000"/>
                            </a:schemeClr>
                          </a:solidFill>
                          <a:latin typeface="TH SarabunPSK" pitchFamily="34" charset="-34"/>
                          <a:ea typeface="+mj-ea"/>
                          <a:cs typeface="TH SarabunPSK" pitchFamily="34" charset="-34"/>
                        </a:rPr>
                        <a:t>ศูนย์ศึกษาพัฒนาพิกุลทอง</a:t>
                      </a:r>
                      <a:r>
                        <a:rPr lang="th-TH" sz="2800" b="1" kern="1200" baseline="0" dirty="0" smtClean="0">
                          <a:solidFill>
                            <a:schemeClr val="accent1">
                              <a:lumMod val="25000"/>
                            </a:schemeClr>
                          </a:solidFill>
                          <a:latin typeface="TH SarabunPSK" pitchFamily="34" charset="-34"/>
                          <a:ea typeface="+mj-ea"/>
                          <a:cs typeface="TH SarabunPSK" pitchFamily="34" charset="-34"/>
                        </a:rPr>
                        <a:t> </a:t>
                      </a:r>
                    </a:p>
                    <a:p>
                      <a:r>
                        <a:rPr lang="th-TH" sz="2800" b="1" kern="1200" baseline="0" dirty="0" smtClean="0">
                          <a:solidFill>
                            <a:schemeClr val="accent1">
                              <a:lumMod val="25000"/>
                            </a:schemeClr>
                          </a:solidFill>
                          <a:latin typeface="TH SarabunPSK" pitchFamily="34" charset="-34"/>
                          <a:ea typeface="+mj-ea"/>
                          <a:cs typeface="TH SarabunPSK" pitchFamily="34" charset="-34"/>
                        </a:rPr>
                        <a:t>อำเภอเมือง จังหวัดนราธิวาส</a:t>
                      </a:r>
                      <a:endParaRPr lang="th-TH" sz="28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th-TH" sz="2800" b="1" kern="1200" dirty="0" smtClean="0">
                          <a:solidFill>
                            <a:schemeClr val="accent1">
                              <a:lumMod val="25000"/>
                            </a:schemeClr>
                          </a:solidFill>
                          <a:latin typeface="TH SarabunPSK" pitchFamily="34" charset="-34"/>
                          <a:ea typeface="+mj-ea"/>
                          <a:cs typeface="TH SarabunPSK" pitchFamily="34" charset="-34"/>
                        </a:rPr>
                        <a:t>วันที่ 25</a:t>
                      </a:r>
                      <a:r>
                        <a:rPr lang="th-TH" sz="2800" b="1" kern="1200" baseline="0" dirty="0" smtClean="0">
                          <a:solidFill>
                            <a:schemeClr val="accent1">
                              <a:lumMod val="25000"/>
                            </a:schemeClr>
                          </a:solidFill>
                          <a:latin typeface="TH SarabunPSK" pitchFamily="34" charset="-34"/>
                          <a:ea typeface="+mj-ea"/>
                          <a:cs typeface="TH SarabunPSK" pitchFamily="34" charset="-34"/>
                        </a:rPr>
                        <a:t> พฤศจิกายน พ.ศ. 2525</a:t>
                      </a:r>
                      <a:endParaRPr lang="th-TH" sz="28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th-TH" sz="2800" b="1" kern="1200" dirty="0" smtClean="0">
                          <a:solidFill>
                            <a:schemeClr val="accent1">
                              <a:lumMod val="25000"/>
                            </a:schemeClr>
                          </a:solidFill>
                          <a:latin typeface="TH SarabunPSK" pitchFamily="34" charset="-34"/>
                          <a:ea typeface="+mj-ea"/>
                          <a:cs typeface="TH SarabunPSK" pitchFamily="34" charset="-34"/>
                        </a:rPr>
                        <a:t>ศูนย์ศึกษาพัฒนาภูพานราชนิเวศน์</a:t>
                      </a:r>
                      <a:r>
                        <a:rPr lang="th-TH" sz="2800" b="1" kern="1200" baseline="0" dirty="0" smtClean="0">
                          <a:solidFill>
                            <a:schemeClr val="accent1">
                              <a:lumMod val="25000"/>
                            </a:schemeClr>
                          </a:solidFill>
                          <a:latin typeface="TH SarabunPSK" pitchFamily="34" charset="-34"/>
                          <a:ea typeface="+mj-ea"/>
                          <a:cs typeface="TH SarabunPSK" pitchFamily="34" charset="-34"/>
                        </a:rPr>
                        <a:t> </a:t>
                      </a:r>
                    </a:p>
                    <a:p>
                      <a:r>
                        <a:rPr lang="th-TH" sz="2800" b="1" kern="1200" baseline="0" dirty="0" smtClean="0">
                          <a:solidFill>
                            <a:schemeClr val="accent1">
                              <a:lumMod val="25000"/>
                            </a:schemeClr>
                          </a:solidFill>
                          <a:latin typeface="TH SarabunPSK" pitchFamily="34" charset="-34"/>
                          <a:ea typeface="+mj-ea"/>
                          <a:cs typeface="TH SarabunPSK" pitchFamily="34" charset="-34"/>
                        </a:rPr>
                        <a:t>อำเภอเมือง จังหวัดสกลนคร</a:t>
                      </a:r>
                      <a:endParaRPr lang="th-TH" sz="28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th-TH" sz="2800" b="1" kern="1200" dirty="0" smtClean="0">
                          <a:solidFill>
                            <a:schemeClr val="accent1">
                              <a:lumMod val="25000"/>
                            </a:schemeClr>
                          </a:solidFill>
                          <a:latin typeface="TH SarabunPSK" pitchFamily="34" charset="-34"/>
                          <a:ea typeface="+mj-ea"/>
                          <a:cs typeface="TH SarabunPSK" pitchFamily="34" charset="-34"/>
                        </a:rPr>
                        <a:t>วันที่ 11</a:t>
                      </a:r>
                      <a:r>
                        <a:rPr lang="th-TH" sz="2800" b="1" kern="1200" baseline="0" dirty="0" smtClean="0">
                          <a:solidFill>
                            <a:schemeClr val="accent1">
                              <a:lumMod val="25000"/>
                            </a:schemeClr>
                          </a:solidFill>
                          <a:latin typeface="TH SarabunPSK" pitchFamily="34" charset="-34"/>
                          <a:ea typeface="+mj-ea"/>
                          <a:cs typeface="TH SarabunPSK" pitchFamily="34" charset="-34"/>
                        </a:rPr>
                        <a:t> ธันวาคม พ.ศ. 2525</a:t>
                      </a:r>
                      <a:endParaRPr lang="th-TH" sz="28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th-TH" sz="2800" b="1" kern="1200" dirty="0" smtClean="0">
                          <a:solidFill>
                            <a:schemeClr val="accent1">
                              <a:lumMod val="25000"/>
                            </a:schemeClr>
                          </a:solidFill>
                          <a:latin typeface="TH SarabunPSK" pitchFamily="34" charset="-34"/>
                          <a:ea typeface="+mj-ea"/>
                          <a:cs typeface="TH SarabunPSK" pitchFamily="34" charset="-34"/>
                        </a:rPr>
                        <a:t>ศูนย์ศึกษาพัฒนาห้วยฮ่องไคร้</a:t>
                      </a:r>
                      <a:r>
                        <a:rPr lang="th-TH" sz="2800" b="1" kern="1200" baseline="0" dirty="0" smtClean="0">
                          <a:solidFill>
                            <a:schemeClr val="accent1">
                              <a:lumMod val="25000"/>
                            </a:schemeClr>
                          </a:solidFill>
                          <a:latin typeface="TH SarabunPSK" pitchFamily="34" charset="-34"/>
                          <a:ea typeface="+mj-ea"/>
                          <a:cs typeface="TH SarabunPSK" pitchFamily="34" charset="-34"/>
                        </a:rPr>
                        <a:t> </a:t>
                      </a:r>
                    </a:p>
                    <a:p>
                      <a:r>
                        <a:rPr lang="th-TH" sz="2800" b="1" kern="1200" baseline="0" dirty="0" smtClean="0">
                          <a:solidFill>
                            <a:schemeClr val="accent1">
                              <a:lumMod val="25000"/>
                            </a:schemeClr>
                          </a:solidFill>
                          <a:latin typeface="TH SarabunPSK" pitchFamily="34" charset="-34"/>
                          <a:ea typeface="+mj-ea"/>
                          <a:cs typeface="TH SarabunPSK" pitchFamily="34" charset="-34"/>
                        </a:rPr>
                        <a:t>อำเภอดอยสะเก็ด จังหวัดเชียงใหม่</a:t>
                      </a:r>
                      <a:endParaRPr lang="th-TH" sz="28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th-TH" sz="2800" b="1" kern="1200" dirty="0" smtClean="0">
                          <a:solidFill>
                            <a:schemeClr val="accent1">
                              <a:lumMod val="25000"/>
                            </a:schemeClr>
                          </a:solidFill>
                          <a:latin typeface="TH SarabunPSK" pitchFamily="34" charset="-34"/>
                          <a:ea typeface="+mj-ea"/>
                          <a:cs typeface="TH SarabunPSK" pitchFamily="34" charset="-34"/>
                        </a:rPr>
                        <a:t>วันที่ 5</a:t>
                      </a:r>
                      <a:r>
                        <a:rPr lang="th-TH" sz="2800" b="1" kern="1200" baseline="0" dirty="0" smtClean="0">
                          <a:solidFill>
                            <a:schemeClr val="accent1">
                              <a:lumMod val="25000"/>
                            </a:schemeClr>
                          </a:solidFill>
                          <a:latin typeface="TH SarabunPSK" pitchFamily="34" charset="-34"/>
                          <a:ea typeface="+mj-ea"/>
                          <a:cs typeface="TH SarabunPSK" pitchFamily="34" charset="-34"/>
                        </a:rPr>
                        <a:t> เมษายน พ.ศ. 2526</a:t>
                      </a:r>
                      <a:endParaRPr lang="th-TH" sz="28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th-TH" sz="2800" b="1" kern="1200" dirty="0" smtClean="0">
                          <a:solidFill>
                            <a:schemeClr val="accent1">
                              <a:lumMod val="25000"/>
                            </a:schemeClr>
                          </a:solidFill>
                          <a:latin typeface="TH SarabunPSK" pitchFamily="34" charset="-34"/>
                          <a:ea typeface="+mj-ea"/>
                          <a:cs typeface="TH SarabunPSK" pitchFamily="34" charset="-34"/>
                        </a:rPr>
                        <a:t>ศูนย์ศึกษาพัฒนาห้วยทราย</a:t>
                      </a:r>
                      <a:r>
                        <a:rPr lang="th-TH" sz="2800" b="1" kern="1200" baseline="0" dirty="0" smtClean="0">
                          <a:solidFill>
                            <a:schemeClr val="accent1">
                              <a:lumMod val="25000"/>
                            </a:schemeClr>
                          </a:solidFill>
                          <a:latin typeface="TH SarabunPSK" pitchFamily="34" charset="-34"/>
                          <a:ea typeface="+mj-ea"/>
                          <a:cs typeface="TH SarabunPSK" pitchFamily="34" charset="-34"/>
                        </a:rPr>
                        <a:t> </a:t>
                      </a:r>
                    </a:p>
                    <a:p>
                      <a:r>
                        <a:rPr lang="th-TH" sz="2800" b="1" kern="1200" baseline="0" dirty="0" smtClean="0">
                          <a:solidFill>
                            <a:schemeClr val="accent1">
                              <a:lumMod val="25000"/>
                            </a:schemeClr>
                          </a:solidFill>
                          <a:latin typeface="TH SarabunPSK" pitchFamily="34" charset="-34"/>
                          <a:ea typeface="+mj-ea"/>
                          <a:cs typeface="TH SarabunPSK" pitchFamily="34" charset="-34"/>
                        </a:rPr>
                        <a:t>อำเภอชะอำ จังหวัดเพชรบุรี</a:t>
                      </a:r>
                      <a:endParaRPr lang="th-TH" sz="28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153216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50"/>
          <p:cNvSpPr txBox="1">
            <a:spLocks noChangeArrowheads="1"/>
          </p:cNvSpPr>
          <p:nvPr/>
        </p:nvSpPr>
        <p:spPr bwMode="auto">
          <a:xfrm>
            <a:off x="755650" y="692150"/>
            <a:ext cx="7704138" cy="453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2800" b="1" i="1" dirty="0" smtClean="0">
                <a:solidFill>
                  <a:schemeClr val="accent1">
                    <a:lumMod val="25000"/>
                  </a:schemeClr>
                </a:solidFill>
                <a:latin typeface="TH SarabunPSK" pitchFamily="34" charset="-34"/>
                <a:cs typeface="TH SarabunPSK" pitchFamily="34" charset="-34"/>
              </a:rPr>
              <a:t>     </a:t>
            </a:r>
            <a:r>
              <a:rPr lang="th-TH" sz="2800" b="1" i="1" dirty="0">
                <a:solidFill>
                  <a:schemeClr val="accent1">
                    <a:lumMod val="25000"/>
                  </a:schemeClr>
                </a:solidFill>
                <a:latin typeface="TH SarabunPSK" pitchFamily="34" charset="-34"/>
                <a:cs typeface="TH SarabunPSK" pitchFamily="34" charset="-34"/>
              </a:rPr>
              <a:t>“...การพัฒนาประเทศจำเป็นต้องทำตามลำดับขั้น ต้องสร้างพื้นฐาน คือ ความพอมี พอกิน พอใช้ ของประชาชนส่วนใหญ่ในเบื้องต้นก่อน โดยใช้วิธีการและอุปกรณ์ที่ประหยัด แต่ถูกต้องตามหลักวิชาการ เมื่อได้พื้นฐานความมั่นคงพร้อมพอสมควรและปฏิบัติได้แล้ว จึงค่อยๆ สร้างความเจริญและฐานะเศรษฐกิจขั้นที่สูงขึ้นโดยลำดับต่อไป หากมุ่งแต่จะทุ่มเทสร้างความเจริญ ยกเศรษฐกิจให้รวดเร็วแต่เพียงประการเดียว โดยไม่ให้แผนปฏิบัติการสัมพันธ์กับสภาวะของประเทศและของประชาชนโดยสอดคล้องด้วย ก็จะเกิดความไม่สมดุลในเรื่องต่างๆ ขึ้น ซึ่งอาจจะกลายเป็นความยุ่งยากล้มเหลวได้ในที่สุด ดังจะเห็นได้ที่อารยประเทศทั้งหลายกำลังประสบปัญหาทางเศรษฐกิจอย่างรุนแรงในเวลานี้”</a:t>
            </a:r>
          </a:p>
        </p:txBody>
      </p:sp>
      <p:sp>
        <p:nvSpPr>
          <p:cNvPr id="5" name="Rectangle 150"/>
          <p:cNvSpPr txBox="1">
            <a:spLocks noChangeArrowheads="1"/>
          </p:cNvSpPr>
          <p:nvPr/>
        </p:nvSpPr>
        <p:spPr bwMode="auto">
          <a:xfrm>
            <a:off x="2987675" y="5121275"/>
            <a:ext cx="6048375" cy="122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r" eaLnBrk="1" hangingPunct="1">
              <a:defRPr/>
            </a:pPr>
            <a:r>
              <a:rPr lang="th-TH" sz="1800" b="1" dirty="0" smtClean="0">
                <a:solidFill>
                  <a:schemeClr val="accent1">
                    <a:lumMod val="25000"/>
                  </a:schemeClr>
                </a:solidFill>
                <a:latin typeface="TH SarabunPSK" pitchFamily="34" charset="-34"/>
                <a:cs typeface="TH SarabunPSK" pitchFamily="34" charset="-34"/>
              </a:rPr>
              <a:t>พระราชดำรัสองค์นี้เป็นพระราชดำรัสองค์แรกเกี่ยวกับปรัชญาของเศรษฐกิจพอเพียง</a:t>
            </a:r>
          </a:p>
          <a:p>
            <a:pPr algn="r" eaLnBrk="1" hangingPunct="1">
              <a:defRPr/>
            </a:pPr>
            <a:r>
              <a:rPr lang="th-TH" sz="1800" b="1" dirty="0" smtClean="0">
                <a:solidFill>
                  <a:schemeClr val="accent1">
                    <a:lumMod val="25000"/>
                  </a:schemeClr>
                </a:solidFill>
                <a:latin typeface="TH SarabunPSK" pitchFamily="34" charset="-34"/>
                <a:cs typeface="TH SarabunPSK" pitchFamily="34" charset="-34"/>
              </a:rPr>
              <a:t>ที่ได้ประทานแก่นิสิตมหาวิทยาลัยเกษตรศาสตร์ ณ หอประชุมมหาวิทยาลัยเกษตรศาสตร์ </a:t>
            </a:r>
          </a:p>
          <a:p>
            <a:pPr algn="r" eaLnBrk="1" hangingPunct="1">
              <a:defRPr/>
            </a:pPr>
            <a:r>
              <a:rPr lang="th-TH" sz="1800" b="1" dirty="0" smtClean="0">
                <a:solidFill>
                  <a:schemeClr val="accent1">
                    <a:lumMod val="25000"/>
                  </a:schemeClr>
                </a:solidFill>
                <a:latin typeface="TH SarabunPSK" pitchFamily="34" charset="-34"/>
                <a:cs typeface="TH SarabunPSK" pitchFamily="34" charset="-34"/>
              </a:rPr>
              <a:t>เมื่อวันที่ 18 กรกฎาคม 2517</a:t>
            </a:r>
            <a:endParaRPr lang="th-TH" sz="18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36381140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755576" y="333474"/>
            <a:ext cx="7704138"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โครงการในพระราชดำริ</a:t>
            </a:r>
            <a:endParaRPr lang="es-ES" sz="4000" b="1" dirty="0" smtClean="0">
              <a:solidFill>
                <a:schemeClr val="accent1">
                  <a:lumMod val="25000"/>
                </a:schemeClr>
              </a:solidFill>
              <a:latin typeface="TH SarabunPSK" pitchFamily="34" charset="-34"/>
              <a:cs typeface="TH SarabunPSK" pitchFamily="34" charset="-34"/>
            </a:endParaRPr>
          </a:p>
        </p:txBody>
      </p:sp>
      <p:graphicFrame>
        <p:nvGraphicFramePr>
          <p:cNvPr id="2" name="Table 1"/>
          <p:cNvGraphicFramePr>
            <a:graphicFrameLocks noGrp="1"/>
          </p:cNvGraphicFramePr>
          <p:nvPr>
            <p:extLst>
              <p:ext uri="{D42A27DB-BD31-4B8C-83A1-F6EECF244321}">
                <p14:modId xmlns:p14="http://schemas.microsoft.com/office/powerpoint/2010/main" val="1901167564"/>
              </p:ext>
            </p:extLst>
          </p:nvPr>
        </p:nvGraphicFramePr>
        <p:xfrm>
          <a:off x="1619672" y="2685256"/>
          <a:ext cx="5688632" cy="3048000"/>
        </p:xfrm>
        <a:graphic>
          <a:graphicData uri="http://schemas.openxmlformats.org/drawingml/2006/table">
            <a:tbl>
              <a:tblPr firstRow="1" bandRow="1">
                <a:tableStyleId>{5C22544A-7EE6-4342-B048-85BDC9FD1C3A}</a:tableStyleId>
              </a:tblPr>
              <a:tblGrid>
                <a:gridCol w="3115677"/>
                <a:gridCol w="2572955"/>
              </a:tblGrid>
              <a:tr h="370840">
                <a:tc>
                  <a:txBody>
                    <a:bodyPr/>
                    <a:lstStyle/>
                    <a:p>
                      <a:pPr algn="thaiDist" rtl="0" eaLnBrk="1" fontAlgn="base" hangingPunct="1">
                        <a:spcBef>
                          <a:spcPct val="0"/>
                        </a:spcBef>
                        <a:spcAft>
                          <a:spcPct val="0"/>
                        </a:spcAft>
                        <a:defRPr/>
                      </a:pPr>
                      <a:r>
                        <a:rPr lang="th-TH" sz="3400" b="1" kern="1200" dirty="0" smtClean="0">
                          <a:solidFill>
                            <a:schemeClr val="accent1">
                              <a:lumMod val="25000"/>
                            </a:schemeClr>
                          </a:solidFill>
                          <a:latin typeface="TH SarabunPSK" pitchFamily="34" charset="-34"/>
                          <a:ea typeface="+mj-ea"/>
                          <a:cs typeface="TH SarabunPSK" pitchFamily="34" charset="-34"/>
                        </a:rPr>
                        <a:t>ภาคกลาง</a:t>
                      </a:r>
                      <a:endParaRPr lang="th-TH" sz="3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a:r>
                        <a:rPr lang="th-TH" sz="3400" b="1" kern="1200" dirty="0" smtClean="0">
                          <a:solidFill>
                            <a:schemeClr val="accent1">
                              <a:lumMod val="25000"/>
                            </a:schemeClr>
                          </a:solidFill>
                          <a:latin typeface="TH SarabunPSK" pitchFamily="34" charset="-34"/>
                          <a:ea typeface="+mj-ea"/>
                          <a:cs typeface="TH SarabunPSK" pitchFamily="34" charset="-34"/>
                        </a:rPr>
                        <a:t>805   โครงการ</a:t>
                      </a:r>
                      <a:endParaRPr lang="th-TH" sz="3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70840">
                <a:tc>
                  <a:txBody>
                    <a:bodyPr/>
                    <a:lstStyle/>
                    <a:p>
                      <a:r>
                        <a:rPr lang="th-TH" sz="3400" b="1" kern="1200" dirty="0" smtClean="0">
                          <a:solidFill>
                            <a:schemeClr val="accent1">
                              <a:lumMod val="25000"/>
                            </a:schemeClr>
                          </a:solidFill>
                          <a:latin typeface="TH SarabunPSK" pitchFamily="34" charset="-34"/>
                          <a:ea typeface="+mj-ea"/>
                          <a:cs typeface="TH SarabunPSK" pitchFamily="34" charset="-34"/>
                        </a:rPr>
                        <a:t>ภาคตะวันออกเฉียงเหนือ</a:t>
                      </a:r>
                      <a:endParaRPr lang="th-TH" sz="3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th-TH" sz="3400" b="1" kern="1200" dirty="0" smtClean="0">
                          <a:solidFill>
                            <a:schemeClr val="accent1">
                              <a:lumMod val="25000"/>
                            </a:schemeClr>
                          </a:solidFill>
                          <a:latin typeface="TH SarabunPSK" pitchFamily="34" charset="-34"/>
                          <a:ea typeface="+mj-ea"/>
                          <a:cs typeface="TH SarabunPSK" pitchFamily="34" charset="-34"/>
                        </a:rPr>
                        <a:t>1,178   โครงการ</a:t>
                      </a:r>
                      <a:endParaRPr lang="th-TH" sz="3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370840">
                <a:tc>
                  <a:txBody>
                    <a:bodyPr/>
                    <a:lstStyle/>
                    <a:p>
                      <a:r>
                        <a:rPr lang="th-TH" sz="3400" b="1" kern="1200" dirty="0" smtClean="0">
                          <a:solidFill>
                            <a:schemeClr val="accent1">
                              <a:lumMod val="25000"/>
                            </a:schemeClr>
                          </a:solidFill>
                          <a:latin typeface="TH SarabunPSK" pitchFamily="34" charset="-34"/>
                          <a:ea typeface="+mj-ea"/>
                          <a:cs typeface="TH SarabunPSK" pitchFamily="34" charset="-34"/>
                        </a:rPr>
                        <a:t>ภาคเหนือ</a:t>
                      </a:r>
                      <a:endParaRPr lang="th-TH" sz="3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th-TH" sz="3400" b="1" kern="1200" dirty="0" smtClean="0">
                          <a:solidFill>
                            <a:schemeClr val="accent1">
                              <a:lumMod val="25000"/>
                            </a:schemeClr>
                          </a:solidFill>
                          <a:latin typeface="TH SarabunPSK" pitchFamily="34" charset="-34"/>
                          <a:ea typeface="+mj-ea"/>
                          <a:cs typeface="TH SarabunPSK" pitchFamily="34" charset="-34"/>
                        </a:rPr>
                        <a:t>1,770   โครงการ</a:t>
                      </a:r>
                      <a:endParaRPr lang="th-TH" sz="3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th-TH" sz="3400" b="1" kern="1200" dirty="0" smtClean="0">
                          <a:solidFill>
                            <a:schemeClr val="accent1">
                              <a:lumMod val="25000"/>
                            </a:schemeClr>
                          </a:solidFill>
                          <a:latin typeface="TH SarabunPSK" pitchFamily="34" charset="-34"/>
                          <a:ea typeface="+mj-ea"/>
                          <a:cs typeface="TH SarabunPSK" pitchFamily="34" charset="-34"/>
                        </a:rPr>
                        <a:t>ภาคใต้</a:t>
                      </a:r>
                      <a:endParaRPr lang="th-TH" sz="3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th-TH" sz="3400" b="1" kern="1200" dirty="0" smtClean="0">
                          <a:solidFill>
                            <a:schemeClr val="accent1">
                              <a:lumMod val="25000"/>
                            </a:schemeClr>
                          </a:solidFill>
                          <a:latin typeface="TH SarabunPSK" pitchFamily="34" charset="-34"/>
                          <a:ea typeface="+mj-ea"/>
                          <a:cs typeface="TH SarabunPSK" pitchFamily="34" charset="-34"/>
                        </a:rPr>
                        <a:t>908   โครงการ</a:t>
                      </a:r>
                      <a:endParaRPr lang="th-TH" sz="3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th-TH" sz="3400" b="1" kern="1200" dirty="0" smtClean="0">
                          <a:solidFill>
                            <a:schemeClr val="accent1">
                              <a:lumMod val="25000"/>
                            </a:schemeClr>
                          </a:solidFill>
                          <a:latin typeface="TH SarabunPSK" pitchFamily="34" charset="-34"/>
                          <a:ea typeface="+mj-ea"/>
                          <a:cs typeface="TH SarabunPSK" pitchFamily="34" charset="-34"/>
                        </a:rPr>
                        <a:t>อื่นๆ</a:t>
                      </a:r>
                      <a:endParaRPr lang="th-TH" sz="3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th-TH" sz="3400" b="1" kern="1200" dirty="0" smtClean="0">
                          <a:solidFill>
                            <a:schemeClr val="accent1">
                              <a:lumMod val="25000"/>
                            </a:schemeClr>
                          </a:solidFill>
                          <a:latin typeface="TH SarabunPSK" pitchFamily="34" charset="-34"/>
                          <a:ea typeface="+mj-ea"/>
                          <a:cs typeface="TH SarabunPSK" pitchFamily="34" charset="-34"/>
                        </a:rPr>
                        <a:t>24   โครงการ</a:t>
                      </a:r>
                      <a:endParaRPr lang="th-TH" sz="34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4" name="Rectangle 150"/>
          <p:cNvSpPr txBox="1">
            <a:spLocks noChangeArrowheads="1"/>
          </p:cNvSpPr>
          <p:nvPr/>
        </p:nvSpPr>
        <p:spPr bwMode="auto">
          <a:xfrm>
            <a:off x="755576" y="1412776"/>
            <a:ext cx="7560840" cy="108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eaLnBrk="1" hangingPunct="1">
              <a:defRPr/>
            </a:pPr>
            <a:r>
              <a:rPr lang="th-TH" sz="3400" b="1" dirty="0" smtClean="0">
                <a:solidFill>
                  <a:schemeClr val="accent1">
                    <a:lumMod val="25000"/>
                  </a:schemeClr>
                </a:solidFill>
                <a:latin typeface="TH SarabunPSK" pitchFamily="34" charset="-34"/>
                <a:cs typeface="TH SarabunPSK" pitchFamily="34" charset="-34"/>
              </a:rPr>
              <a:t>โครงการในพระราชดำริที่ได้มีการดำเนินการจนถึง พ.ศ. 2554 มีจำนวนทั้งสิ้น 4,685 โครงการ อยู่ใน</a:t>
            </a:r>
            <a:endParaRPr lang="th-TH" sz="34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22111849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755576" y="333474"/>
            <a:ext cx="7704138"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โครงการในพระราชดำริ</a:t>
            </a:r>
            <a:endParaRPr lang="es-ES" sz="4000" b="1" dirty="0" smtClean="0">
              <a:solidFill>
                <a:schemeClr val="accent1">
                  <a:lumMod val="25000"/>
                </a:schemeClr>
              </a:solidFill>
              <a:latin typeface="TH SarabunPSK" pitchFamily="34" charset="-34"/>
              <a:cs typeface="TH SarabunPSK" pitchFamily="34" charset="-34"/>
            </a:endParaRPr>
          </a:p>
        </p:txBody>
      </p:sp>
      <p:graphicFrame>
        <p:nvGraphicFramePr>
          <p:cNvPr id="2" name="Table 1"/>
          <p:cNvGraphicFramePr>
            <a:graphicFrameLocks noGrp="1"/>
          </p:cNvGraphicFramePr>
          <p:nvPr>
            <p:extLst>
              <p:ext uri="{D42A27DB-BD31-4B8C-83A1-F6EECF244321}">
                <p14:modId xmlns:p14="http://schemas.microsoft.com/office/powerpoint/2010/main" val="2124907872"/>
              </p:ext>
            </p:extLst>
          </p:nvPr>
        </p:nvGraphicFramePr>
        <p:xfrm>
          <a:off x="611201" y="1988840"/>
          <a:ext cx="7992888" cy="4632960"/>
        </p:xfrm>
        <a:graphic>
          <a:graphicData uri="http://schemas.openxmlformats.org/drawingml/2006/table">
            <a:tbl>
              <a:tblPr firstRow="1" bandRow="1">
                <a:tableStyleId>{5C22544A-7EE6-4342-B048-85BDC9FD1C3A}</a:tableStyleId>
              </a:tblPr>
              <a:tblGrid>
                <a:gridCol w="6048672"/>
                <a:gridCol w="1944216"/>
              </a:tblGrid>
              <a:tr h="370840">
                <a:tc>
                  <a:txBody>
                    <a:bodyPr/>
                    <a:lstStyle/>
                    <a:p>
                      <a:pPr algn="thaiDist" rtl="0" eaLnBrk="1" fontAlgn="base" hangingPunct="1">
                        <a:spcBef>
                          <a:spcPct val="0"/>
                        </a:spcBef>
                        <a:spcAft>
                          <a:spcPct val="0"/>
                        </a:spcAft>
                        <a:defRPr/>
                      </a:pPr>
                      <a:r>
                        <a:rPr lang="th-TH" sz="3200" b="1" kern="1200" dirty="0" smtClean="0">
                          <a:solidFill>
                            <a:schemeClr val="accent1">
                              <a:lumMod val="25000"/>
                            </a:schemeClr>
                          </a:solidFill>
                          <a:latin typeface="TH SarabunPSK" pitchFamily="34" charset="-34"/>
                          <a:ea typeface="+mj-ea"/>
                          <a:cs typeface="TH SarabunPSK" pitchFamily="34" charset="-34"/>
                        </a:rPr>
                        <a:t>แหล่งน้ำ</a:t>
                      </a:r>
                      <a:endParaRPr lang="th-TH" sz="32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a:r>
                        <a:rPr lang="th-TH" sz="3200" b="1" kern="1200" dirty="0" smtClean="0">
                          <a:solidFill>
                            <a:schemeClr val="accent1">
                              <a:lumMod val="25000"/>
                            </a:schemeClr>
                          </a:solidFill>
                          <a:latin typeface="TH SarabunPSK" pitchFamily="34" charset="-34"/>
                          <a:ea typeface="+mj-ea"/>
                          <a:cs typeface="TH SarabunPSK" pitchFamily="34" charset="-34"/>
                        </a:rPr>
                        <a:t>ร้อยละ 70.73</a:t>
                      </a:r>
                      <a:endParaRPr lang="th-TH" sz="32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70840">
                <a:tc>
                  <a:txBody>
                    <a:bodyPr/>
                    <a:lstStyle/>
                    <a:p>
                      <a:r>
                        <a:rPr lang="th-TH" sz="3200" b="1" kern="1200" dirty="0" smtClean="0">
                          <a:solidFill>
                            <a:schemeClr val="accent1">
                              <a:lumMod val="25000"/>
                            </a:schemeClr>
                          </a:solidFill>
                          <a:latin typeface="TH SarabunPSK" pitchFamily="34" charset="-34"/>
                          <a:ea typeface="+mj-ea"/>
                          <a:cs typeface="TH SarabunPSK" pitchFamily="34" charset="-34"/>
                        </a:rPr>
                        <a:t>สวัสดิการสังคม</a:t>
                      </a:r>
                      <a:endParaRPr lang="th-TH" sz="32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th-TH" sz="3200" b="1" kern="1200" dirty="0" smtClean="0">
                          <a:solidFill>
                            <a:schemeClr val="accent1">
                              <a:lumMod val="25000"/>
                            </a:schemeClr>
                          </a:solidFill>
                          <a:latin typeface="TH SarabunPSK" pitchFamily="34" charset="-34"/>
                          <a:ea typeface="+mj-ea"/>
                          <a:cs typeface="TH SarabunPSK" pitchFamily="34" charset="-34"/>
                        </a:rPr>
                        <a:t>ร้อยละ   9.07</a:t>
                      </a:r>
                      <a:endParaRPr lang="th-TH" sz="32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370840">
                <a:tc>
                  <a:txBody>
                    <a:bodyPr/>
                    <a:lstStyle/>
                    <a:p>
                      <a:r>
                        <a:rPr lang="th-TH" sz="3200" b="1" kern="1200" dirty="0" smtClean="0">
                          <a:solidFill>
                            <a:schemeClr val="accent1">
                              <a:lumMod val="25000"/>
                            </a:schemeClr>
                          </a:solidFill>
                          <a:latin typeface="TH SarabunPSK" pitchFamily="34" charset="-34"/>
                          <a:ea typeface="+mj-ea"/>
                          <a:cs typeface="TH SarabunPSK" pitchFamily="34" charset="-34"/>
                        </a:rPr>
                        <a:t>โครงการบูรณาการและอื่นๆ</a:t>
                      </a:r>
                      <a:endParaRPr lang="th-TH" sz="32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th-TH" sz="3200" b="1" kern="1200" dirty="0" smtClean="0">
                          <a:solidFill>
                            <a:schemeClr val="accent1">
                              <a:lumMod val="25000"/>
                            </a:schemeClr>
                          </a:solidFill>
                          <a:latin typeface="TH SarabunPSK" pitchFamily="34" charset="-34"/>
                          <a:ea typeface="+mj-ea"/>
                          <a:cs typeface="TH SarabunPSK" pitchFamily="34" charset="-34"/>
                        </a:rPr>
                        <a:t>ร้อยละ</a:t>
                      </a:r>
                      <a:r>
                        <a:rPr lang="th-TH" sz="3200" b="1" kern="1200" baseline="0" dirty="0" smtClean="0">
                          <a:solidFill>
                            <a:schemeClr val="accent1">
                              <a:lumMod val="25000"/>
                            </a:schemeClr>
                          </a:solidFill>
                          <a:latin typeface="TH SarabunPSK" pitchFamily="34" charset="-34"/>
                          <a:ea typeface="+mj-ea"/>
                          <a:cs typeface="TH SarabunPSK" pitchFamily="34" charset="-34"/>
                        </a:rPr>
                        <a:t>   5.64</a:t>
                      </a:r>
                      <a:endParaRPr lang="th-TH" sz="32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th-TH" sz="3200" b="1" kern="1200" dirty="0" smtClean="0">
                          <a:solidFill>
                            <a:schemeClr val="accent1">
                              <a:lumMod val="25000"/>
                            </a:schemeClr>
                          </a:solidFill>
                          <a:latin typeface="TH SarabunPSK" pitchFamily="34" charset="-34"/>
                          <a:ea typeface="+mj-ea"/>
                          <a:cs typeface="TH SarabunPSK" pitchFamily="34" charset="-34"/>
                        </a:rPr>
                        <a:t>โครงการส่งเสริมอาชีพ</a:t>
                      </a:r>
                      <a:endParaRPr lang="th-TH" sz="32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th-TH" sz="3200" b="1" kern="1200" dirty="0" smtClean="0">
                          <a:solidFill>
                            <a:schemeClr val="accent1">
                              <a:lumMod val="25000"/>
                            </a:schemeClr>
                          </a:solidFill>
                          <a:latin typeface="TH SarabunPSK" pitchFamily="34" charset="-34"/>
                          <a:ea typeface="+mj-ea"/>
                          <a:cs typeface="TH SarabunPSK" pitchFamily="34" charset="-34"/>
                        </a:rPr>
                        <a:t>ร้อยละ   4.68</a:t>
                      </a:r>
                      <a:endParaRPr lang="th-TH" sz="32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th-TH" sz="3200" b="1" kern="1200" dirty="0" smtClean="0">
                          <a:solidFill>
                            <a:schemeClr val="accent1">
                              <a:lumMod val="25000"/>
                            </a:schemeClr>
                          </a:solidFill>
                          <a:latin typeface="TH SarabunPSK" pitchFamily="34" charset="-34"/>
                          <a:ea typeface="+mj-ea"/>
                          <a:cs typeface="TH SarabunPSK" pitchFamily="34" charset="-34"/>
                        </a:rPr>
                        <a:t>โครงการเกี่ยวกับการเกษตร</a:t>
                      </a:r>
                      <a:endParaRPr lang="th-TH" sz="32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th-TH" sz="3200" b="1" kern="1200" dirty="0" smtClean="0">
                          <a:solidFill>
                            <a:schemeClr val="accent1">
                              <a:lumMod val="25000"/>
                            </a:schemeClr>
                          </a:solidFill>
                          <a:latin typeface="TH SarabunPSK" pitchFamily="34" charset="-34"/>
                          <a:ea typeface="+mj-ea"/>
                          <a:cs typeface="TH SarabunPSK" pitchFamily="34" charset="-34"/>
                        </a:rPr>
                        <a:t>ร้อยละ   4.00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th-TH" sz="3200" b="1" kern="1200" dirty="0" smtClean="0">
                          <a:solidFill>
                            <a:schemeClr val="accent1">
                              <a:lumMod val="25000"/>
                            </a:schemeClr>
                          </a:solidFill>
                          <a:latin typeface="TH SarabunPSK" pitchFamily="34" charset="-34"/>
                          <a:ea typeface="+mj-ea"/>
                          <a:cs typeface="TH SarabunPSK" pitchFamily="34" charset="-34"/>
                        </a:rPr>
                        <a:t>โครงการเกี่ยวกับทรัพยากรธรรมชาติและสิ่งแวดล้อม</a:t>
                      </a:r>
                      <a:endParaRPr lang="th-TH" sz="32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th-TH" sz="3200" b="1" kern="1200" dirty="0" smtClean="0">
                          <a:solidFill>
                            <a:schemeClr val="accent1">
                              <a:lumMod val="25000"/>
                            </a:schemeClr>
                          </a:solidFill>
                          <a:latin typeface="TH SarabunPSK" pitchFamily="34" charset="-34"/>
                          <a:ea typeface="+mj-ea"/>
                          <a:cs typeface="TH SarabunPSK" pitchFamily="34" charset="-34"/>
                        </a:rPr>
                        <a:t>ร้อยละ   3.22</a:t>
                      </a:r>
                      <a:endParaRPr lang="th-TH" sz="32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th-TH" sz="3200" b="1" kern="1200" dirty="0" smtClean="0">
                          <a:solidFill>
                            <a:schemeClr val="accent1">
                              <a:lumMod val="25000"/>
                            </a:schemeClr>
                          </a:solidFill>
                          <a:latin typeface="TH SarabunPSK" pitchFamily="34" charset="-34"/>
                          <a:ea typeface="+mj-ea"/>
                          <a:cs typeface="TH SarabunPSK" pitchFamily="34" charset="-34"/>
                        </a:rPr>
                        <a:t>โครงการขนส่งและคมนาคม</a:t>
                      </a:r>
                      <a:endParaRPr lang="th-TH" sz="32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th-TH" sz="3200" b="1" kern="1200" dirty="0" smtClean="0">
                          <a:solidFill>
                            <a:schemeClr val="accent1">
                              <a:lumMod val="25000"/>
                            </a:schemeClr>
                          </a:solidFill>
                          <a:latin typeface="TH SarabunPSK" pitchFamily="34" charset="-34"/>
                          <a:ea typeface="+mj-ea"/>
                          <a:cs typeface="TH SarabunPSK" pitchFamily="34" charset="-34"/>
                        </a:rPr>
                        <a:t>ร้อยละ   1.85</a:t>
                      </a:r>
                      <a:endParaRPr lang="th-TH" sz="32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th-TH" sz="3200" b="1" kern="1200" dirty="0" smtClean="0">
                          <a:solidFill>
                            <a:schemeClr val="accent1">
                              <a:lumMod val="25000"/>
                            </a:schemeClr>
                          </a:solidFill>
                          <a:latin typeface="TH SarabunPSK" pitchFamily="34" charset="-34"/>
                          <a:ea typeface="+mj-ea"/>
                          <a:cs typeface="TH SarabunPSK" pitchFamily="34" charset="-34"/>
                        </a:rPr>
                        <a:t>โครงการเกี่ยวกับสาธารณสุข</a:t>
                      </a:r>
                      <a:endParaRPr lang="th-TH" sz="32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th-TH" sz="3200" b="1" kern="1200" dirty="0" smtClean="0">
                          <a:solidFill>
                            <a:schemeClr val="accent1">
                              <a:lumMod val="25000"/>
                            </a:schemeClr>
                          </a:solidFill>
                          <a:latin typeface="TH SarabunPSK" pitchFamily="34" charset="-34"/>
                          <a:ea typeface="+mj-ea"/>
                          <a:cs typeface="TH SarabunPSK" pitchFamily="34" charset="-34"/>
                        </a:rPr>
                        <a:t>ร้อยละ   0.81</a:t>
                      </a:r>
                      <a:endParaRPr lang="th-TH" sz="3200" b="1" kern="1200" dirty="0">
                        <a:solidFill>
                          <a:schemeClr val="accent1">
                            <a:lumMod val="25000"/>
                          </a:schemeClr>
                        </a:solidFill>
                        <a:latin typeface="TH SarabunPSK" pitchFamily="34" charset="-34"/>
                        <a:ea typeface="+mj-ea"/>
                        <a:cs typeface="TH SarabunPSK" pitchFamily="34" charset="-34"/>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4" name="Rectangle 150"/>
          <p:cNvSpPr txBox="1">
            <a:spLocks noChangeArrowheads="1"/>
          </p:cNvSpPr>
          <p:nvPr/>
        </p:nvSpPr>
        <p:spPr bwMode="auto">
          <a:xfrm>
            <a:off x="611560" y="1196752"/>
            <a:ext cx="3672408"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l" eaLnBrk="1" hangingPunct="1">
              <a:defRPr/>
            </a:pPr>
            <a:r>
              <a:rPr lang="th-TH" sz="3400" b="1" dirty="0" smtClean="0">
                <a:solidFill>
                  <a:schemeClr val="accent1">
                    <a:lumMod val="25000"/>
                  </a:schemeClr>
                </a:solidFill>
                <a:latin typeface="TH SarabunPSK" pitchFamily="34" charset="-34"/>
                <a:cs typeface="TH SarabunPSK" pitchFamily="34" charset="-34"/>
              </a:rPr>
              <a:t>จำแนกตามลักษณะโครงการ</a:t>
            </a:r>
            <a:endParaRPr lang="th-TH" sz="34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320669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756294" y="44624"/>
            <a:ext cx="7704138"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การประยุกต์ปรัชญาของเศรษฐกิจพอเพียง</a:t>
            </a:r>
          </a:p>
          <a:p>
            <a:pPr eaLnBrk="1" hangingPunct="1">
              <a:defRPr/>
            </a:pPr>
            <a:r>
              <a:rPr lang="th-TH" sz="4000" b="1" dirty="0" smtClean="0">
                <a:solidFill>
                  <a:schemeClr val="accent1">
                    <a:lumMod val="25000"/>
                  </a:schemeClr>
                </a:solidFill>
                <a:latin typeface="TH SarabunPSK" pitchFamily="34" charset="-34"/>
                <a:cs typeface="TH SarabunPSK" pitchFamily="34" charset="-34"/>
              </a:rPr>
              <a:t>สำหรับประชาชนทั่วไป</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756294" y="1412875"/>
            <a:ext cx="7704138" cy="50404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200" b="1" dirty="0" smtClean="0">
                <a:solidFill>
                  <a:schemeClr val="accent1">
                    <a:lumMod val="25000"/>
                  </a:schemeClr>
                </a:solidFill>
                <a:latin typeface="TH SarabunPSK" pitchFamily="34" charset="-34"/>
                <a:cs typeface="TH SarabunPSK" pitchFamily="34" charset="-34"/>
              </a:rPr>
              <a:t>การใช้ชีวิตตามปรัชญาของเศรษฐกิจพอเพียง คือ การดำเนินชีวิตและประกอบอาชีพ รวมทั้งปฏิบัติหน้าที่ด้วยความรับผิดชอบและซื่อสัตย์สุจริต กำหนดเป้าหมายการออมเอาไว้ล่วงหน้า โดยใช้เงินที่เหลือเพื่อการดำเนินชีวิตประจำวัน   เงินออมที่เก็บเอาไว้สามารถนำมาใช้ยามฉุกเฉินเมื่อเกิดความจำเป็น เพื่อให้สามารถพึ่งตนเอง</a:t>
            </a:r>
            <a:r>
              <a:rPr lang="th-TH" sz="3200" b="1" dirty="0" smtClean="0">
                <a:solidFill>
                  <a:schemeClr val="accent1">
                    <a:lumMod val="25000"/>
                  </a:schemeClr>
                </a:solidFill>
                <a:latin typeface="TH SarabunPSK" pitchFamily="34" charset="-34"/>
                <a:cs typeface="TH SarabunPSK" pitchFamily="34" charset="-34"/>
              </a:rPr>
              <a:t>ได้ ดำเนินชีวิตตามทางสายกลาง คือไม่ลุ่มหลงในกามคุณ และไม่เบียดเบียนตนเองจนเกินจำเป็น ใช้ชีวิตอย่างสมดุล และคิดดีทำดีอยู่เสมอ </a:t>
            </a:r>
            <a:r>
              <a:rPr lang="th-TH" sz="3200" b="1" dirty="0" smtClean="0">
                <a:solidFill>
                  <a:schemeClr val="accent1">
                    <a:lumMod val="25000"/>
                  </a:schemeClr>
                </a:solidFill>
                <a:latin typeface="TH SarabunPSK" pitchFamily="34" charset="-34"/>
                <a:cs typeface="TH SarabunPSK" pitchFamily="34" charset="-34"/>
              </a:rPr>
              <a:t>พร้อมทั้งช่วยเหลือผู้ที่มีความทุกข์เดือดร้อนที่ไม่สามารถพึ่งตนเองได้ เพื่อช่วยให้ความทุกข์ของพวกเขาบรรเทาเบาบางลงไปได้</a:t>
            </a:r>
            <a:endParaRPr lang="th-TH" sz="32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27087976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756294" y="44624"/>
            <a:ext cx="7704138"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สำหรับผู้ที่ช่วยเหลือตัวเองไม่ได้</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756294" y="1412875"/>
            <a:ext cx="7704138" cy="50404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600" b="1" dirty="0" smtClean="0">
                <a:solidFill>
                  <a:schemeClr val="accent1">
                    <a:lumMod val="25000"/>
                  </a:schemeClr>
                </a:solidFill>
                <a:latin typeface="TH SarabunPSK" pitchFamily="34" charset="-34"/>
                <a:cs typeface="TH SarabunPSK" pitchFamily="34" charset="-34"/>
              </a:rPr>
              <a:t>ในกรณีที่ช่วยเหลือตัวเองไม่ได้เนื่องจากเป็นผู้สูงอายุ หรือผู้ที่พิการ ก็สมควรจะได้รับความช่วยเหลือตามอัตภาพ เริ่มจากญาติพี่น้องภายในครอบครัว ชุมชน สถาบันทางศาสนาในท้องถิ่น หน่วยงานราชการส่วนท้องถิ่น ราชการส่วนภูมิภาคและส่วนกลาง ตามลำดับ โดยความช่วยเหลือทั้งหลายควรมุ่งที่จะช่วยให้บุคคลเหล่านั้นช่วยตัวเองได้ แต่ถ้าไม่สามารถช่วยตัวเองได้ก็ต้องได้รับความช่วยเหลือในรูปแบบต่างๆ ตามความจำเป็น เพื่อให้บุคคลเหล่านั้นสามารถมีชีวิตอยู่ได้อย่างมีศักด์ศรี</a:t>
            </a:r>
            <a:endParaRPr lang="th-TH" sz="36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17437644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756294" y="44624"/>
            <a:ext cx="7704138"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สำหรับเกษตรกรรายย่อย</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756294" y="1268761"/>
            <a:ext cx="7704138"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600" b="1" dirty="0" smtClean="0">
                <a:solidFill>
                  <a:schemeClr val="accent1">
                    <a:lumMod val="25000"/>
                  </a:schemeClr>
                </a:solidFill>
                <a:latin typeface="TH SarabunPSK" pitchFamily="34" charset="-34"/>
                <a:cs typeface="TH SarabunPSK" pitchFamily="34" charset="-34"/>
              </a:rPr>
              <a:t>วนเกษตร เกษตรผสมผสาน และเกษตรทฤษฎีใหม่ ที่มีจุดเน้นอยู่ที่การดำเนินกิจการทุกอย่างด้วยต้นทุนที่ต่ำที่สุดโดยไม่ต้องพึ่งสารเคมี และสามารถตอบสนองความต้องการในครัวเรือนได้ด้วยตัวเองเป็นส่วนใหญ่ เป็นแนวทางที่จะช่วยให้เกษตรกรเหล่านั้นพอจะช่วยตัวเองได้ แต่บุคคลเหล่านั้นจะต้องมีความอดทน มีความเพียรเป็นที่ตั้ง และที่สำคัญจะต้องมีพื้นที่ทำกินของตนเอง หรือสามารถดำรงชีวิตอยู่ในพื้นที่ดังกล่าวได้ในระยะยาว (20 ปีขึ้นไป) และมีแหล่งน้ำเพื่อการเกษตรได้ เพราะการสามารถทำกินบนพื้นที่จำนวนหนึ่งในระยะยาวจะต้องมีปริมาณน้ำที่พอเพียง</a:t>
            </a:r>
            <a:endParaRPr lang="th-TH" sz="36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12020541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756294" y="44624"/>
            <a:ext cx="7704138"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การประยุกต์กับการพัฒนาชุมชน</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756294" y="1268761"/>
            <a:ext cx="7704138"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600" b="1" dirty="0" smtClean="0">
                <a:solidFill>
                  <a:schemeClr val="accent1">
                    <a:lumMod val="25000"/>
                  </a:schemeClr>
                </a:solidFill>
                <a:latin typeface="TH SarabunPSK" pitchFamily="34" charset="-34"/>
                <a:cs typeface="TH SarabunPSK" pitchFamily="34" charset="-34"/>
              </a:rPr>
              <a:t>ในกรณีจังหวัดน่านที่มีปัญหาการบุกรุกทำลายพื้นที่ป่า ทำให้พื้นที่ป่าลดลงอย่างรวดเร็ว มูลนิธิปิดทองหลังพระได้ดำเนินการโดยกำหนดให้ประชาชนและสิ่งแวดล้อมเป็นศูนย์กลางพัฒนา เน้นการทำฝายแม้ว ปลูกพืชผักหลายชนิด ลดการพึ่งพาสารเคมี เน้นการพึ่งตนเองและความร่วมมือในชุมชนเป็นหลัก พร้อมทั้งปลูกป่าเพื่อเพิ่มพื้นที่ป่าไม้ หลังจาก 5 ปีผ่านไป ได้มีความมั่นคงทางอาหารเพิ่มมากขึ้น ครัวเรือนมีรายได้เพิ่มขึ้น ลดปัญหาหนี้สินในครัวเรือน คนหนุ่มสาวกลับมาทำงานในไร่นาของตนเอง มีการบุกรุกพื้นที่ป่าลดลง พื้นที่เคยเป็นป่ากลับคืนมา</a:t>
            </a:r>
            <a:endParaRPr lang="th-TH" sz="36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13530471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756294" y="44624"/>
            <a:ext cx="7704138"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โคก-หนอง-นา โมเดล</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107504" y="1340768"/>
            <a:ext cx="8928992"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000" b="1" dirty="0" smtClean="0">
                <a:solidFill>
                  <a:schemeClr val="accent1">
                    <a:lumMod val="25000"/>
                  </a:schemeClr>
                </a:solidFill>
                <a:latin typeface="TH SarabunPSK" pitchFamily="34" charset="-34"/>
                <a:cs typeface="TH SarabunPSK" pitchFamily="34" charset="-34"/>
              </a:rPr>
              <a:t>พื้นที่บริเวณลุ่มน้ำป่าสัก ซึ่งมีจุดเริ่มต้นจากจังหวัดเพชรบูรณ์และมาบรรจบกับแม่น้ำเจ้าพระยาที่จังหวัดอยุธยา แม่น้ำป่าสักเป็นแม่น้ำที่มีความลาดชันสูง ในฤดูฝนน้ำจะไหลมาแรงและเร็ว เกิดเป็นปัญหาน้ำท่วมและเกิดปัญหาน้ำแล้งในฤดูแล้ง </a:t>
            </a:r>
            <a:r>
              <a:rPr lang="th-TH" sz="3000" b="1" dirty="0" smtClean="0">
                <a:solidFill>
                  <a:schemeClr val="accent1">
                    <a:lumMod val="25000"/>
                  </a:schemeClr>
                </a:solidFill>
                <a:latin typeface="TH SarabunPSK" pitchFamily="34" charset="-34"/>
                <a:cs typeface="TH SarabunPSK" pitchFamily="34" charset="-34"/>
              </a:rPr>
              <a:t>พระบาทสมเด็จ</a:t>
            </a:r>
            <a:r>
              <a:rPr lang="th-TH" sz="3000" b="1" dirty="0" smtClean="0">
                <a:solidFill>
                  <a:schemeClr val="accent1">
                    <a:lumMod val="25000"/>
                  </a:schemeClr>
                </a:solidFill>
                <a:latin typeface="TH SarabunPSK" pitchFamily="34" charset="-34"/>
                <a:cs typeface="TH SarabunPSK" pitchFamily="34" charset="-34"/>
              </a:rPr>
              <a:t>พระมหาภูมิพลอดุลยเดชมหาราช บรมนาถบพิตร ที่ให้สร้างเขื่อนป่าสักชลสิทธิ์เพื่อลดปัญหา</a:t>
            </a:r>
            <a:r>
              <a:rPr lang="th-TH" sz="3000" b="1" dirty="0" smtClean="0">
                <a:solidFill>
                  <a:schemeClr val="accent1">
                    <a:lumMod val="25000"/>
                  </a:schemeClr>
                </a:solidFill>
                <a:latin typeface="TH SarabunPSK" pitchFamily="34" charset="-34"/>
                <a:cs typeface="TH SarabunPSK" pitchFamily="34" charset="-34"/>
              </a:rPr>
              <a:t>ดังกล่าว โดยได้ทรงอธิบายว่าเขื่อนป่าสักชลสิทธิ์นี้ก็เป็นเศรษฐกิจพอเพียง แต่เป็นแบบก้าวหน้า ซึ่งสามารถแก้ปัญหา</a:t>
            </a:r>
            <a:r>
              <a:rPr lang="th-TH" sz="3000" b="1" dirty="0" smtClean="0">
                <a:solidFill>
                  <a:schemeClr val="accent1">
                    <a:lumMod val="25000"/>
                  </a:schemeClr>
                </a:solidFill>
                <a:latin typeface="TH SarabunPSK" pitchFamily="34" charset="-34"/>
                <a:cs typeface="TH SarabunPSK" pitchFamily="34" charset="-34"/>
              </a:rPr>
              <a:t>ได้ในระดับหนึ่ง แต่ถ้าหากได้เสริมด้วยการกักเก็บน้ำในพื้นที่ของเกษตรกรตลอดลุ่มน้ำจะลดปัญหานี้ได้มาก มูลนิธิกสิกรรมธรรมชาติ นำโดย ดร.วิวัฒน์ ศัลยกำธร จึงได้รณรงค์โครงการโคก-หนอง-นา บนพื้นฐานเกษตรทฤษฎีใหม่</a:t>
            </a:r>
            <a:r>
              <a:rPr lang="th-TH" sz="3000" b="1" dirty="0">
                <a:solidFill>
                  <a:schemeClr val="accent1">
                    <a:lumMod val="25000"/>
                  </a:schemeClr>
                </a:solidFill>
                <a:latin typeface="TH SarabunPSK" pitchFamily="34" charset="-34"/>
                <a:cs typeface="TH SarabunPSK" pitchFamily="34" charset="-34"/>
              </a:rPr>
              <a:t>ของพระบาทสมเด็จพระมหาภูมิพลอดุลยเดชมหาราช บรมนาถ</a:t>
            </a:r>
            <a:r>
              <a:rPr lang="th-TH" sz="3000" b="1" dirty="0" smtClean="0">
                <a:solidFill>
                  <a:schemeClr val="accent1">
                    <a:lumMod val="25000"/>
                  </a:schemeClr>
                </a:solidFill>
                <a:latin typeface="TH SarabunPSK" pitchFamily="34" charset="-34"/>
                <a:cs typeface="TH SarabunPSK" pitchFamily="34" charset="-34"/>
              </a:rPr>
              <a:t>บพิตร มาเป็นแนวทางในการรณรงค์เพื่อสนับสนุนการทำเกษตรทฤษฎีใหม่ร่วมกับการสร้างแหล่งน้ำในพื้นที่เพื่อลดปัญหาดังกล่าวและได้ประสบความสำเร็จแล้วในระดับหนึ่ง</a:t>
            </a:r>
            <a:endParaRPr lang="th-TH" sz="30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22472332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756294" y="44624"/>
            <a:ext cx="7704138"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การประยุกต์ใช้ในการวางแผนพัฒนาชุมชน</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611560" y="1340768"/>
            <a:ext cx="7992170"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200" b="1" dirty="0" smtClean="0">
                <a:solidFill>
                  <a:schemeClr val="accent1">
                    <a:lumMod val="25000"/>
                  </a:schemeClr>
                </a:solidFill>
                <a:latin typeface="TH SarabunPSK" pitchFamily="34" charset="-34"/>
                <a:cs typeface="TH SarabunPSK" pitchFamily="34" charset="-34"/>
              </a:rPr>
              <a:t>ศาสตราจารย์ อารี วิบูลย์พงศ์ และคณะ ได้นำเอาปรัชญาของเศรษฐกิจพอเพียงมาจัดทำตารางบัญชีสังคม (</a:t>
            </a:r>
            <a:r>
              <a:rPr lang="en-US" sz="3200" b="1" dirty="0" smtClean="0">
                <a:solidFill>
                  <a:schemeClr val="accent1">
                    <a:lumMod val="25000"/>
                  </a:schemeClr>
                </a:solidFill>
                <a:latin typeface="TH SarabunPSK" pitchFamily="34" charset="-34"/>
                <a:cs typeface="TH SarabunPSK" pitchFamily="34" charset="-34"/>
              </a:rPr>
              <a:t>Social Accounting Matrix</a:t>
            </a:r>
            <a:r>
              <a:rPr lang="th-TH" sz="3200" b="1" dirty="0" smtClean="0">
                <a:solidFill>
                  <a:schemeClr val="accent1">
                    <a:lumMod val="25000"/>
                  </a:schemeClr>
                </a:solidFill>
                <a:latin typeface="TH SarabunPSK" pitchFamily="34" charset="-34"/>
                <a:cs typeface="TH SarabunPSK" pitchFamily="34" charset="-34"/>
              </a:rPr>
              <a:t>) คือได้นำเอาปัจจัยการลงทุนทางสังคมอันประกอบด้วย การศึกษา สาธารณสุข และสิ่งแวดล้อม มาพิจารณาประกอบกับการลงทุนการผลิตทางเศรษฐกิจแล้วเรียกว่า </a:t>
            </a:r>
            <a:r>
              <a:rPr lang="en-US" sz="3200" b="1" dirty="0" smtClean="0">
                <a:solidFill>
                  <a:schemeClr val="accent1">
                    <a:lumMod val="25000"/>
                  </a:schemeClr>
                </a:solidFill>
                <a:latin typeface="TH SarabunPSK" pitchFamily="34" charset="-34"/>
                <a:cs typeface="TH SarabunPSK" pitchFamily="34" charset="-34"/>
              </a:rPr>
              <a:t>Sufficiency Economy Matrix (SEM)</a:t>
            </a:r>
            <a:r>
              <a:rPr lang="th-TH" sz="3200" b="1" dirty="0" smtClean="0">
                <a:solidFill>
                  <a:schemeClr val="accent1">
                    <a:lumMod val="25000"/>
                  </a:schemeClr>
                </a:solidFill>
                <a:latin typeface="TH SarabunPSK" pitchFamily="34" charset="-34"/>
                <a:cs typeface="TH SarabunPSK" pitchFamily="34" charset="-34"/>
              </a:rPr>
              <a:t> เพื่อนำมาใช้ในการวางแผนพัฒนาในระดับตำบล เพื่อให้แผนพัฒนาตำบลดำเนินไปตามปรัชญาของเศรษฐกิจพอเพียง โดยมีการทดลองใช้จริงกับตำบลในภาคเหนือและภาคตะวันออกเฉียงเหนือ 48 แห่ง แต่การขยายผลยังทำได้จำกัดเนื่องจากต้องใช้ข้อมูลจำนวนมากและใช้เทคนิคในการคำนวนขั้นสูง ประกอบกับปัญหาความไม่ต่อเนื่องของฝ่ายบริหารและข้าราชการประจำ</a:t>
            </a:r>
            <a:endParaRPr lang="th-TH" sz="32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377261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756294" y="44624"/>
            <a:ext cx="7704138"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การประยุกต์กับองค์กรปกครองส่วนท้องถิ่น</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756294" y="1268761"/>
            <a:ext cx="7704138"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400" b="1" dirty="0" smtClean="0">
                <a:solidFill>
                  <a:schemeClr val="accent1">
                    <a:lumMod val="25000"/>
                  </a:schemeClr>
                </a:solidFill>
                <a:latin typeface="TH SarabunPSK" pitchFamily="34" charset="-34"/>
                <a:cs typeface="TH SarabunPSK" pitchFamily="34" charset="-34"/>
              </a:rPr>
              <a:t>สภาพัฒนาเศรษฐกิจและสังคมแห่งชาติ (สศช.) มูลนิธิสถาบันวิจัยและพัฒนาประเทศไทยตามปรัชญาของเศรษฐกิจพอเพียง (มพพ.) และสำนักงานกองทุนสนับสนุนการสร้างเสริมสุขภาพ (สสส.) ขับเคลื่อนปรัชญาของเศรษฐกิจพอเพียงโดยองค์กรปกครองส่วนท้องถิ่นเพื่อพัฒนาศูนย์การเรียนรู้เศรษฐกิจพอเพียงต้นแบบและส่งเสริมการจัดการเครือข่ายที่บูรณาการระยะเวลาการดำเนินงาน 3 ปี (กรกฎาคม พ.ศ. 2555 ถึงธันวาคม 2558) มีองค์กรปกครองส่วนท้องถิ่นสมัครใจเข้าร่วมโครงการ 33 แห่ง ในภาคเหนือ 11 แห่ง ภาคกลาง 11 แห่ง ภาคตะวันออกเฉียงเหนือ 7 แห่ง และภาคใต้ 4 แห่ง</a:t>
            </a:r>
            <a:endParaRPr lang="th-TH" sz="34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31285273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756294" y="44624"/>
            <a:ext cx="7704138"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การประยุกต์กับองค์กรปกครองส่วนท้องถิ่น</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323528" y="1268761"/>
            <a:ext cx="8424936" cy="15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2500" b="1" dirty="0" smtClean="0">
                <a:solidFill>
                  <a:schemeClr val="accent1">
                    <a:lumMod val="25000"/>
                  </a:schemeClr>
                </a:solidFill>
                <a:latin typeface="TH SarabunPSK" pitchFamily="34" charset="-34"/>
                <a:cs typeface="TH SarabunPSK" pitchFamily="34" charset="-34"/>
              </a:rPr>
              <a:t>สำนักงานคณะกรรมการส่งเสริมวิทยาศาสตร์ วิจัยและนวัตกรรม (สกสว.) ได้สนับสนุนให้ศาสตราจารย์ อภิชัย พันธเสน และคณะ ทำการวิจัยเพื่อขับเคลื่อนปรัชญาของเศรษฐกิจพอเพียงกับองค์กรปกครองส่วนท้องถิ่นทั่วประเทศ (2560-2563) โดยมีการทำงานไปแล้ว 2 ระยะ มีจำนวนองค์กรปกครองส่วนท้องถิ่นเข้าร่วมทั่วประเทศ 199 องค์กร ประกอบด้วย</a:t>
            </a:r>
            <a:endParaRPr lang="th-TH" sz="2500" b="1" dirty="0">
              <a:solidFill>
                <a:schemeClr val="accent1">
                  <a:lumMod val="25000"/>
                </a:schemeClr>
              </a:solidFill>
              <a:latin typeface="TH SarabunPSK" pitchFamily="34" charset="-34"/>
              <a:cs typeface="TH SarabunPSK" pitchFamily="34" charset="-34"/>
            </a:endParaRPr>
          </a:p>
        </p:txBody>
      </p:sp>
      <p:sp>
        <p:nvSpPr>
          <p:cNvPr id="4" name="Rectangle 150"/>
          <p:cNvSpPr txBox="1">
            <a:spLocks noChangeArrowheads="1"/>
          </p:cNvSpPr>
          <p:nvPr/>
        </p:nvSpPr>
        <p:spPr bwMode="auto">
          <a:xfrm>
            <a:off x="323528" y="2924944"/>
            <a:ext cx="8424936"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marL="180975" indent="-180975" algn="thaiDist" eaLnBrk="1" hangingPunct="1">
              <a:defRPr/>
            </a:pPr>
            <a:r>
              <a:rPr lang="th-TH" sz="2500" b="1" dirty="0" smtClean="0">
                <a:solidFill>
                  <a:schemeClr val="accent1">
                    <a:lumMod val="25000"/>
                  </a:schemeClr>
                </a:solidFill>
                <a:latin typeface="TH SarabunPSK" pitchFamily="34" charset="-34"/>
                <a:cs typeface="TH SarabunPSK" pitchFamily="34" charset="-34"/>
              </a:rPr>
              <a:t>1 ภาคเหนือ ประกอบด้วย อปท. 70 แห่ง จาก 6 จังหวัด คือ เชียงใหม่ เชียงราย ลำพูน พะเยา พิษณุโลก อุตรดิตถ์</a:t>
            </a:r>
          </a:p>
          <a:p>
            <a:pPr marL="180975" indent="-180975" algn="thaiDist" eaLnBrk="1" hangingPunct="1">
              <a:defRPr/>
            </a:pPr>
            <a:r>
              <a:rPr lang="th-TH" sz="2500" b="1" dirty="0" smtClean="0">
                <a:solidFill>
                  <a:schemeClr val="accent1">
                    <a:lumMod val="25000"/>
                  </a:schemeClr>
                </a:solidFill>
                <a:latin typeface="TH SarabunPSK" pitchFamily="34" charset="-34"/>
                <a:cs typeface="TH SarabunPSK" pitchFamily="34" charset="-34"/>
              </a:rPr>
              <a:t>2 ภาคตะวันออกเฉียงเหนือ ประกอบด้วย อปท. 40 แห่ง จาก 8 จังหวัด คือ บึงกาฬ ขอนแก่น หนองบัวลำภู ยโสธร อำนาจเจริญ กาฬสินธุ์ ร้อยเอ็ด ศรีสะเกษ</a:t>
            </a:r>
          </a:p>
          <a:p>
            <a:pPr marL="180975" indent="-180975" algn="thaiDist" eaLnBrk="1" hangingPunct="1">
              <a:defRPr/>
            </a:pPr>
            <a:r>
              <a:rPr lang="th-TH" sz="2500" b="1" dirty="0" smtClean="0">
                <a:solidFill>
                  <a:schemeClr val="accent1">
                    <a:lumMod val="25000"/>
                  </a:schemeClr>
                </a:solidFill>
                <a:latin typeface="TH SarabunPSK" pitchFamily="34" charset="-34"/>
                <a:cs typeface="TH SarabunPSK" pitchFamily="34" charset="-34"/>
              </a:rPr>
              <a:t>3 ภาคกลาง ประกอบด้วย อปท. 62 แห่ง จาก 23 จังหวัด คือ นครสวรรค์ อุทัยธานี ลพบุรี ชัยนาท นครปฐม ปทุมธานี นนทบุรี สมุทรสาคร สมุทรสงคราม สมุทรปราการ กาญจนบุรี ราชบุรี เพชรบุรี ประจวบคีรีขันธ์ สระแก้ว ปราจีนบุรี นครนายก ฉะเชิงเทรา ชลบุรี ระยอง จันทบุรี ตราด</a:t>
            </a:r>
          </a:p>
          <a:p>
            <a:pPr marL="180975" indent="-180975" algn="thaiDist" eaLnBrk="1" hangingPunct="1">
              <a:defRPr/>
            </a:pPr>
            <a:r>
              <a:rPr lang="th-TH" sz="2500" b="1" dirty="0" smtClean="0">
                <a:solidFill>
                  <a:schemeClr val="accent1">
                    <a:lumMod val="25000"/>
                  </a:schemeClr>
                </a:solidFill>
                <a:latin typeface="TH SarabunPSK" pitchFamily="34" charset="-34"/>
                <a:cs typeface="TH SarabunPSK" pitchFamily="34" charset="-34"/>
              </a:rPr>
              <a:t>4 ภาคใต้ ประกอบด้วย อปท. 27 แห่ง จาก 8 จังหวัด ประกอบด้วย ระนอง สุราษฎร์ธานี นครศรีธรรมราช ภูเก็ต ตรัง กระบี่ พัทลุง นราธิวาส</a:t>
            </a:r>
            <a:endParaRPr lang="th-TH" sz="25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4131325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756294" y="838200"/>
            <a:ext cx="7704138"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คำปรารภ</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756294" y="1412875"/>
            <a:ext cx="7704138" cy="453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endParaRPr lang="th-TH" sz="3600" b="1" dirty="0">
              <a:solidFill>
                <a:schemeClr val="accent1">
                  <a:lumMod val="25000"/>
                </a:schemeClr>
              </a:solidFill>
              <a:latin typeface="TH SarabunPSK" pitchFamily="34" charset="-34"/>
              <a:cs typeface="TH SarabunPSK" pitchFamily="34" charset="-34"/>
            </a:endParaRPr>
          </a:p>
          <a:p>
            <a:pPr algn="thaiDist" eaLnBrk="1" hangingPunct="1">
              <a:defRPr/>
            </a:pPr>
            <a:r>
              <a:rPr lang="th-TH" sz="3600" b="1" dirty="0">
                <a:solidFill>
                  <a:schemeClr val="accent1">
                    <a:lumMod val="25000"/>
                  </a:schemeClr>
                </a:solidFill>
                <a:latin typeface="TH SarabunPSK" pitchFamily="34" charset="-34"/>
                <a:cs typeface="TH SarabunPSK" pitchFamily="34" charset="-34"/>
              </a:rPr>
              <a:t>“เศรษฐกิจพอเพียง” เป็นปรัชญาที่พระบาทสมเด็จพระเจ้าอยู่หัวมีพระราชดำรัสชี้แนะแนวทางการดำเนินชีวิตแก่พสกนิกรชาวไทยมาโดยตลอดกว่า 30 ปี ตั้งแต่ก่อนเกิดวิกฤตทางเศรษฐกิจ และเมื่อภายหลังได้ทรงเน้นย้ำแนวทางการแก้ไขเพื่อให้รอดพ้นและสามารถดำรงอยู่ได้อย่าง</a:t>
            </a:r>
            <a:r>
              <a:rPr lang="th-TH" sz="3600" b="1" dirty="0">
                <a:solidFill>
                  <a:srgbClr val="C00000"/>
                </a:solidFill>
                <a:latin typeface="TH SarabunPSK" pitchFamily="34" charset="-34"/>
                <a:cs typeface="TH SarabunPSK" pitchFamily="34" charset="-34"/>
              </a:rPr>
              <a:t>มั่นคง ยั่งยืน </a:t>
            </a:r>
            <a:r>
              <a:rPr lang="th-TH" sz="3600" b="1" dirty="0">
                <a:solidFill>
                  <a:schemeClr val="accent1">
                    <a:lumMod val="25000"/>
                  </a:schemeClr>
                </a:solidFill>
                <a:latin typeface="TH SarabunPSK" pitchFamily="34" charset="-34"/>
                <a:cs typeface="TH SarabunPSK" pitchFamily="34" charset="-34"/>
              </a:rPr>
              <a:t>ภายใต้กระแสโลกา</a:t>
            </a:r>
            <a:r>
              <a:rPr lang="th-TH" sz="3600" b="1" dirty="0" err="1">
                <a:solidFill>
                  <a:schemeClr val="accent1">
                    <a:lumMod val="25000"/>
                  </a:schemeClr>
                </a:solidFill>
                <a:latin typeface="TH SarabunPSK" pitchFamily="34" charset="-34"/>
                <a:cs typeface="TH SarabunPSK" pitchFamily="34" charset="-34"/>
              </a:rPr>
              <a:t>ภิวัตน์</a:t>
            </a:r>
            <a:r>
              <a:rPr lang="th-TH" sz="3600" b="1" dirty="0">
                <a:solidFill>
                  <a:schemeClr val="accent1">
                    <a:lumMod val="25000"/>
                  </a:schemeClr>
                </a:solidFill>
                <a:latin typeface="TH SarabunPSK" pitchFamily="34" charset="-34"/>
                <a:cs typeface="TH SarabunPSK" pitchFamily="34" charset="-34"/>
              </a:rPr>
              <a:t>และความเปลี่ยนแปลงต่างๆ</a:t>
            </a:r>
          </a:p>
        </p:txBody>
      </p:sp>
    </p:spTree>
    <p:extLst>
      <p:ext uri="{BB962C8B-B14F-4D97-AF65-F5344CB8AC3E}">
        <p14:creationId xmlns:p14="http://schemas.microsoft.com/office/powerpoint/2010/main" val="27629005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756294" y="44624"/>
            <a:ext cx="7704138"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ในภาคธุรกิจ (อุตสาหกรรมและบริการ)</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756294" y="1268761"/>
            <a:ext cx="7704138"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200" dirty="0" smtClean="0">
                <a:solidFill>
                  <a:schemeClr val="accent1">
                    <a:lumMod val="25000"/>
                  </a:schemeClr>
                </a:solidFill>
                <a:latin typeface="TH SarabunPSK" pitchFamily="34" charset="-34"/>
                <a:cs typeface="TH SarabunPSK" pitchFamily="34" charset="-34"/>
              </a:rPr>
              <a:t>การดำเนินธุรกิจตามปรัชญาของเศรษฐกิจพอเพียงอาจจะจำแนกได้เป็น 3 ระดับ คือ ระดับเข้าข่าย เข้าใจ และเข้าถึง ซึ่งต่างกับการทำธุรกิจตามปกติที่เน้นกำไรให้ได้มากในระยะสั้นเป็นสำคัญโดยไม่คำนึงถึงผลกระทบทางลบต่อตนเองและครอบครัว สังคม และสิ่งแวดล้อม ซึ่งก็คือการทำธุรกิจตามปกติ</a:t>
            </a:r>
          </a:p>
          <a:p>
            <a:pPr algn="thaiDist" eaLnBrk="1" hangingPunct="1">
              <a:defRPr/>
            </a:pPr>
            <a:r>
              <a:rPr lang="th-TH" sz="3200" dirty="0" smtClean="0">
                <a:solidFill>
                  <a:schemeClr val="accent1">
                    <a:lumMod val="25000"/>
                  </a:schemeClr>
                </a:solidFill>
                <a:latin typeface="TH SarabunPSK" pitchFamily="34" charset="-34"/>
                <a:cs typeface="TH SarabunPSK" pitchFamily="34" charset="-34"/>
              </a:rPr>
              <a:t>การทำธุรกิจในระดับ</a:t>
            </a:r>
            <a:r>
              <a:rPr lang="th-TH" sz="3200" b="1" dirty="0" smtClean="0">
                <a:solidFill>
                  <a:schemeClr val="accent1">
                    <a:lumMod val="25000"/>
                  </a:schemeClr>
                </a:solidFill>
                <a:latin typeface="TH SarabunPSK" pitchFamily="34" charset="-34"/>
                <a:cs typeface="TH SarabunPSK" pitchFamily="34" charset="-34"/>
              </a:rPr>
              <a:t>เข้าข่าย </a:t>
            </a:r>
            <a:r>
              <a:rPr lang="th-TH" sz="3200" dirty="0" smtClean="0">
                <a:solidFill>
                  <a:schemeClr val="accent1">
                    <a:lumMod val="25000"/>
                  </a:schemeClr>
                </a:solidFill>
                <a:latin typeface="TH SarabunPSK" pitchFamily="34" charset="-34"/>
                <a:cs typeface="TH SarabunPSK" pitchFamily="34" charset="-34"/>
              </a:rPr>
              <a:t>คือการทำธุรกิจที่แสวงหากำไรแต่เป็นกำไรในระยะยาว ทั้งนี้ต้องมีความซื่อสัตย์สุจริตต่อผู้ที่มีส่วนได้ส่วนเสียทุกภาคส่วน ต้องไม่ส่งผลกระทบต่อสังคมและสิ่งแวดล้อม เป็นการทำธุรกิจที่ยั่งยืน ไม่เสี่ยงหรือก่อหนี้จนเกินความจำเป็น มีการขยายตัวในลักษณะค่อยเป็นค่อยไป การทำธุรกิจในระดับนี้คือการทำให้องค์กรธุรกิจเป็น</a:t>
            </a:r>
            <a:r>
              <a:rPr lang="th-TH" sz="3200" i="1" dirty="0" smtClean="0">
                <a:solidFill>
                  <a:schemeClr val="accent1">
                    <a:lumMod val="25000"/>
                  </a:schemeClr>
                </a:solidFill>
                <a:latin typeface="TH SarabunPSK" pitchFamily="34" charset="-34"/>
                <a:cs typeface="TH SarabunPSK" pitchFamily="34" charset="-34"/>
              </a:rPr>
              <a:t>องค์กรแห่งความยั่งยืน</a:t>
            </a:r>
            <a:endParaRPr lang="th-TH" sz="3200" i="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22899557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756294" y="44624"/>
            <a:ext cx="7704138"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ในภาคธุรกิจ (อุตสาหกรรมและบริการ)</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581793" y="1268760"/>
            <a:ext cx="8053139"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100" dirty="0" smtClean="0">
                <a:solidFill>
                  <a:schemeClr val="accent1">
                    <a:lumMod val="25000"/>
                  </a:schemeClr>
                </a:solidFill>
                <a:latin typeface="TH SarabunPSK" pitchFamily="34" charset="-34"/>
                <a:cs typeface="TH SarabunPSK" pitchFamily="34" charset="-34"/>
              </a:rPr>
              <a:t>ระดับ</a:t>
            </a:r>
            <a:r>
              <a:rPr lang="th-TH" sz="3100" b="1" dirty="0" smtClean="0">
                <a:solidFill>
                  <a:schemeClr val="accent1">
                    <a:lumMod val="25000"/>
                  </a:schemeClr>
                </a:solidFill>
                <a:latin typeface="TH SarabunPSK" pitchFamily="34" charset="-34"/>
                <a:cs typeface="TH SarabunPSK" pitchFamily="34" charset="-34"/>
              </a:rPr>
              <a:t>เข้าใจ </a:t>
            </a:r>
            <a:r>
              <a:rPr lang="th-TH" sz="3100" dirty="0" smtClean="0">
                <a:solidFill>
                  <a:schemeClr val="accent1">
                    <a:lumMod val="25000"/>
                  </a:schemeClr>
                </a:solidFill>
                <a:latin typeface="TH SarabunPSK" pitchFamily="34" charset="-34"/>
                <a:cs typeface="TH SarabunPSK" pitchFamily="34" charset="-34"/>
              </a:rPr>
              <a:t>นอกจากจะมีเงื่อนไขในระดับเข้าข่ายแล้ว จะต้องมุ่งหวังที่จะเป็น</a:t>
            </a:r>
            <a:r>
              <a:rPr lang="th-TH" sz="3100" i="1" dirty="0" smtClean="0">
                <a:solidFill>
                  <a:schemeClr val="accent1">
                    <a:lumMod val="25000"/>
                  </a:schemeClr>
                </a:solidFill>
                <a:latin typeface="TH SarabunPSK" pitchFamily="34" charset="-34"/>
                <a:cs typeface="TH SarabunPSK" pitchFamily="34" charset="-34"/>
              </a:rPr>
              <a:t>องค์กรแห่งความสุข</a:t>
            </a:r>
            <a:r>
              <a:rPr lang="th-TH" sz="3100" dirty="0" smtClean="0">
                <a:solidFill>
                  <a:schemeClr val="accent1">
                    <a:lumMod val="25000"/>
                  </a:schemeClr>
                </a:solidFill>
                <a:latin typeface="TH SarabunPSK" pitchFamily="34" charset="-34"/>
                <a:cs typeface="TH SarabunPSK" pitchFamily="34" charset="-34"/>
              </a:rPr>
              <a:t>ด้วย กล่าวคือทำให้บุคลากรที่ทำงานในองค์กรทำงานด้วยความสุข ทั้งนี้เพราะบุคลากรคือทรัพย์สินที่มีค่าที่สุดขององค์กรธุรกิจ เนื่องจากบุคลากรสามารถเรียนรู้สะสมประสบการณ์และความชำนาญ ทำให้สามารถสร้างมูลค่าเพิ่มได้ตลอดเวลา ต่างกับปัจจัยการผลิตอย่างอื่น เมื่อมีการใช้แล้วก็จะเริ่มเสื่อมค่าลง แต่บุคลากรจะสามารถมีผลิตภาพได้เต็มศักยภาพก็เนื่องจากว่าพวกเขาทำงานอย่างมีความสุข มีความมั่นคงกับอาชีพการงาน ดังนี้การทำให้เป็นองค์กรแห่งความสุข ผลที่เกิดขึ้นคือผลิตภาพของบุคลากรสูงขึ้นและสามารถผลิตผลงานที่มีคุณภาพมากขึ้น ท้ายที่สุดองค์กรธุรกิจยังคงมีกำไรจากการจำหน่ายสินค้าให้กับผู้ซื้อที่ต้องการสินค้าคุณภาพ พร้อมทั้งธุรกิจเองก็สามารถสะสมทุนและขยายกิจการแบบค่อยเป็นค่อยไปได้อย่างต่อเนื่อง</a:t>
            </a:r>
            <a:endParaRPr lang="th-TH" sz="3100" i="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31174810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756294" y="44624"/>
            <a:ext cx="7704138"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ในภาคธุรกิจ (อุตสาหกรรมและบริการ)</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467544" y="1268760"/>
            <a:ext cx="8382695"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2600" dirty="0" smtClean="0">
                <a:solidFill>
                  <a:schemeClr val="accent1">
                    <a:lumMod val="25000"/>
                  </a:schemeClr>
                </a:solidFill>
                <a:latin typeface="TH SarabunPSK" pitchFamily="34" charset="-34"/>
                <a:cs typeface="TH SarabunPSK" pitchFamily="34" charset="-34"/>
              </a:rPr>
              <a:t>ระดับ</a:t>
            </a:r>
            <a:r>
              <a:rPr lang="th-TH" sz="2600" b="1" dirty="0" smtClean="0">
                <a:solidFill>
                  <a:schemeClr val="accent1">
                    <a:lumMod val="25000"/>
                  </a:schemeClr>
                </a:solidFill>
                <a:latin typeface="TH SarabunPSK" pitchFamily="34" charset="-34"/>
                <a:cs typeface="TH SarabunPSK" pitchFamily="34" charset="-34"/>
              </a:rPr>
              <a:t>เข้าถึง </a:t>
            </a:r>
            <a:r>
              <a:rPr lang="th-TH" sz="2600" dirty="0" smtClean="0">
                <a:solidFill>
                  <a:schemeClr val="accent1">
                    <a:lumMod val="25000"/>
                  </a:schemeClr>
                </a:solidFill>
                <a:latin typeface="TH SarabunPSK" pitchFamily="34" charset="-34"/>
                <a:cs typeface="TH SarabunPSK" pitchFamily="34" charset="-34"/>
              </a:rPr>
              <a:t>ควรที่จะผ่านเงื่อนไข เข้าข่ายและเข้าใจมาก่อน ถึงขั้นนั้น กำไรที่เพิ่มขึ้นสำหรับผู้ประกอบการอาจจะไม่เป็นสิ่งที่จำเป็นอีกต่อไปเพราะผู้ประกอบการเข้าใจถึงปรัชญาของเศรษฐกิจพอเพียงลึกซึ้งพอที่จะเข้าใจได้ว่าชีวิตที่ดีและความสุขนั้นไม่จำเป็นที่จะต้องเป็นชีวิตที่มีเงินเพิ่มมากขึ้นโดยไม่มีที่สุด แต่เป็นชีวิตที่สามารถสร้างประโยชน์สุขให้ตนเองและผู้อื่นได้มากที่สุด ถึงขั้นนี้องค์กรธุรกิจจะกลายเป็น</a:t>
            </a:r>
            <a:r>
              <a:rPr lang="th-TH" sz="2600" i="1" dirty="0" smtClean="0">
                <a:solidFill>
                  <a:schemeClr val="accent1">
                    <a:lumMod val="25000"/>
                  </a:schemeClr>
                </a:solidFill>
                <a:latin typeface="TH SarabunPSK" pitchFamily="34" charset="-34"/>
                <a:cs typeface="TH SarabunPSK" pitchFamily="34" charset="-34"/>
              </a:rPr>
              <a:t>องค์กรแห่งประโยชน์สุข </a:t>
            </a:r>
            <a:r>
              <a:rPr lang="th-TH" sz="2600" dirty="0" smtClean="0">
                <a:solidFill>
                  <a:schemeClr val="accent1">
                    <a:lumMod val="25000"/>
                  </a:schemeClr>
                </a:solidFill>
                <a:latin typeface="TH SarabunPSK" pitchFamily="34" charset="-34"/>
                <a:cs typeface="TH SarabunPSK" pitchFamily="34" charset="-34"/>
              </a:rPr>
              <a:t>คือสร้างกำไรเพื่อขยายกิจการแบบค่อยเป็นค่อยไป แต่ระหว่างดำเนินการนั้นทำให้ผู้มีส่วนได้เสียทุกภาคส่วนได้รับประโยชน์และความสุขจากการดำเนินธุรกิจดังกล่าว การดำเนินธุรกิจในระดับนี้มีความหมายเช่นเดียวกับธุรกิจเพื่อสังคม กล่าวคือ องค์กรธุรกิจมุ่งให้เกิดประโยชน์และความสุขแก่สังคมโดยไม่มีการแบ่งปันผลกำไรคืนกลับไปให้เจ้าของธุรกิจหรือผู้ถือหุ้น ปัจจุบันมีธุรกิจที่จดทะเบียนเป็นธุรกิจเพื่อสังคมแล้ว ตัวอย่างเช่น บริษัทดอยคำ ที่จำหน่ายผลผลิตและแปรรูปการผลิตการเกษตรจากเกษตรกรบนพื้นที่สูงที่เริ่มโดยทุนจากพระราชทรัพย์ของพระบาทสมเด็จพระมหาภูมิพลอดุลยเดชมหาราช บรมนาถบพิตร และบริษัทลู่ปั่น ซึ่งเป็นพระราชดำริและทุนประเดิมเริ่มต้นจากพระราชทรัพย์ของสมเด็จพระเจ้าอยู่หัวรัชกาลปัจจุบัน นอกจากนี้ยังมีเอกชนและภาครัฐบางส่วนที่ดำเนินธุรกิจในลักษณะเช่นนี้แต่ยังมีไม่มากและต้องติดตามผลที่จะเกิดขึ้นในที่สุดต่อไป</a:t>
            </a:r>
            <a:endParaRPr lang="th-TH" sz="2600" i="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192735619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756294" y="44624"/>
            <a:ext cx="7704138"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การขับเคลื่อนปรัชญาของเศรษฐกิจพอเพียง</a:t>
            </a:r>
          </a:p>
          <a:p>
            <a:pPr eaLnBrk="1" hangingPunct="1">
              <a:defRPr/>
            </a:pPr>
            <a:r>
              <a:rPr lang="th-TH" sz="4000" b="1" dirty="0" smtClean="0">
                <a:solidFill>
                  <a:schemeClr val="accent1">
                    <a:lumMod val="25000"/>
                  </a:schemeClr>
                </a:solidFill>
                <a:latin typeface="TH SarabunPSK" pitchFamily="34" charset="-34"/>
                <a:cs typeface="TH SarabunPSK" pitchFamily="34" charset="-34"/>
              </a:rPr>
              <a:t>กับภาคธุรกิจเอกชน</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684286" y="1484784"/>
            <a:ext cx="7848154" cy="5183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000" b="1" dirty="0" smtClean="0">
                <a:solidFill>
                  <a:schemeClr val="accent1">
                    <a:lumMod val="25000"/>
                  </a:schemeClr>
                </a:solidFill>
                <a:latin typeface="TH SarabunPSK" pitchFamily="34" charset="-34"/>
                <a:cs typeface="TH SarabunPSK" pitchFamily="34" charset="-34"/>
              </a:rPr>
              <a:t>รองศาสตราจารย์ สุขสรรค์ กันตะบุตร และคณะ จากมหาวิทยาลัยมหิดล ได้มีส่วนสำคัญในการขับเคลื่อนปรัชญาของเศรษฐกิจพอเพียงกับองค์กรภาคธุรกิจเอกชนโดยได้พัฒนาตัวชี้วัดความเป็นเศรษฐกิจพอเพียงของธุรกิจเอกชนเพื่อประเมินการดำเนินธุรกิจในมิติต่างๆ โดยเริ่มจากวัฒนธรรมองค์กรเพื่อกำหนดความเป็นจิตพอเพียงขององค์กร (</a:t>
            </a:r>
            <a:r>
              <a:rPr lang="en-US" sz="3000" b="1" dirty="0" smtClean="0">
                <a:solidFill>
                  <a:schemeClr val="accent1">
                    <a:lumMod val="25000"/>
                  </a:schemeClr>
                </a:solidFill>
                <a:latin typeface="TH SarabunPSK" pitchFamily="34" charset="-34"/>
                <a:cs typeface="TH SarabunPSK" pitchFamily="34" charset="-34"/>
              </a:rPr>
              <a:t>Sufficiency Mindset</a:t>
            </a:r>
            <a:r>
              <a:rPr lang="th-TH" sz="3000" b="1" dirty="0" smtClean="0">
                <a:solidFill>
                  <a:schemeClr val="accent1">
                    <a:lumMod val="25000"/>
                  </a:schemeClr>
                </a:solidFill>
                <a:latin typeface="TH SarabunPSK" pitchFamily="34" charset="-34"/>
                <a:cs typeface="TH SarabunPSK" pitchFamily="34" charset="-34"/>
              </a:rPr>
              <a:t>) จากนั้นมีการประเมินตามมิติต่างๆ ประกอบด้วยการจัดการนวัตกรรมและเทคโนโลยี การจัดการการเงิน การจัดการการตลาด การจัดการความเสี่ยง และการบริหารทรัพยากรมนุษย์ ซึ่งมีธุรกิจเอกชนจำนวนมากสามารถเข้ามาเรียนรู้และประเมินตัวเองได้ ขณะเดียวกันก็ได้รับความร่วมมือจากหอการค้าแห่งประเทศไทยช่วยเผยแพร่และส่งเสริมให้สมาชิกทั่วประเทศนำไปขับเคลื่อนธุรกิจของตนทั่วประเทศ</a:t>
            </a:r>
            <a:endParaRPr lang="th-TH" sz="30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35489697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756294" y="44624"/>
            <a:ext cx="7704138"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การต่อต้านคอรัปชั่น</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684286" y="1484784"/>
            <a:ext cx="7848154" cy="5183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2800" b="1" dirty="0" smtClean="0">
                <a:solidFill>
                  <a:schemeClr val="accent1">
                    <a:lumMod val="25000"/>
                  </a:schemeClr>
                </a:solidFill>
                <a:latin typeface="TH SarabunPSK" pitchFamily="34" charset="-34"/>
                <a:cs typeface="TH SarabunPSK" pitchFamily="34" charset="-34"/>
              </a:rPr>
              <a:t>สภาหอการค้าไทยและภาคธุรกิจเอกชนที่สนับสนุนการดำเนินธุรกิจตามปรัชญาของเศรษฐกิจพอเพียงได้จัดตั้งองค์กรต่อต้านคอรัปชั่น (ประเทศไทย) เป็นองค์กรที่ไม่แสวงหากำไร และแต่งตั้งให้ ดร.มานะ นิมิตรมงคล เป็นผู้อำนวยการท่านแรก และได้ดำเนินการขับเคลื่อนการต่อต้านคอรัปชั่นอย่างต่อเนื่อง ซึ่งถือเป็นคุณธรรมที่สำคัญที่สุดของปรัชญาของเศรษฐกิจพอเพียง คือ ความซื่อสัตย์สุจริต ปัจจุบันถึงแม้แนวโน้มคอรัปชั่นจะยังไม่ลดลงอย่างชัดเจน แต่ก็มีองค์กรที่ทำหน้าที่เป็นสุนัขเฝ้าบ้าน คอยตรวจสอบและป้องกันการ</a:t>
            </a:r>
            <a:r>
              <a:rPr lang="th-TH" sz="2800" b="1" dirty="0" smtClean="0">
                <a:solidFill>
                  <a:schemeClr val="accent1">
                    <a:lumMod val="25000"/>
                  </a:schemeClr>
                </a:solidFill>
                <a:latin typeface="TH SarabunPSK" pitchFamily="34" charset="-34"/>
                <a:cs typeface="TH SarabunPSK" pitchFamily="34" charset="-34"/>
              </a:rPr>
              <a:t>คอรัปชั่น ทั้งนี้ การคอรัปชั่นที่สำคัญเกิดจากความต้องการหาประโยชน์โดยมิชอบจากภาคธุรกิจเอกชนโดยร่วมมือกับนักการเมืองและข้าราชการ ถ้าหากภาคธุรกิจปฏิเสธคอรัปชั่นเองก็ไม่ง่ายที่ภาครัฐจะทำการคอรัปชั่นแต่ฝ่ายเดียว ยกเว้นการยักยอกเงินงบประมาณในรูปแบบต่างๆ </a:t>
            </a:r>
            <a:r>
              <a:rPr lang="th-TH" sz="2800" b="1" dirty="0" smtClean="0">
                <a:solidFill>
                  <a:schemeClr val="accent1">
                    <a:lumMod val="25000"/>
                  </a:schemeClr>
                </a:solidFill>
                <a:latin typeface="TH SarabunPSK" pitchFamily="34" charset="-34"/>
                <a:cs typeface="TH SarabunPSK" pitchFamily="34" charset="-34"/>
              </a:rPr>
              <a:t>ถือเป็นความสำเร็จส่วนสำคัญส่วนหนึ่งของการขับเคลื่อนปรัชญาของเศรษฐกิจพอเพียงในภาคเอกชน</a:t>
            </a:r>
            <a:endParaRPr lang="th-TH" sz="28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94850906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756294" y="44624"/>
            <a:ext cx="7704138"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การขับเคลื่อนปรัชญาของเศรษฐกิจพอเพียง</a:t>
            </a:r>
          </a:p>
          <a:p>
            <a:pPr eaLnBrk="1" hangingPunct="1">
              <a:defRPr/>
            </a:pPr>
            <a:r>
              <a:rPr lang="th-TH" sz="4000" b="1" dirty="0" smtClean="0">
                <a:solidFill>
                  <a:schemeClr val="accent1">
                    <a:lumMod val="25000"/>
                  </a:schemeClr>
                </a:solidFill>
                <a:latin typeface="TH SarabunPSK" pitchFamily="34" charset="-34"/>
                <a:cs typeface="TH SarabunPSK" pitchFamily="34" charset="-34"/>
              </a:rPr>
              <a:t>ในองค์กรธุรกิจขนาดใหญ่</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684286" y="1629470"/>
            <a:ext cx="7848154" cy="5183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200" b="1" dirty="0" smtClean="0">
                <a:solidFill>
                  <a:schemeClr val="accent1">
                    <a:lumMod val="25000"/>
                  </a:schemeClr>
                </a:solidFill>
                <a:latin typeface="TH SarabunPSK" pitchFamily="34" charset="-34"/>
                <a:cs typeface="TH SarabunPSK" pitchFamily="34" charset="-34"/>
              </a:rPr>
              <a:t>สภาพัฒนาเศรษฐกิจและสังคมแห่งชาติได้บันทึกความร่วมมือกับ 7 องค์กรธุรกิจขนาดใหญ่ ประกอบด้วย </a:t>
            </a:r>
            <a:r>
              <a:rPr lang="en-US" sz="3200" b="1" dirty="0" smtClean="0">
                <a:solidFill>
                  <a:schemeClr val="accent1">
                    <a:lumMod val="25000"/>
                  </a:schemeClr>
                </a:solidFill>
                <a:latin typeface="TH SarabunPSK" pitchFamily="34" charset="-34"/>
                <a:cs typeface="TH SarabunPSK" pitchFamily="34" charset="-34"/>
              </a:rPr>
              <a:t>SCG</a:t>
            </a:r>
            <a:r>
              <a:rPr lang="th-TH" sz="3200" b="1" dirty="0" smtClean="0">
                <a:solidFill>
                  <a:schemeClr val="accent1">
                    <a:lumMod val="25000"/>
                  </a:schemeClr>
                </a:solidFill>
                <a:latin typeface="TH SarabunPSK" pitchFamily="34" charset="-34"/>
                <a:cs typeface="TH SarabunPSK" pitchFamily="34" charset="-34"/>
              </a:rPr>
              <a:t> ปตท. บางจาก ซีพีออล (มหาชน) เบทาโกร (มหาชน) โตชิบาอุตสาหกรรม และกลุ่มมิตรผล มีการขับเคลื่อนการประยุกต์ปรัชญาของเศรษฐกิจพอเพียงไปสู่องค์กรธุรกิจในเครือข่าย มีการถอดบทเรียนและขยายการเรียนรู้ต่อไป พร้อมทั้งเชื่อมโยงกับเป้าหมายการพัฒนาที่ยั่งยืนของสหประชาชาติที่ต้องการบรรลุผลในปี 2573 จำนวน 12 เป้าหมาย จาก 17 เป้าหมาย ประกอบด้วย มิติความเจริญเติบโตทางเศรษฐกิจ 4 เป้าหมาย มิติด้านพัฒนาคน 3 เป้าหมาย มิติด้านสิ่งแวดล้อม 4 เป้าหมาย และมิติด้านความยุติธรรมและสันติภาพ 1 เป้าหมาย</a:t>
            </a:r>
            <a:endParaRPr lang="th-TH" sz="32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26037289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756294" y="44624"/>
            <a:ext cx="7704138"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การขับเคลื่อนปรัชญาของเศรษฐกิจพอเพียง</a:t>
            </a:r>
          </a:p>
          <a:p>
            <a:pPr eaLnBrk="1" hangingPunct="1">
              <a:defRPr/>
            </a:pPr>
            <a:r>
              <a:rPr lang="th-TH" sz="4000" b="1" dirty="0" smtClean="0">
                <a:solidFill>
                  <a:schemeClr val="accent1">
                    <a:lumMod val="25000"/>
                  </a:schemeClr>
                </a:solidFill>
                <a:latin typeface="TH SarabunPSK" pitchFamily="34" charset="-34"/>
                <a:cs typeface="TH SarabunPSK" pitchFamily="34" charset="-34"/>
              </a:rPr>
              <a:t>ในภาคอุตสาหกรรม</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684286" y="1629470"/>
            <a:ext cx="7848154" cy="5183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600" b="1" dirty="0" smtClean="0">
                <a:solidFill>
                  <a:schemeClr val="accent1">
                    <a:lumMod val="25000"/>
                  </a:schemeClr>
                </a:solidFill>
                <a:latin typeface="TH SarabunPSK" pitchFamily="34" charset="-34"/>
                <a:cs typeface="TH SarabunPSK" pitchFamily="34" charset="-34"/>
              </a:rPr>
              <a:t>สำนักงานมาตรฐานผลิตภัณฑ์อุตสาหกรรม (สมอ.) ผลักดันการประยุกต์ใช้ผลิตภัณฑ์อุตสาหกรรมชุดใหม่สำหรับผู้ประกอบการในวงการธุรกิจและอุตสาหกรรมนำไปใช้เป็นแนวปฏิบัติ คือ แนวทางเศรษฐกิจพอเพียงภาคอุตสาหกรรม “มอก. 9999” โดยประกาศใช้เมื่อวันที่ 4 เมษายน พ.ศ. 2556</a:t>
            </a:r>
            <a:endParaRPr lang="th-TH" sz="36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23789533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179512" y="44624"/>
            <a:ext cx="8784976"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มีความพยายามขับเคลื่อนเศรษฐกิจพอเพียงในระดับมหภาค</a:t>
            </a:r>
          </a:p>
          <a:p>
            <a:pPr eaLnBrk="1" hangingPunct="1">
              <a:defRPr/>
            </a:pPr>
            <a:r>
              <a:rPr lang="th-TH" sz="4000" b="1" dirty="0" smtClean="0">
                <a:solidFill>
                  <a:schemeClr val="accent1">
                    <a:lumMod val="25000"/>
                  </a:schemeClr>
                </a:solidFill>
                <a:latin typeface="TH SarabunPSK" pitchFamily="34" charset="-34"/>
                <a:cs typeface="TH SarabunPSK" pitchFamily="34" charset="-34"/>
              </a:rPr>
              <a:t>แต่ไม่ประสบความสำเร็จจากปัญหาธุรกิจการเมือง</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539552" y="1629470"/>
            <a:ext cx="8064896" cy="5183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000" b="1" dirty="0" smtClean="0">
                <a:solidFill>
                  <a:schemeClr val="accent1">
                    <a:lumMod val="25000"/>
                  </a:schemeClr>
                </a:solidFill>
                <a:latin typeface="TH SarabunPSK" pitchFamily="34" charset="-34"/>
                <a:cs typeface="TH SarabunPSK" pitchFamily="34" charset="-34"/>
              </a:rPr>
              <a:t>ได้มีความพยายามวิจัยเพื่อขับเคลื่อนเศรษฐกิจพอเพียงในระดับมหภาคโดยการจัดทำแผนที่เดินทาง (</a:t>
            </a:r>
            <a:r>
              <a:rPr lang="en-US" sz="3000" b="1" dirty="0" smtClean="0">
                <a:solidFill>
                  <a:schemeClr val="accent1">
                    <a:lumMod val="25000"/>
                  </a:schemeClr>
                </a:solidFill>
                <a:latin typeface="TH SarabunPSK" pitchFamily="34" charset="-34"/>
                <a:cs typeface="TH SarabunPSK" pitchFamily="34" charset="-34"/>
              </a:rPr>
              <a:t>Road Map</a:t>
            </a:r>
            <a:r>
              <a:rPr lang="th-TH" sz="3000" b="1" dirty="0" smtClean="0">
                <a:solidFill>
                  <a:schemeClr val="accent1">
                    <a:lumMod val="25000"/>
                  </a:schemeClr>
                </a:solidFill>
                <a:latin typeface="TH SarabunPSK" pitchFamily="34" charset="-34"/>
                <a:cs typeface="TH SarabunPSK" pitchFamily="34" charset="-34"/>
              </a:rPr>
              <a:t>) โดยหน่วยงานของรัฐตามปรัชญาของเศรษฐกิจพอเพียง โดยสถาบันการจัดการเพื่อชนบทและสังคม และการวิจัยเพื่อจัดทำดัชนีชี้วัดภาวะความเป็นเศรษฐกิจพอเพียงโดย อภิชัย พันธเสน (2550) ได้รับการสนับสนุนจากอดีตสภาที่ปรึกษาพัฒนาเศรษฐกิจและสังคม ซึ่งในขณะนั้นกำหนดให้มีหน้าที่ตรวจสอบการดำเนินงานพัฒนาประเทศของรัฐบาลว่าเป็นไปตามปรัชญาของเศรษฐกิจพอเพียงหรือไม่ แต่ไม่มีผลเพราะได้มีการแก้กฏหมายให้สภาที่ปรึกษาทำหน้าที่ให้ความเห็นแต่ไม่มีหน้าที่ตรวจสอบ เนื่องจากการเมืองของประเทศถูกครอบงำด้วยธุรกิจการเมือง การพัฒนาประเทศตามปรัชญาของเศรษฐกิจพอเพียงจึงเป็นเพียงเอกสารที่ไม่มีความตั้งใจปฏิบัติอย่างแท้จริง</a:t>
            </a:r>
            <a:endParaRPr lang="th-TH" sz="30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1520237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179512" y="44624"/>
            <a:ext cx="8784976"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การประยุกต์ปรัชญาของเศรษฐกิจพอเพียง</a:t>
            </a:r>
          </a:p>
          <a:p>
            <a:pPr eaLnBrk="1" hangingPunct="1">
              <a:defRPr/>
            </a:pPr>
            <a:r>
              <a:rPr lang="th-TH" sz="4000" b="1" dirty="0" smtClean="0">
                <a:solidFill>
                  <a:schemeClr val="accent1">
                    <a:lumMod val="25000"/>
                  </a:schemeClr>
                </a:solidFill>
                <a:latin typeface="TH SarabunPSK" pitchFamily="34" charset="-34"/>
                <a:cs typeface="TH SarabunPSK" pitchFamily="34" charset="-34"/>
              </a:rPr>
              <a:t>กับเยาวชนและการศึกษา</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539552" y="1629470"/>
            <a:ext cx="8064896" cy="5183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2700" b="1" dirty="0" smtClean="0">
                <a:solidFill>
                  <a:schemeClr val="accent1">
                    <a:lumMod val="25000"/>
                  </a:schemeClr>
                </a:solidFill>
                <a:latin typeface="TH SarabunPSK" pitchFamily="34" charset="-34"/>
                <a:cs typeface="TH SarabunPSK" pitchFamily="34" charset="-34"/>
              </a:rPr>
              <a:t>กระทรวงศึกษาธิการร่วมกับสำนักงานทรัพย์สินส่วนพระมหากษัตริย์ ได้มีแนวคิดที่จะนำเอาปรัชญาของเศรษฐกิจพอเพียงไปใช้เป็นส่วนหนึ่งของหลักสูตรในวิชาสังคม ศาสนา และวัฒนธรรม แต่โรงเรียนส่วนใหญ่นำเอาเกษตรทฤษฎีใหม่ไปประยุกต์ใช้สำหรับเป็นโครงการอาหารกลางวันของโรงเรียนเป็นหลัก แทนจะเน้นการเรียนการสอน รวมทั้งการบริหารงานของโรงเรียนเองเพื่อให้เกิดความ </a:t>
            </a:r>
            <a:r>
              <a:rPr lang="en-US" sz="2700" b="1" dirty="0" smtClean="0">
                <a:solidFill>
                  <a:schemeClr val="accent1">
                    <a:lumMod val="25000"/>
                  </a:schemeClr>
                </a:solidFill>
                <a:latin typeface="TH SarabunPSK" pitchFamily="34" charset="-34"/>
                <a:cs typeface="TH SarabunPSK" pitchFamily="34" charset="-34"/>
              </a:rPr>
              <a:t>‘</a:t>
            </a:r>
            <a:r>
              <a:rPr lang="th-TH" sz="2700" b="1" dirty="0" smtClean="0">
                <a:solidFill>
                  <a:schemeClr val="accent1">
                    <a:lumMod val="25000"/>
                  </a:schemeClr>
                </a:solidFill>
                <a:latin typeface="TH SarabunPSK" pitchFamily="34" charset="-34"/>
                <a:cs typeface="TH SarabunPSK" pitchFamily="34" charset="-34"/>
              </a:rPr>
              <a:t>พอเพียง</a:t>
            </a:r>
            <a:r>
              <a:rPr lang="en-US" sz="2700" b="1" dirty="0" smtClean="0">
                <a:solidFill>
                  <a:schemeClr val="accent1">
                    <a:lumMod val="25000"/>
                  </a:schemeClr>
                </a:solidFill>
                <a:latin typeface="TH SarabunPSK" pitchFamily="34" charset="-34"/>
                <a:cs typeface="TH SarabunPSK" pitchFamily="34" charset="-34"/>
              </a:rPr>
              <a:t>’</a:t>
            </a:r>
            <a:r>
              <a:rPr lang="th-TH" sz="2700" b="1" dirty="0" smtClean="0">
                <a:solidFill>
                  <a:schemeClr val="accent1">
                    <a:lumMod val="25000"/>
                  </a:schemeClr>
                </a:solidFill>
                <a:latin typeface="TH SarabunPSK" pitchFamily="34" charset="-34"/>
                <a:cs typeface="TH SarabunPSK" pitchFamily="34" charset="-34"/>
              </a:rPr>
              <a:t> เริ่มในปี 2548 มีโรงเรียนอาสาสมัคร 9 แห่ง เข้าร่วมโครงการ และมีการออกแบบหลักสูตรตั้งแต่ชั้นประถมปีที่ 1 จนถึงชั้นมัธยมปลายใน พ.ศ. 2553 มีโรงเรียน 1,261 โรงเรียน ที่ได้รับใบรับรองเป็นโรงเรียนเศรษฐกิจพอเพียง ในจำนวนนี้มี 68 โรงเรียน ได้รับการยกย่องเป็นศูนย์เรียนรู้ ในปี 2559 มีโรงเรียนมากกว่า 20,000 โรงเรียน ได้รับใบรับรองเป็นโรงเรียนเศรษฐกิจพอเพียง และ 121 โรงเรียนเป็นศูนย์</a:t>
            </a:r>
            <a:r>
              <a:rPr lang="th-TH" sz="2700" b="1" dirty="0" smtClean="0">
                <a:solidFill>
                  <a:schemeClr val="accent1">
                    <a:lumMod val="25000"/>
                  </a:schemeClr>
                </a:solidFill>
                <a:latin typeface="TH SarabunPSK" pitchFamily="34" charset="-34"/>
                <a:cs typeface="TH SarabunPSK" pitchFamily="34" charset="-34"/>
              </a:rPr>
              <a:t>เรียนรู้ แต่ผลที่ได้จริงก็ยังน่าสงสัย เพราะถ้าหากการศึกษาได้ประยุกต์ปรัชญาของเศรษฐกิจพอเพียงได้เป็นอย่างดี ไม่น่าจะเกิดปรากฏการณ์เยาวชนชู 3 นิ้ว อย่างที่เป็นอยู่ทุกวันนี้</a:t>
            </a:r>
            <a:endParaRPr lang="th-TH" sz="27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86220952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179512" y="44624"/>
            <a:ext cx="8784976"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การประยุกต์ปรัชญาของเศรษฐกิจพอเพียง</a:t>
            </a:r>
          </a:p>
          <a:p>
            <a:pPr eaLnBrk="1" hangingPunct="1">
              <a:defRPr/>
            </a:pPr>
            <a:r>
              <a:rPr lang="th-TH" sz="4000" b="1" dirty="0" smtClean="0">
                <a:solidFill>
                  <a:schemeClr val="accent1">
                    <a:lumMod val="25000"/>
                  </a:schemeClr>
                </a:solidFill>
                <a:latin typeface="TH SarabunPSK" pitchFamily="34" charset="-34"/>
                <a:cs typeface="TH SarabunPSK" pitchFamily="34" charset="-34"/>
              </a:rPr>
              <a:t>กับเยาวชนและการศึกษา</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539552" y="1629470"/>
            <a:ext cx="8064896" cy="5183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600" b="1" dirty="0" smtClean="0">
                <a:solidFill>
                  <a:schemeClr val="accent1">
                    <a:lumMod val="25000"/>
                  </a:schemeClr>
                </a:solidFill>
                <a:latin typeface="TH SarabunPSK" pitchFamily="34" charset="-34"/>
                <a:cs typeface="TH SarabunPSK" pitchFamily="34" charset="-34"/>
              </a:rPr>
              <a:t>นอกจากนี้มูลนิธิสถาบันวิจัยและพัฒนาประเทศตามปรัชญาของเศรษฐกิจพอเพียง (มพพ.) และสภาพัฒนาเศรษฐกิจและสังคมแห่งชาติ (สศช.) ยังมีโครงการประยุกต์เศรษฐกิจพอเพียงกับโรงเรียนในลักษณะต่างๆ ดำเนินโครงการแคมป์สนุกคิดกับอินทัช “เยาวชนพอเพียง” เป็นการสร้างความเข้มแข็งให้สถานศึกษาด้วยการเรียนรู้ผ่านโครงงานในโรงเรียนและชุมชนใกล้เคียงรวม 35 แห่ง ใน 35 จังหวัดทั่วประเทศ</a:t>
            </a:r>
            <a:endParaRPr lang="th-TH" sz="36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3466648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50"/>
          <p:cNvSpPr txBox="1">
            <a:spLocks noChangeArrowheads="1"/>
          </p:cNvSpPr>
          <p:nvPr/>
        </p:nvSpPr>
        <p:spPr bwMode="auto">
          <a:xfrm>
            <a:off x="731068" y="476672"/>
            <a:ext cx="7704138"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คำอธิบายความหมายอย่างเป็นทางการ</a:t>
            </a:r>
            <a:endParaRPr lang="es-ES" sz="4000" b="1" dirty="0" smtClean="0">
              <a:solidFill>
                <a:schemeClr val="accent1">
                  <a:lumMod val="25000"/>
                </a:schemeClr>
              </a:solidFill>
              <a:latin typeface="TH SarabunPSK" pitchFamily="34" charset="-34"/>
              <a:cs typeface="TH SarabunPSK" pitchFamily="34" charset="-34"/>
            </a:endParaRPr>
          </a:p>
        </p:txBody>
      </p:sp>
      <p:sp>
        <p:nvSpPr>
          <p:cNvPr id="7" name="Rectangle 150"/>
          <p:cNvSpPr txBox="1">
            <a:spLocks noChangeArrowheads="1"/>
          </p:cNvSpPr>
          <p:nvPr/>
        </p:nvSpPr>
        <p:spPr bwMode="auto">
          <a:xfrm>
            <a:off x="370705" y="1341438"/>
            <a:ext cx="8424863" cy="5183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3300" b="1" dirty="0">
                <a:solidFill>
                  <a:schemeClr val="accent1">
                    <a:lumMod val="25000"/>
                  </a:schemeClr>
                </a:solidFill>
                <a:latin typeface="TH SarabunPSK" pitchFamily="34" charset="-34"/>
                <a:cs typeface="TH SarabunPSK" pitchFamily="34" charset="-34"/>
              </a:rPr>
              <a:t>ปรัชญาของเศรษฐกิจ</a:t>
            </a:r>
            <a:r>
              <a:rPr lang="th-TH" sz="3300" b="1" dirty="0" smtClean="0">
                <a:solidFill>
                  <a:schemeClr val="accent1">
                    <a:lumMod val="25000"/>
                  </a:schemeClr>
                </a:solidFill>
                <a:latin typeface="TH SarabunPSK" pitchFamily="34" charset="-34"/>
                <a:cs typeface="TH SarabunPSK" pitchFamily="34" charset="-34"/>
              </a:rPr>
              <a:t>พอเพียง</a:t>
            </a:r>
          </a:p>
          <a:p>
            <a:pPr algn="thaiDist" eaLnBrk="1" hangingPunct="1">
              <a:defRPr/>
            </a:pPr>
            <a:endParaRPr lang="th-TH" sz="1200" b="1" dirty="0">
              <a:solidFill>
                <a:schemeClr val="accent1">
                  <a:lumMod val="25000"/>
                </a:schemeClr>
              </a:solidFill>
              <a:latin typeface="TH SarabunPSK" pitchFamily="34" charset="-34"/>
              <a:cs typeface="TH SarabunPSK" pitchFamily="34" charset="-34"/>
            </a:endParaRPr>
          </a:p>
          <a:p>
            <a:pPr algn="thaiDist" eaLnBrk="1" hangingPunct="1">
              <a:defRPr/>
            </a:pPr>
            <a:r>
              <a:rPr lang="th-TH" sz="3300" b="1" dirty="0">
                <a:solidFill>
                  <a:schemeClr val="accent1">
                    <a:lumMod val="25000"/>
                  </a:schemeClr>
                </a:solidFill>
                <a:latin typeface="TH SarabunPSK" pitchFamily="34" charset="-34"/>
                <a:cs typeface="TH SarabunPSK" pitchFamily="34" charset="-34"/>
              </a:rPr>
              <a:t>เศรษฐกิจพอเพียง เป็นปรัชญาชี้ถึงแนวการดำรงอยู่และปฏิบัติตนของประชาชนในทุกระดับตั้งแต่ระดับครอบครัว ระดับชุมชน จนถึงระดับรัฐ ทั้งในการพัฒนาและบริหารประเทศให้ดำเนินไปใน </a:t>
            </a:r>
            <a:r>
              <a:rPr lang="th-TH" sz="3300" b="1" dirty="0">
                <a:solidFill>
                  <a:srgbClr val="C00000"/>
                </a:solidFill>
                <a:latin typeface="TH SarabunPSK" pitchFamily="34" charset="-34"/>
                <a:cs typeface="TH SarabunPSK" pitchFamily="34" charset="-34"/>
              </a:rPr>
              <a:t>ทางสายกลาง</a:t>
            </a:r>
            <a:r>
              <a:rPr lang="th-TH" sz="3300" b="1" dirty="0">
                <a:solidFill>
                  <a:schemeClr val="accent1">
                    <a:lumMod val="25000"/>
                  </a:schemeClr>
                </a:solidFill>
                <a:latin typeface="TH SarabunPSK" pitchFamily="34" charset="-34"/>
                <a:cs typeface="TH SarabunPSK" pitchFamily="34" charset="-34"/>
              </a:rPr>
              <a:t> โดยเฉพาะการพัฒนาเศรษฐกิจเพื่อให้ก้าวทันต่อโลกยุคโลกา</a:t>
            </a:r>
            <a:r>
              <a:rPr lang="th-TH" sz="3300" b="1" dirty="0" err="1">
                <a:solidFill>
                  <a:schemeClr val="accent1">
                    <a:lumMod val="25000"/>
                  </a:schemeClr>
                </a:solidFill>
                <a:latin typeface="TH SarabunPSK" pitchFamily="34" charset="-34"/>
                <a:cs typeface="TH SarabunPSK" pitchFamily="34" charset="-34"/>
              </a:rPr>
              <a:t>ภิวัตน์</a:t>
            </a:r>
            <a:r>
              <a:rPr lang="th-TH" sz="3300" b="1" dirty="0">
                <a:solidFill>
                  <a:schemeClr val="accent1">
                    <a:lumMod val="25000"/>
                  </a:schemeClr>
                </a:solidFill>
                <a:latin typeface="TH SarabunPSK" pitchFamily="34" charset="-34"/>
                <a:cs typeface="TH SarabunPSK" pitchFamily="34" charset="-34"/>
              </a:rPr>
              <a:t> </a:t>
            </a:r>
            <a:r>
              <a:rPr lang="th-TH" sz="3300" b="1" dirty="0" smtClean="0">
                <a:solidFill>
                  <a:schemeClr val="accent1">
                    <a:lumMod val="25000"/>
                  </a:schemeClr>
                </a:solidFill>
                <a:latin typeface="TH SarabunPSK" pitchFamily="34" charset="-34"/>
                <a:cs typeface="TH SarabunPSK" pitchFamily="34" charset="-34"/>
              </a:rPr>
              <a:t>   </a:t>
            </a:r>
            <a:r>
              <a:rPr lang="th-TH" sz="3300" b="1" dirty="0" smtClean="0">
                <a:solidFill>
                  <a:srgbClr val="C00000"/>
                </a:solidFill>
                <a:latin typeface="TH SarabunPSK" pitchFamily="34" charset="-34"/>
                <a:cs typeface="TH SarabunPSK" pitchFamily="34" charset="-34"/>
              </a:rPr>
              <a:t>ความ</a:t>
            </a:r>
            <a:r>
              <a:rPr lang="th-TH" sz="3300" b="1" dirty="0">
                <a:solidFill>
                  <a:srgbClr val="C00000"/>
                </a:solidFill>
                <a:latin typeface="TH SarabunPSK" pitchFamily="34" charset="-34"/>
                <a:cs typeface="TH SarabunPSK" pitchFamily="34" charset="-34"/>
              </a:rPr>
              <a:t>พอเพียง </a:t>
            </a:r>
            <a:r>
              <a:rPr lang="th-TH" sz="3300" b="1" dirty="0">
                <a:solidFill>
                  <a:schemeClr val="accent1">
                    <a:lumMod val="25000"/>
                  </a:schemeClr>
                </a:solidFill>
                <a:latin typeface="TH SarabunPSK" pitchFamily="34" charset="-34"/>
                <a:cs typeface="TH SarabunPSK" pitchFamily="34" charset="-34"/>
              </a:rPr>
              <a:t>หมายถึง </a:t>
            </a:r>
            <a:r>
              <a:rPr lang="th-TH" sz="3300" b="1" dirty="0">
                <a:solidFill>
                  <a:srgbClr val="C00000"/>
                </a:solidFill>
                <a:latin typeface="TH SarabunPSK" pitchFamily="34" charset="-34"/>
                <a:cs typeface="TH SarabunPSK" pitchFamily="34" charset="-34"/>
              </a:rPr>
              <a:t>ความพอประมาณ ความมีเหตุผล </a:t>
            </a:r>
            <a:r>
              <a:rPr lang="th-TH" sz="3300" b="1" dirty="0">
                <a:solidFill>
                  <a:schemeClr val="accent1">
                    <a:lumMod val="25000"/>
                  </a:schemeClr>
                </a:solidFill>
                <a:latin typeface="TH SarabunPSK" pitchFamily="34" charset="-34"/>
                <a:cs typeface="TH SarabunPSK" pitchFamily="34" charset="-34"/>
              </a:rPr>
              <a:t>รวมถึงความจำเป็นที่จะต้องมีระบบ</a:t>
            </a:r>
            <a:r>
              <a:rPr lang="th-TH" sz="3300" b="1" dirty="0">
                <a:solidFill>
                  <a:srgbClr val="C00000"/>
                </a:solidFill>
                <a:latin typeface="TH SarabunPSK" pitchFamily="34" charset="-34"/>
                <a:cs typeface="TH SarabunPSK" pitchFamily="34" charset="-34"/>
              </a:rPr>
              <a:t>ภูมิคุ้มกัน</a:t>
            </a:r>
            <a:r>
              <a:rPr lang="th-TH" sz="3300" b="1" dirty="0">
                <a:solidFill>
                  <a:schemeClr val="accent1">
                    <a:lumMod val="25000"/>
                  </a:schemeClr>
                </a:solidFill>
                <a:latin typeface="TH SarabunPSK" pitchFamily="34" charset="-34"/>
                <a:cs typeface="TH SarabunPSK" pitchFamily="34" charset="-34"/>
              </a:rPr>
              <a:t>ในตัวที่ดีพอสมควรต่อการมีผลกระทบใดๆ อันเกิดจากการเปลี่ยนแปลงทั้งภายนอกและภายใน ทั้งนี้จะต้องอาศัย</a:t>
            </a:r>
            <a:r>
              <a:rPr lang="th-TH" sz="3300" b="1" dirty="0">
                <a:solidFill>
                  <a:srgbClr val="C00000"/>
                </a:solidFill>
                <a:latin typeface="TH SarabunPSK" pitchFamily="34" charset="-34"/>
                <a:cs typeface="TH SarabunPSK" pitchFamily="34" charset="-34"/>
              </a:rPr>
              <a:t>ความรอบรู้ </a:t>
            </a:r>
            <a:r>
              <a:rPr lang="th-TH" sz="3300" b="1" dirty="0" smtClean="0">
                <a:solidFill>
                  <a:srgbClr val="C00000"/>
                </a:solidFill>
                <a:latin typeface="TH SarabunPSK" pitchFamily="34" charset="-34"/>
                <a:cs typeface="TH SarabunPSK" pitchFamily="34" charset="-34"/>
              </a:rPr>
              <a:t>ความ</a:t>
            </a:r>
            <a:r>
              <a:rPr lang="th-TH" sz="3300" b="1" dirty="0">
                <a:solidFill>
                  <a:srgbClr val="C00000"/>
                </a:solidFill>
                <a:latin typeface="TH SarabunPSK" pitchFamily="34" charset="-34"/>
                <a:cs typeface="TH SarabunPSK" pitchFamily="34" charset="-34"/>
              </a:rPr>
              <a:t>รอบคอบ</a:t>
            </a:r>
            <a:r>
              <a:rPr lang="th-TH" sz="3300" b="1" dirty="0">
                <a:solidFill>
                  <a:schemeClr val="accent1">
                    <a:lumMod val="25000"/>
                  </a:schemeClr>
                </a:solidFill>
                <a:latin typeface="TH SarabunPSK" pitchFamily="34" charset="-34"/>
                <a:cs typeface="TH SarabunPSK" pitchFamily="34" charset="-34"/>
              </a:rPr>
              <a:t> และ</a:t>
            </a:r>
            <a:r>
              <a:rPr lang="th-TH" sz="3300" b="1" dirty="0">
                <a:solidFill>
                  <a:srgbClr val="C00000"/>
                </a:solidFill>
                <a:latin typeface="TH SarabunPSK" pitchFamily="34" charset="-34"/>
                <a:cs typeface="TH SarabunPSK" pitchFamily="34" charset="-34"/>
              </a:rPr>
              <a:t>ความระมัดระวัง</a:t>
            </a:r>
            <a:r>
              <a:rPr lang="th-TH" sz="3300" b="1" dirty="0">
                <a:solidFill>
                  <a:schemeClr val="accent1">
                    <a:lumMod val="25000"/>
                  </a:schemeClr>
                </a:solidFill>
                <a:latin typeface="TH SarabunPSK" pitchFamily="34" charset="-34"/>
                <a:cs typeface="TH SarabunPSK" pitchFamily="34" charset="-34"/>
              </a:rPr>
              <a:t>อย่างยิ่งในการนำวิชาการต่างๆ มาใช้ในการวางแผนและการดำเนินการทุก</a:t>
            </a:r>
            <a:r>
              <a:rPr lang="th-TH" sz="3300" b="1" dirty="0" smtClean="0">
                <a:solidFill>
                  <a:schemeClr val="accent1">
                    <a:lumMod val="25000"/>
                  </a:schemeClr>
                </a:solidFill>
                <a:latin typeface="TH SarabunPSK" pitchFamily="34" charset="-34"/>
                <a:cs typeface="TH SarabunPSK" pitchFamily="34" charset="-34"/>
              </a:rPr>
              <a:t>ขั้นตอน</a:t>
            </a:r>
            <a:endParaRPr lang="th-TH" sz="33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198263067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179512" y="44624"/>
            <a:ext cx="8784976"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ด้านสุขภาพ</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467544" y="1340768"/>
            <a:ext cx="8208912" cy="54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2800" b="1" dirty="0" smtClean="0">
                <a:solidFill>
                  <a:schemeClr val="accent1">
                    <a:lumMod val="25000"/>
                  </a:schemeClr>
                </a:solidFill>
                <a:latin typeface="TH SarabunPSK" pitchFamily="34" charset="-34"/>
                <a:cs typeface="TH SarabunPSK" pitchFamily="34" charset="-34"/>
              </a:rPr>
              <a:t>อาจจะกล่าวได้ว่า หลักประกันสุขภาพถ้วนหน้าของประเทศไทยเป็นระบบที่ตั้งอยู่บนพื้นฐานเศรษฐกิจพอเพียง โดยเป็นหลักการที่ทำให้เกิดสุขภาพดีจากต้นทุนที่ต่ำ (</a:t>
            </a:r>
            <a:r>
              <a:rPr lang="en-US" sz="2800" b="1" dirty="0" smtClean="0">
                <a:solidFill>
                  <a:schemeClr val="accent1">
                    <a:lumMod val="25000"/>
                  </a:schemeClr>
                </a:solidFill>
                <a:latin typeface="TH SarabunPSK" pitchFamily="34" charset="-34"/>
                <a:cs typeface="TH SarabunPSK" pitchFamily="34" charset="-34"/>
              </a:rPr>
              <a:t>Good health at low cost</a:t>
            </a:r>
            <a:r>
              <a:rPr lang="th-TH" sz="2800" b="1" dirty="0" smtClean="0">
                <a:solidFill>
                  <a:schemeClr val="accent1">
                    <a:lumMod val="25000"/>
                  </a:schemeClr>
                </a:solidFill>
                <a:latin typeface="TH SarabunPSK" pitchFamily="34" charset="-34"/>
                <a:cs typeface="TH SarabunPSK" pitchFamily="34" charset="-34"/>
              </a:rPr>
              <a:t>) จากข้อมูลของธนาคารโลกแสดงให้เห็นว่าอัตราการตายของเด็กต่ำกว่า 5 ปี ต่อการเกิดมี</a:t>
            </a:r>
            <a:r>
              <a:rPr lang="th-TH" sz="2800" b="1" dirty="0" smtClean="0">
                <a:solidFill>
                  <a:schemeClr val="accent1">
                    <a:lumMod val="25000"/>
                  </a:schemeClr>
                </a:solidFill>
                <a:latin typeface="TH SarabunPSK" pitchFamily="34" charset="-34"/>
                <a:cs typeface="TH SarabunPSK" pitchFamily="34" charset="-34"/>
              </a:rPr>
              <a:t>ชีพในประเทศไทย ต่ำก</a:t>
            </a:r>
            <a:r>
              <a:rPr lang="th-TH" sz="2800" b="1" dirty="0" smtClean="0">
                <a:solidFill>
                  <a:schemeClr val="accent1">
                    <a:lumMod val="25000"/>
                  </a:schemeClr>
                </a:solidFill>
                <a:latin typeface="TH SarabunPSK" pitchFamily="34" charset="-34"/>
                <a:cs typeface="TH SarabunPSK" pitchFamily="34" charset="-34"/>
              </a:rPr>
              <a:t>ว่าค่าเฉลี่ยของโลกเป็นอย่างมาก สะท้อนว่าประเทศไทย</a:t>
            </a:r>
            <a:r>
              <a:rPr lang="th-TH" sz="2800" b="1" dirty="0" smtClean="0">
                <a:solidFill>
                  <a:schemeClr val="accent1">
                    <a:lumMod val="25000"/>
                  </a:schemeClr>
                </a:solidFill>
                <a:latin typeface="TH SarabunPSK" pitchFamily="34" charset="-34"/>
                <a:cs typeface="TH SarabunPSK" pitchFamily="34" charset="-34"/>
              </a:rPr>
              <a:t>อยู่</a:t>
            </a:r>
            <a:r>
              <a:rPr lang="th-TH" sz="2800" b="1" dirty="0" smtClean="0">
                <a:solidFill>
                  <a:schemeClr val="accent1">
                    <a:lumMod val="25000"/>
                  </a:schemeClr>
                </a:solidFill>
                <a:latin typeface="TH SarabunPSK" pitchFamily="34" charset="-34"/>
                <a:cs typeface="TH SarabunPSK" pitchFamily="34" charset="-34"/>
              </a:rPr>
              <a:t>ระดับ</a:t>
            </a:r>
            <a:r>
              <a:rPr lang="th-TH" sz="2800" b="1" dirty="0" smtClean="0">
                <a:solidFill>
                  <a:schemeClr val="accent1">
                    <a:lumMod val="25000"/>
                  </a:schemeClr>
                </a:solidFill>
                <a:latin typeface="TH SarabunPSK" pitchFamily="34" charset="-34"/>
                <a:cs typeface="TH SarabunPSK" pitchFamily="34" charset="-34"/>
              </a:rPr>
              <a:t>แนวห</a:t>
            </a:r>
            <a:r>
              <a:rPr lang="th-TH" sz="2800" b="1" dirty="0" smtClean="0">
                <a:solidFill>
                  <a:schemeClr val="accent1">
                    <a:lumMod val="25000"/>
                  </a:schemeClr>
                </a:solidFill>
                <a:latin typeface="TH SarabunPSK" pitchFamily="34" charset="-34"/>
                <a:cs typeface="TH SarabunPSK" pitchFamily="34" charset="-34"/>
              </a:rPr>
              <a:t>น้าในด้านการบริการสุขภาพประชาชน ขณะที่</a:t>
            </a:r>
            <a:r>
              <a:rPr lang="th-TH" sz="2800" b="1" dirty="0" smtClean="0">
                <a:solidFill>
                  <a:schemeClr val="accent1">
                    <a:lumMod val="25000"/>
                  </a:schemeClr>
                </a:solidFill>
                <a:latin typeface="TH SarabunPSK" pitchFamily="34" charset="-34"/>
                <a:cs typeface="TH SarabunPSK" pitchFamily="34" charset="-34"/>
              </a:rPr>
              <a:t>รายจ่ายทางด้านนี้ถือ</a:t>
            </a:r>
            <a:r>
              <a:rPr lang="th-TH" sz="2800" b="1" dirty="0" smtClean="0">
                <a:solidFill>
                  <a:schemeClr val="accent1">
                    <a:lumMod val="25000"/>
                  </a:schemeClr>
                </a:solidFill>
                <a:latin typeface="TH SarabunPSK" pitchFamily="34" charset="-34"/>
                <a:cs typeface="TH SarabunPSK" pitchFamily="34" charset="-34"/>
              </a:rPr>
              <a:t>ว่าเป็นประเทศแนวหน้าที่มีประสิทธิภาพสูงสุดของโลกประเทศหนึ่ง ทั้งนี้เพราะมีการแยกผู้ให้บริการ (สถานพยาบาล) และผู้จ่ายเงินซื้อบริการ โดยสำนักงานหลักประกันสุขภาพแห่งชาติ (สปสช.) แยกจากกัน ไม่เหมือนระบบการศึกษาที่ไม่มี</a:t>
            </a:r>
            <a:r>
              <a:rPr lang="th-TH" sz="2800" b="1" dirty="0" smtClean="0">
                <a:solidFill>
                  <a:schemeClr val="accent1">
                    <a:lumMod val="25000"/>
                  </a:schemeClr>
                </a:solidFill>
                <a:latin typeface="TH SarabunPSK" pitchFamily="34" charset="-34"/>
                <a:cs typeface="TH SarabunPSK" pitchFamily="34" charset="-34"/>
              </a:rPr>
              <a:t>ประสิทธิภาพ ส่วน</a:t>
            </a:r>
            <a:r>
              <a:rPr lang="th-TH" sz="2800" b="1" dirty="0" smtClean="0">
                <a:solidFill>
                  <a:schemeClr val="accent1">
                    <a:lumMod val="25000"/>
                  </a:schemeClr>
                </a:solidFill>
                <a:latin typeface="TH SarabunPSK" pitchFamily="34" charset="-34"/>
                <a:cs typeface="TH SarabunPSK" pitchFamily="34" charset="-34"/>
              </a:rPr>
              <a:t>หนึ่งเป็นเพราะหน่วยให้บริการและผู้ซื้อบริการอยู่ในกระทรวงเดียวกัน ในระดับโรงพยาบาลมีกรณีของโรงพยาบาลหนองม่วงไข่ในจังหวัดแพร่ ได้ประยุกต์ปรัชญาของเศรษฐกิจพอเพียงในการบริหารจัดการโรงพยาบาลของ</a:t>
            </a:r>
            <a:r>
              <a:rPr lang="th-TH" sz="2800" b="1" dirty="0" smtClean="0">
                <a:solidFill>
                  <a:schemeClr val="accent1">
                    <a:lumMod val="25000"/>
                  </a:schemeClr>
                </a:solidFill>
                <a:latin typeface="TH SarabunPSK" pitchFamily="34" charset="-34"/>
                <a:cs typeface="TH SarabunPSK" pitchFamily="34" charset="-34"/>
              </a:rPr>
              <a:t>ตน และกำลังมีโรงพยาบาลชุมชนอีกจำนวนหนึ่งสนใจจะปฏิบัติตามแนวทางนี้</a:t>
            </a:r>
            <a:endParaRPr lang="th-TH" sz="28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13462772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179512" y="44624"/>
            <a:ext cx="8784976"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การขับเคลื่อนปรัชญาของเศรษฐกิจพอเพียงในภาคราชการ</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467544" y="1340768"/>
            <a:ext cx="8208912" cy="54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000" b="1" dirty="0" smtClean="0">
                <a:solidFill>
                  <a:schemeClr val="accent1">
                    <a:lumMod val="25000"/>
                  </a:schemeClr>
                </a:solidFill>
                <a:latin typeface="TH SarabunPSK" pitchFamily="34" charset="-34"/>
                <a:cs typeface="TH SarabunPSK" pitchFamily="34" charset="-34"/>
              </a:rPr>
              <a:t>ศาสตราจารย์ กัลยาณี เสนาสุ และคณะ ได้ศึกษาเพื่อประเมินระดับความเป็นเศรษฐกิจพอเพียงของหน่วยงานราชการส่วนกลางและภูมิภาคในระดับกรมของกระทรวงเกษตรและสหกรณ์ ประกอบด้วย สำนักงานปลัดกระทรวง กรมส่งเสริมการเกษตร กรมฝนหลวง กรมหม่อนไหม สำนักงานปฏิรูปที่ดินเพื่อการเกษตร กรมพัฒนาที่ดิน และกรมส่งเสริมสหกรณ์ เพื่อส่งเสริมการขับเคลื่อนเศรษฐกิจพอเพียงในภาคราชการในปี พ.ศ. 2562 โดยได้รับการสนับสนุนจากสำนักงานคณะกรรมการส่งเสริมวิทยาศาสตร์ วิจัยและนวัตกรรม (สกสว.) เพื่อเป็นตัวอย่างในการขับเคลื่อนปรัชญาของเศรษฐกิจพอเพียงสำหรับราชการส่วนกลางและภูมิภาค แต่ยังไม่มีความคืบหน้าหลังจาก</a:t>
            </a:r>
            <a:r>
              <a:rPr lang="th-TH" sz="3000" b="1" dirty="0" smtClean="0">
                <a:solidFill>
                  <a:schemeClr val="accent1">
                    <a:lumMod val="25000"/>
                  </a:schemeClr>
                </a:solidFill>
                <a:latin typeface="TH SarabunPSK" pitchFamily="34" charset="-34"/>
                <a:cs typeface="TH SarabunPSK" pitchFamily="34" charset="-34"/>
              </a:rPr>
              <a:t>นี้ เนื่องจากไม่ได้รับการสนับสนุนเท่าที่ควรจากรัฐบาลภายใต้การครอบงำของธุรกิจการเมือง</a:t>
            </a:r>
            <a:endParaRPr lang="th-TH" sz="30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142594757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179512" y="44624"/>
            <a:ext cx="8784976"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การขับเคลื่อนปรัชญาของเศรษฐกิจพอเพียงในภาคการศาสนา</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467544" y="1196752"/>
            <a:ext cx="8208912" cy="5544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2500" b="1" dirty="0" smtClean="0">
                <a:solidFill>
                  <a:schemeClr val="accent1">
                    <a:lumMod val="25000"/>
                  </a:schemeClr>
                </a:solidFill>
                <a:latin typeface="TH SarabunPSK" pitchFamily="34" charset="-34"/>
                <a:cs typeface="TH SarabunPSK" pitchFamily="34" charset="-34"/>
              </a:rPr>
              <a:t>อาจจะกล่าวได้ว่าความอ่อนแอของจริยธรรมความพอเพียงซึ่งเป็นรากฐานสำคัญในพุทธศาสนาซึ่งมาจากหลักโภชเนมัตตัญญุตา หรือการบริโภคพอประมาณ รวมทั้งหลักความสันโดษ คือดำรงชีวิตอย่างพอเพียง ไม่เบียดเบียนตัวเอง ผู้อื่น และสิ่งแวดล้อม เมื่อบริโภคแต่พอประมาณย่อมมีเวลาและทรัพยากรเหลือพอที่จะช่วยผู้อื่นที่ยังคงตกอยู่ในความทุกข์ยากได้ แต่ธรรมะดังกล่าวกำลังถูกลืมหายไปและถูกครอบงำด้วยความ</a:t>
            </a:r>
            <a:r>
              <a:rPr lang="th-TH" sz="2500" b="1" dirty="0" smtClean="0">
                <a:solidFill>
                  <a:schemeClr val="accent1">
                    <a:lumMod val="25000"/>
                  </a:schemeClr>
                </a:solidFill>
                <a:latin typeface="TH SarabunPSK" pitchFamily="34" charset="-34"/>
                <a:cs typeface="TH SarabunPSK" pitchFamily="34" charset="-34"/>
              </a:rPr>
              <a:t>โลภของผู้คนมาก</a:t>
            </a:r>
            <a:r>
              <a:rPr lang="th-TH" sz="2500" b="1" dirty="0" smtClean="0">
                <a:solidFill>
                  <a:schemeClr val="accent1">
                    <a:lumMod val="25000"/>
                  </a:schemeClr>
                </a:solidFill>
                <a:latin typeface="TH SarabunPSK" pitchFamily="34" charset="-34"/>
                <a:cs typeface="TH SarabunPSK" pitchFamily="34" charset="-34"/>
              </a:rPr>
              <a:t>ขึ้น ผู้ที่ไปทำบุญมักจะขอให้ได้ลาภสักการะเป็นการตอบแทน ทั้งนี้เพราะความอ่อนแอของวัดในพระพุทธศาสนาซึ่งเป็นสถาบันของสงฆ์ พระอาจารย์สุพจน์ ตปสีโล จากมหาวิทยาลัยจุฬาลงกรณ์ราชวิทยาลัย วิทยาเขตอุบลราชธานี เห็นจุดอ่อนข้อนี้และพยายามขับเคลื่อนปรัชญาของเศรษฐกิจพอเพียงสำหรับวัดในพุทธศาสนาในจังหวัดนครพนม มุกดาหาร อำนาจเจริญ อุบลราชธานี และยโสธร งานดังกล่าวเป็นเพียงจุดเริ่มต้นในการศึกษา เพราะการขับเคลื่อนจะเกิดขึ้นได้ต้องมีทรัพยากรสนับสนุนจำนวนหนึ่ง โดยปัญหาสำคัญอยู่ที่สถาบันสงฆ์ถูกช่วงชิงการนำทางด้านปัญญา ทำ</a:t>
            </a:r>
            <a:r>
              <a:rPr lang="th-TH" sz="2500" b="1" dirty="0" smtClean="0">
                <a:solidFill>
                  <a:schemeClr val="accent1">
                    <a:lumMod val="25000"/>
                  </a:schemeClr>
                </a:solidFill>
                <a:latin typeface="TH SarabunPSK" pitchFamily="34" charset="-34"/>
                <a:cs typeface="TH SarabunPSK" pitchFamily="34" charset="-34"/>
              </a:rPr>
              <a:t>ให้เกิดความ</a:t>
            </a:r>
            <a:r>
              <a:rPr lang="th-TH" sz="2500" b="1" dirty="0" smtClean="0">
                <a:solidFill>
                  <a:schemeClr val="accent1">
                    <a:lumMod val="25000"/>
                  </a:schemeClr>
                </a:solidFill>
                <a:latin typeface="TH SarabunPSK" pitchFamily="34" charset="-34"/>
                <a:cs typeface="TH SarabunPSK" pitchFamily="34" charset="-34"/>
              </a:rPr>
              <a:t>อ่อนแอและไม่สามารถเป็นที่พึ่งทางธรรมะได้อย่างแท้จริง จึงเป็นจุดคานงัดที่สำคัญถ้าประสงค์จะขับเคลื่อนปรัชญาของเศรษฐกิจพอเพียงให้หยั่งราก</a:t>
            </a:r>
            <a:r>
              <a:rPr lang="th-TH" sz="2500" b="1" dirty="0" smtClean="0">
                <a:solidFill>
                  <a:schemeClr val="accent1">
                    <a:lumMod val="25000"/>
                  </a:schemeClr>
                </a:solidFill>
                <a:latin typeface="TH SarabunPSK" pitchFamily="34" charset="-34"/>
                <a:cs typeface="TH SarabunPSK" pitchFamily="34" charset="-34"/>
              </a:rPr>
              <a:t>ลึกในสังคมไทยให้มากกว่า</a:t>
            </a:r>
            <a:r>
              <a:rPr lang="th-TH" sz="2500" b="1" dirty="0" smtClean="0">
                <a:solidFill>
                  <a:schemeClr val="accent1">
                    <a:lumMod val="25000"/>
                  </a:schemeClr>
                </a:solidFill>
                <a:latin typeface="TH SarabunPSK" pitchFamily="34" charset="-34"/>
                <a:cs typeface="TH SarabunPSK" pitchFamily="34" charset="-34"/>
              </a:rPr>
              <a:t>นี้</a:t>
            </a:r>
            <a:endParaRPr lang="th-TH" sz="25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9095935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179512" y="44624"/>
            <a:ext cx="8784976"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en-US" sz="4000" b="1" dirty="0" err="1" smtClean="0">
                <a:solidFill>
                  <a:schemeClr val="accent1">
                    <a:lumMod val="25000"/>
                  </a:schemeClr>
                </a:solidFill>
                <a:latin typeface="TH SarabunPSK" pitchFamily="34" charset="-34"/>
                <a:cs typeface="TH SarabunPSK" pitchFamily="34" charset="-34"/>
              </a:rPr>
              <a:t>sepaction</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467544" y="1340768"/>
            <a:ext cx="8208912" cy="54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200" b="1" dirty="0" smtClean="0">
                <a:solidFill>
                  <a:schemeClr val="accent1">
                    <a:lumMod val="25000"/>
                  </a:schemeClr>
                </a:solidFill>
                <a:latin typeface="TH SarabunPSK" pitchFamily="34" charset="-34"/>
                <a:cs typeface="TH SarabunPSK" pitchFamily="34" charset="-34"/>
              </a:rPr>
              <a:t>การขับเคลื่อนโดยใช้การสื่อสารทางสังคม ได้มีการจัดทำ </a:t>
            </a:r>
            <a:r>
              <a:rPr lang="en-US" sz="3200" b="1" dirty="0" smtClean="0">
                <a:solidFill>
                  <a:schemeClr val="accent1">
                    <a:lumMod val="25000"/>
                  </a:schemeClr>
                </a:solidFill>
                <a:latin typeface="TH SarabunPSK" pitchFamily="34" charset="-34"/>
                <a:cs typeface="TH SarabunPSK" pitchFamily="34" charset="-34"/>
              </a:rPr>
              <a:t>electronic platform</a:t>
            </a:r>
            <a:r>
              <a:rPr lang="th-TH" sz="3200" b="1" dirty="0" smtClean="0">
                <a:solidFill>
                  <a:schemeClr val="accent1">
                    <a:lumMod val="25000"/>
                  </a:schemeClr>
                </a:solidFill>
                <a:latin typeface="TH SarabunPSK" pitchFamily="34" charset="-34"/>
                <a:cs typeface="TH SarabunPSK" pitchFamily="34" charset="-34"/>
              </a:rPr>
              <a:t> เพื่อเป็นการเผยแพร่ข้อมูลในวงกว้างทั้งในและต่างประเทศที่มีชื่อว่า </a:t>
            </a:r>
            <a:r>
              <a:rPr lang="en-US" sz="3200" b="1" dirty="0" smtClean="0">
                <a:solidFill>
                  <a:schemeClr val="accent1">
                    <a:lumMod val="25000"/>
                  </a:schemeClr>
                </a:solidFill>
                <a:latin typeface="TH SarabunPSK" pitchFamily="34" charset="-34"/>
                <a:cs typeface="TH SarabunPSK" pitchFamily="34" charset="-34"/>
              </a:rPr>
              <a:t>Platform for Sufficiency Economy in Action</a:t>
            </a:r>
            <a:r>
              <a:rPr lang="th-TH" sz="3200" b="1" dirty="0" smtClean="0">
                <a:solidFill>
                  <a:schemeClr val="accent1">
                    <a:lumMod val="25000"/>
                  </a:schemeClr>
                </a:solidFill>
                <a:latin typeface="TH SarabunPSK" pitchFamily="34" charset="-34"/>
                <a:cs typeface="TH SarabunPSK" pitchFamily="34" charset="-34"/>
              </a:rPr>
              <a:t> เพื่อส่งเสริมให้ผู้สนใจที่จะเรียนรู้เกี่ยวกับปรัชญาของเศรษฐกิจพอเพียงเข้ามาศึกษาหาความรู้ รวมทั้งปัจเจกบุคคลและบุคลากรที่มีการปฏิบัติการตามปรัชญาของเศรษฐกิจพอเพียงที่ประสงค์จะแลกเปลี่ยนและแบ่งปันประสบการณ์สามารถเข้ามาแสดงกิจกรรมที่เกี่ยวข้องได้ เพื่อเป็นอีกช่องทางหนึ่งที่สามารถร่วมแลกเปลี่ยนเรียนรู้ได้ ปัจจุบัน </a:t>
            </a:r>
            <a:r>
              <a:rPr lang="en-US" sz="3200" b="1" dirty="0" smtClean="0">
                <a:solidFill>
                  <a:schemeClr val="accent1">
                    <a:lumMod val="25000"/>
                  </a:schemeClr>
                </a:solidFill>
                <a:latin typeface="TH SarabunPSK" pitchFamily="34" charset="-34"/>
                <a:cs typeface="TH SarabunPSK" pitchFamily="34" charset="-34"/>
              </a:rPr>
              <a:t>platform</a:t>
            </a:r>
            <a:r>
              <a:rPr lang="th-TH" sz="3200" b="1" dirty="0" smtClean="0">
                <a:solidFill>
                  <a:schemeClr val="accent1">
                    <a:lumMod val="25000"/>
                  </a:schemeClr>
                </a:solidFill>
                <a:latin typeface="TH SarabunPSK" pitchFamily="34" charset="-34"/>
                <a:cs typeface="TH SarabunPSK" pitchFamily="34" charset="-34"/>
              </a:rPr>
              <a:t> นี้ได้รับการดูแลโดยบริษัท </a:t>
            </a:r>
            <a:r>
              <a:rPr lang="en-US" sz="3200" b="1" dirty="0" err="1" smtClean="0">
                <a:solidFill>
                  <a:schemeClr val="accent1">
                    <a:lumMod val="25000"/>
                  </a:schemeClr>
                </a:solidFill>
                <a:latin typeface="TH SarabunPSK" pitchFamily="34" charset="-34"/>
                <a:cs typeface="TH SarabunPSK" pitchFamily="34" charset="-34"/>
              </a:rPr>
              <a:t>Magzune</a:t>
            </a:r>
            <a:r>
              <a:rPr lang="th-TH" sz="3200" b="1" dirty="0" smtClean="0">
                <a:solidFill>
                  <a:schemeClr val="accent1">
                    <a:lumMod val="25000"/>
                  </a:schemeClr>
                </a:solidFill>
                <a:latin typeface="TH SarabunPSK" pitchFamily="34" charset="-34"/>
                <a:cs typeface="TH SarabunPSK" pitchFamily="34" charset="-34"/>
              </a:rPr>
              <a:t> ซึ่งได้รับการสนับสนุนก่อนหน้านี้โดยสำนักงานคณะกรรมการส่งเสริมวิทยาศาสตร์ วิจัยและนวัตกรรม (สกสว.)</a:t>
            </a:r>
            <a:endParaRPr lang="th-TH" sz="32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227317278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179512" y="44624"/>
            <a:ext cx="8784976"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การรับรู้ปรัชญาของเศรษฐกิจพอเพียงในโลกตะวันตก</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467544" y="1268760"/>
            <a:ext cx="8280920" cy="5544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2900" b="1" dirty="0" smtClean="0">
                <a:solidFill>
                  <a:schemeClr val="accent1">
                    <a:lumMod val="25000"/>
                  </a:schemeClr>
                </a:solidFill>
                <a:latin typeface="TH SarabunPSK" pitchFamily="34" charset="-34"/>
                <a:cs typeface="TH SarabunPSK" pitchFamily="34" charset="-34"/>
              </a:rPr>
              <a:t>ได้มีการตั้งคำถามในโลกตะวันตกตั้งแต่ปี พ.ศ. 2517 (ค.ศ. 1974) โดย </a:t>
            </a:r>
            <a:r>
              <a:rPr lang="en-US" sz="2900" b="1" dirty="0" smtClean="0">
                <a:solidFill>
                  <a:schemeClr val="accent1">
                    <a:lumMod val="25000"/>
                  </a:schemeClr>
                </a:solidFill>
                <a:latin typeface="TH SarabunPSK" pitchFamily="34" charset="-34"/>
                <a:cs typeface="TH SarabunPSK" pitchFamily="34" charset="-34"/>
              </a:rPr>
              <a:t>Richard </a:t>
            </a:r>
            <a:r>
              <a:rPr lang="en-US" sz="2900" b="1" dirty="0" err="1" smtClean="0">
                <a:solidFill>
                  <a:schemeClr val="accent1">
                    <a:lumMod val="25000"/>
                  </a:schemeClr>
                </a:solidFill>
                <a:latin typeface="TH SarabunPSK" pitchFamily="34" charset="-34"/>
                <a:cs typeface="TH SarabunPSK" pitchFamily="34" charset="-34"/>
              </a:rPr>
              <a:t>Easterlin</a:t>
            </a:r>
            <a:r>
              <a:rPr lang="th-TH" sz="2900" b="1" dirty="0" smtClean="0">
                <a:solidFill>
                  <a:schemeClr val="accent1">
                    <a:lumMod val="25000"/>
                  </a:schemeClr>
                </a:solidFill>
                <a:latin typeface="TH SarabunPSK" pitchFamily="34" charset="-34"/>
                <a:cs typeface="TH SarabunPSK" pitchFamily="34" charset="-34"/>
              </a:rPr>
              <a:t> ว่า “การเติบโตทางเศรษฐกิจช่วยให้ชีวิตคนดีขึ้นจริงหรือ? ผลการศึกษาเชิงประจักษ์” (</a:t>
            </a:r>
            <a:r>
              <a:rPr lang="en-US" sz="2900" b="1" dirty="0" smtClean="0">
                <a:solidFill>
                  <a:schemeClr val="accent1">
                    <a:lumMod val="25000"/>
                  </a:schemeClr>
                </a:solidFill>
                <a:latin typeface="TH SarabunPSK" pitchFamily="34" charset="-34"/>
                <a:cs typeface="TH SarabunPSK" pitchFamily="34" charset="-34"/>
              </a:rPr>
              <a:t>Does economic growth improve the human lot? Some empirical evidence</a:t>
            </a:r>
            <a:r>
              <a:rPr lang="th-TH" sz="2900" b="1" dirty="0" smtClean="0">
                <a:solidFill>
                  <a:schemeClr val="accent1">
                    <a:lumMod val="25000"/>
                  </a:schemeClr>
                </a:solidFill>
                <a:latin typeface="TH SarabunPSK" pitchFamily="34" charset="-34"/>
                <a:cs typeface="TH SarabunPSK" pitchFamily="34" charset="-34"/>
              </a:rPr>
              <a:t>) หลังจากนั้นในปี พ.ศ. 2530 (ค.ศ. 1987) กษัตริย์ จิกมี นัมเกล วังชุก แห่งราชอาณาจักรภูฏาน ได้ตอบโต้วารสารตะวันตกที่อธิบายว่าราชอาณาจักรภูฏานมีอัตราการเจริญเติบโตทางเศรษฐกิจช้ามากว่า “ความสุขมวลรวมประชาชาติสำคัญกว่ารายได้มวลรวมประชาชาติ” ซึ่งต่อมาได้รับการสนับสนุนจากนักเศรษฐศาสตร์ตะวันตกที่มีชื่อเสียงและเคยได้รับ </a:t>
            </a:r>
            <a:r>
              <a:rPr lang="en-US" sz="2900" b="1" dirty="0" smtClean="0">
                <a:solidFill>
                  <a:schemeClr val="accent1">
                    <a:lumMod val="25000"/>
                  </a:schemeClr>
                </a:solidFill>
                <a:latin typeface="TH SarabunPSK" pitchFamily="34" charset="-34"/>
                <a:cs typeface="TH SarabunPSK" pitchFamily="34" charset="-34"/>
              </a:rPr>
              <a:t>Nobel</a:t>
            </a:r>
            <a:r>
              <a:rPr lang="th-TH" sz="2900" b="1" dirty="0" smtClean="0">
                <a:solidFill>
                  <a:schemeClr val="accent1">
                    <a:lumMod val="25000"/>
                  </a:schemeClr>
                </a:solidFill>
                <a:latin typeface="TH SarabunPSK" pitchFamily="34" charset="-34"/>
                <a:cs typeface="TH SarabunPSK" pitchFamily="34" charset="-34"/>
              </a:rPr>
              <a:t> </a:t>
            </a:r>
            <a:r>
              <a:rPr lang="en-US" sz="2900" b="1" dirty="0" smtClean="0">
                <a:solidFill>
                  <a:schemeClr val="accent1">
                    <a:lumMod val="25000"/>
                  </a:schemeClr>
                </a:solidFill>
                <a:latin typeface="TH SarabunPSK" pitchFamily="34" charset="-34"/>
                <a:cs typeface="TH SarabunPSK" pitchFamily="34" charset="-34"/>
              </a:rPr>
              <a:t>Prize </a:t>
            </a:r>
            <a:r>
              <a:rPr lang="th-TH" sz="2900" b="1" dirty="0" smtClean="0">
                <a:solidFill>
                  <a:schemeClr val="accent1">
                    <a:lumMod val="25000"/>
                  </a:schemeClr>
                </a:solidFill>
                <a:latin typeface="TH SarabunPSK" pitchFamily="34" charset="-34"/>
                <a:cs typeface="TH SarabunPSK" pitchFamily="34" charset="-34"/>
              </a:rPr>
              <a:t>หลายคน เช่น </a:t>
            </a:r>
            <a:r>
              <a:rPr lang="en-US" sz="2900" b="1" dirty="0" err="1" smtClean="0">
                <a:solidFill>
                  <a:schemeClr val="accent1">
                    <a:lumMod val="25000"/>
                  </a:schemeClr>
                </a:solidFill>
                <a:latin typeface="TH SarabunPSK" pitchFamily="34" charset="-34"/>
                <a:cs typeface="TH SarabunPSK" pitchFamily="34" charset="-34"/>
              </a:rPr>
              <a:t>Amartya</a:t>
            </a:r>
            <a:r>
              <a:rPr lang="en-US" sz="2900" b="1" dirty="0" smtClean="0">
                <a:solidFill>
                  <a:schemeClr val="accent1">
                    <a:lumMod val="25000"/>
                  </a:schemeClr>
                </a:solidFill>
                <a:latin typeface="TH SarabunPSK" pitchFamily="34" charset="-34"/>
                <a:cs typeface="TH SarabunPSK" pitchFamily="34" charset="-34"/>
              </a:rPr>
              <a:t> </a:t>
            </a:r>
            <a:r>
              <a:rPr lang="en-US" sz="2900" b="1" dirty="0" err="1" smtClean="0">
                <a:solidFill>
                  <a:schemeClr val="accent1">
                    <a:lumMod val="25000"/>
                  </a:schemeClr>
                </a:solidFill>
                <a:latin typeface="TH SarabunPSK" pitchFamily="34" charset="-34"/>
                <a:cs typeface="TH SarabunPSK" pitchFamily="34" charset="-34"/>
              </a:rPr>
              <a:t>Sen</a:t>
            </a:r>
            <a:r>
              <a:rPr lang="en-US" sz="2900" b="1" dirty="0" smtClean="0">
                <a:solidFill>
                  <a:schemeClr val="accent1">
                    <a:lumMod val="25000"/>
                  </a:schemeClr>
                </a:solidFill>
                <a:latin typeface="TH SarabunPSK" pitchFamily="34" charset="-34"/>
                <a:cs typeface="TH SarabunPSK" pitchFamily="34" charset="-34"/>
              </a:rPr>
              <a:t> Joseph </a:t>
            </a:r>
            <a:r>
              <a:rPr lang="en-US" sz="2900" b="1" dirty="0" err="1" smtClean="0">
                <a:solidFill>
                  <a:schemeClr val="accent1">
                    <a:lumMod val="25000"/>
                  </a:schemeClr>
                </a:solidFill>
                <a:latin typeface="TH SarabunPSK" pitchFamily="34" charset="-34"/>
                <a:cs typeface="TH SarabunPSK" pitchFamily="34" charset="-34"/>
              </a:rPr>
              <a:t>Stiglitg</a:t>
            </a:r>
            <a:r>
              <a:rPr lang="en-US" sz="2900" b="1" dirty="0" smtClean="0">
                <a:solidFill>
                  <a:schemeClr val="accent1">
                    <a:lumMod val="25000"/>
                  </a:schemeClr>
                </a:solidFill>
                <a:latin typeface="TH SarabunPSK" pitchFamily="34" charset="-34"/>
                <a:cs typeface="TH SarabunPSK" pitchFamily="34" charset="-34"/>
              </a:rPr>
              <a:t> </a:t>
            </a:r>
            <a:r>
              <a:rPr lang="th-TH" sz="2900" b="1" dirty="0" smtClean="0">
                <a:solidFill>
                  <a:schemeClr val="accent1">
                    <a:lumMod val="25000"/>
                  </a:schemeClr>
                </a:solidFill>
                <a:latin typeface="TH SarabunPSK" pitchFamily="34" charset="-34"/>
                <a:cs typeface="TH SarabunPSK" pitchFamily="34" charset="-34"/>
              </a:rPr>
              <a:t>และนักเศรษฐศาสตร์ที่ศึกษาเรื่องเศรษฐศาสตร์แห่งความสุข (</a:t>
            </a:r>
            <a:r>
              <a:rPr lang="en-US" sz="2900" b="1" dirty="0" smtClean="0">
                <a:solidFill>
                  <a:schemeClr val="accent1">
                    <a:lumMod val="25000"/>
                  </a:schemeClr>
                </a:solidFill>
                <a:latin typeface="TH SarabunPSK" pitchFamily="34" charset="-34"/>
                <a:cs typeface="TH SarabunPSK" pitchFamily="34" charset="-34"/>
              </a:rPr>
              <a:t>Economics of Happiness</a:t>
            </a:r>
            <a:r>
              <a:rPr lang="th-TH" sz="2900" b="1" dirty="0" smtClean="0">
                <a:solidFill>
                  <a:schemeClr val="accent1">
                    <a:lumMod val="25000"/>
                  </a:schemeClr>
                </a:solidFill>
                <a:latin typeface="TH SarabunPSK" pitchFamily="34" charset="-34"/>
                <a:cs typeface="TH SarabunPSK" pitchFamily="34" charset="-34"/>
              </a:rPr>
              <a:t>) เป็นจำนวนมาก สำหรับปรัชญาของเศรษฐกิจพอเพียงถึงแม้จุดเน้นจะอยู่ที่ความสุขและประโยชน์สุข แต่คำสำคัญที่สื่อออกไปคือความพอเพียง หรือ </a:t>
            </a:r>
            <a:r>
              <a:rPr lang="en-US" sz="2900" b="1" dirty="0" smtClean="0">
                <a:solidFill>
                  <a:schemeClr val="accent1">
                    <a:lumMod val="25000"/>
                  </a:schemeClr>
                </a:solidFill>
                <a:latin typeface="TH SarabunPSK" pitchFamily="34" charset="-34"/>
                <a:cs typeface="TH SarabunPSK" pitchFamily="34" charset="-34"/>
              </a:rPr>
              <a:t>Sufficiency </a:t>
            </a:r>
            <a:r>
              <a:rPr lang="th-TH" sz="2900" b="1" dirty="0" smtClean="0">
                <a:solidFill>
                  <a:schemeClr val="accent1">
                    <a:lumMod val="25000"/>
                  </a:schemeClr>
                </a:solidFill>
                <a:latin typeface="TH SarabunPSK" pitchFamily="34" charset="-34"/>
                <a:cs typeface="TH SarabunPSK" pitchFamily="34" charset="-34"/>
              </a:rPr>
              <a:t>ทำให้ไม่ได้รับความสนใจจากโลกตะวันตกเท่าที่ควร</a:t>
            </a:r>
            <a:endParaRPr lang="th-TH" sz="29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142607790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179512" y="44624"/>
            <a:ext cx="8784976"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การรับรู้ปรัชญาของเศรษฐกิจพอเพียงในโลกตะวันตก</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467544" y="1268760"/>
            <a:ext cx="8280920"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200" b="1" dirty="0" smtClean="0">
                <a:solidFill>
                  <a:schemeClr val="accent1">
                    <a:lumMod val="25000"/>
                  </a:schemeClr>
                </a:solidFill>
                <a:latin typeface="TH SarabunPSK" pitchFamily="34" charset="-34"/>
                <a:cs typeface="TH SarabunPSK" pitchFamily="34" charset="-34"/>
              </a:rPr>
              <a:t>อย่างไรก็ตาม แผนงานเพื่อการพัฒนาขององค์การสหประชาชาติ (</a:t>
            </a:r>
            <a:r>
              <a:rPr lang="en-US" sz="3200" b="1" dirty="0" smtClean="0">
                <a:solidFill>
                  <a:schemeClr val="accent1">
                    <a:lumMod val="25000"/>
                  </a:schemeClr>
                </a:solidFill>
                <a:latin typeface="TH SarabunPSK" pitchFamily="34" charset="-34"/>
                <a:cs typeface="TH SarabunPSK" pitchFamily="34" charset="-34"/>
              </a:rPr>
              <a:t>United Nation Development </a:t>
            </a:r>
            <a:r>
              <a:rPr lang="en-US" sz="3200" b="1" dirty="0" err="1" smtClean="0">
                <a:solidFill>
                  <a:schemeClr val="accent1">
                    <a:lumMod val="25000"/>
                  </a:schemeClr>
                </a:solidFill>
                <a:latin typeface="TH SarabunPSK" pitchFamily="34" charset="-34"/>
                <a:cs typeface="TH SarabunPSK" pitchFamily="34" charset="-34"/>
              </a:rPr>
              <a:t>Programme</a:t>
            </a:r>
            <a:r>
              <a:rPr lang="en-US" sz="3200" b="1" dirty="0" smtClean="0">
                <a:solidFill>
                  <a:schemeClr val="accent1">
                    <a:lumMod val="25000"/>
                  </a:schemeClr>
                </a:solidFill>
                <a:latin typeface="TH SarabunPSK" pitchFamily="34" charset="-34"/>
                <a:cs typeface="TH SarabunPSK" pitchFamily="34" charset="-34"/>
              </a:rPr>
              <a:t>: UNDP</a:t>
            </a:r>
            <a:r>
              <a:rPr lang="th-TH" sz="3200" b="1" dirty="0" smtClean="0">
                <a:solidFill>
                  <a:schemeClr val="accent1">
                    <a:lumMod val="25000"/>
                  </a:schemeClr>
                </a:solidFill>
                <a:latin typeface="TH SarabunPSK" pitchFamily="34" charset="-34"/>
                <a:cs typeface="TH SarabunPSK" pitchFamily="34" charset="-34"/>
              </a:rPr>
              <a:t>) ได้จัดทำรายงานพัฒนามนุษย์ของประเทศต่างๆ อย่างต่อเนื่อง ได้จัดทำรายงานดังกล่าวสำหรับประเทศไทยเผยแพร่ไปทั่วโลกในปี ค.ศ. 2007 (พ.ศ. 2550) </a:t>
            </a:r>
            <a:r>
              <a:rPr lang="en-US" sz="3200" b="1" dirty="0" smtClean="0">
                <a:solidFill>
                  <a:schemeClr val="accent1">
                    <a:lumMod val="25000"/>
                  </a:schemeClr>
                </a:solidFill>
                <a:latin typeface="TH SarabunPSK" pitchFamily="34" charset="-34"/>
                <a:cs typeface="TH SarabunPSK" pitchFamily="34" charset="-34"/>
              </a:rPr>
              <a:t>Thailand Human Development Report 2007: Sufficiency Economy and Human Development </a:t>
            </a:r>
            <a:r>
              <a:rPr lang="th-TH" sz="3200" b="1" dirty="0" smtClean="0">
                <a:solidFill>
                  <a:schemeClr val="accent1">
                    <a:lumMod val="25000"/>
                  </a:schemeClr>
                </a:solidFill>
                <a:latin typeface="TH SarabunPSK" pitchFamily="34" charset="-34"/>
                <a:cs typeface="TH SarabunPSK" pitchFamily="34" charset="-34"/>
              </a:rPr>
              <a:t>เผยแพร่เป็นภาษาอังกฤษทั่วโลก ก่อนที่หนังสือดังกล่าวเผยแพร่ทั่วโลก พระบาทสมเด็จพระมหาภูมิพลอดุลยเดชมหาราช บรมนาถบพิตร ได้รับมอบรางวัลจากอดีตเลขาธิการสหประชาชาติ </a:t>
            </a:r>
            <a:r>
              <a:rPr lang="en-US" sz="3200" b="1" dirty="0" smtClean="0">
                <a:solidFill>
                  <a:schemeClr val="accent1">
                    <a:lumMod val="25000"/>
                  </a:schemeClr>
                </a:solidFill>
                <a:latin typeface="TH SarabunPSK" pitchFamily="34" charset="-34"/>
                <a:cs typeface="TH SarabunPSK" pitchFamily="34" charset="-34"/>
              </a:rPr>
              <a:t>Kofi Anan</a:t>
            </a:r>
            <a:r>
              <a:rPr lang="th-TH" sz="3200" b="1" dirty="0" smtClean="0">
                <a:solidFill>
                  <a:schemeClr val="accent1">
                    <a:lumMod val="25000"/>
                  </a:schemeClr>
                </a:solidFill>
                <a:latin typeface="TH SarabunPSK" pitchFamily="34" charset="-34"/>
                <a:cs typeface="TH SarabunPSK" pitchFamily="34" charset="-34"/>
              </a:rPr>
              <a:t> ที่มีชื่อว่า </a:t>
            </a:r>
            <a:r>
              <a:rPr lang="en-US" sz="3200" b="1" dirty="0" smtClean="0">
                <a:solidFill>
                  <a:schemeClr val="accent1">
                    <a:lumMod val="25000"/>
                  </a:schemeClr>
                </a:solidFill>
                <a:latin typeface="TH SarabunPSK" pitchFamily="34" charset="-34"/>
                <a:cs typeface="TH SarabunPSK" pitchFamily="34" charset="-34"/>
              </a:rPr>
              <a:t>Human Development Lifetime Achievement Award</a:t>
            </a:r>
            <a:r>
              <a:rPr lang="th-TH" sz="3200" b="1" dirty="0" smtClean="0">
                <a:solidFill>
                  <a:schemeClr val="accent1">
                    <a:lumMod val="25000"/>
                  </a:schemeClr>
                </a:solidFill>
                <a:latin typeface="TH SarabunPSK" pitchFamily="34" charset="-34"/>
                <a:cs typeface="TH SarabunPSK" pitchFamily="34" charset="-34"/>
              </a:rPr>
              <a:t> เมื่อ 6 พฤษภาคม พ.ศ. 2549</a:t>
            </a:r>
            <a:endParaRPr lang="th-TH" sz="32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382746400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179512" y="44624"/>
            <a:ext cx="8784976"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การรับรู้ปรัชญาของเศรษฐกิจพอเพียงในโลกตะวันตก</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683568" y="1268760"/>
            <a:ext cx="7848872"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600" b="1" dirty="0" smtClean="0">
                <a:solidFill>
                  <a:schemeClr val="accent1">
                    <a:lumMod val="25000"/>
                  </a:schemeClr>
                </a:solidFill>
                <a:latin typeface="TH SarabunPSK" pitchFamily="34" charset="-34"/>
                <a:cs typeface="TH SarabunPSK" pitchFamily="34" charset="-34"/>
              </a:rPr>
              <a:t>ในช่วงปี พ.ศ. 2549-2540 ได้มีการประชุมนานาชาติระหว่างประเทศภายใต้ปรัชญาของเศรษฐกิจพอเพียงเป็นจำนวนมาก หนึ่งในนั้นคือการร่วมมือระหว่าง </a:t>
            </a:r>
            <a:r>
              <a:rPr lang="en-US" sz="3600" b="1" dirty="0" smtClean="0">
                <a:solidFill>
                  <a:schemeClr val="accent1">
                    <a:lumMod val="25000"/>
                  </a:schemeClr>
                </a:solidFill>
                <a:latin typeface="TH SarabunPSK" pitchFamily="34" charset="-34"/>
                <a:cs typeface="TH SarabunPSK" pitchFamily="34" charset="-34"/>
              </a:rPr>
              <a:t>UNESCO</a:t>
            </a:r>
            <a:r>
              <a:rPr lang="th-TH" sz="3600" b="1" dirty="0" smtClean="0">
                <a:solidFill>
                  <a:schemeClr val="accent1">
                    <a:lumMod val="25000"/>
                  </a:schemeClr>
                </a:solidFill>
                <a:latin typeface="TH SarabunPSK" pitchFamily="34" charset="-34"/>
                <a:cs typeface="TH SarabunPSK" pitchFamily="34" charset="-34"/>
              </a:rPr>
              <a:t> กับคณะกรรมการฝ่ายไทยจัดการประชุมที่มีชื่อว่า “</a:t>
            </a:r>
            <a:r>
              <a:rPr lang="en-US" sz="3600" b="1" dirty="0" smtClean="0">
                <a:solidFill>
                  <a:schemeClr val="accent1">
                    <a:lumMod val="25000"/>
                  </a:schemeClr>
                </a:solidFill>
                <a:latin typeface="TH SarabunPSK" pitchFamily="34" charset="-34"/>
                <a:cs typeface="TH SarabunPSK" pitchFamily="34" charset="-34"/>
              </a:rPr>
              <a:t>Sufficiency Economy: Participatory Development and universities</a:t>
            </a:r>
            <a:r>
              <a:rPr lang="th-TH" sz="3600" b="1" dirty="0" smtClean="0">
                <a:solidFill>
                  <a:schemeClr val="accent1">
                    <a:lumMod val="25000"/>
                  </a:schemeClr>
                </a:solidFill>
                <a:latin typeface="TH SarabunPSK" pitchFamily="34" charset="-34"/>
                <a:cs typeface="TH SarabunPSK" pitchFamily="34" charset="-34"/>
              </a:rPr>
              <a:t>” มีการเกิด </a:t>
            </a:r>
            <a:r>
              <a:rPr lang="en-US" sz="3600" b="1" dirty="0" smtClean="0">
                <a:solidFill>
                  <a:schemeClr val="accent1">
                    <a:lumMod val="25000"/>
                  </a:schemeClr>
                </a:solidFill>
                <a:latin typeface="TH SarabunPSK" pitchFamily="34" charset="-34"/>
                <a:cs typeface="TH SarabunPSK" pitchFamily="34" charset="-34"/>
              </a:rPr>
              <a:t>Web-site</a:t>
            </a:r>
            <a:r>
              <a:rPr lang="th-TH" sz="3600" b="1" dirty="0" smtClean="0">
                <a:solidFill>
                  <a:schemeClr val="accent1">
                    <a:lumMod val="25000"/>
                  </a:schemeClr>
                </a:solidFill>
                <a:latin typeface="TH SarabunPSK" pitchFamily="34" charset="-34"/>
                <a:cs typeface="TH SarabunPSK" pitchFamily="34" charset="-34"/>
              </a:rPr>
              <a:t> ที่มีชื่อว่า </a:t>
            </a:r>
            <a:r>
              <a:rPr lang="en-US" sz="3600" b="1" dirty="0" smtClean="0">
                <a:solidFill>
                  <a:schemeClr val="accent1">
                    <a:lumMod val="25000"/>
                  </a:schemeClr>
                </a:solidFill>
                <a:latin typeface="TH SarabunPSK" pitchFamily="34" charset="-34"/>
                <a:cs typeface="TH SarabunPSK" pitchFamily="34" charset="-34"/>
              </a:rPr>
              <a:t>Sufficiency Economy in Global View </a:t>
            </a:r>
            <a:r>
              <a:rPr lang="th-TH" sz="3600" b="1" dirty="0" smtClean="0">
                <a:solidFill>
                  <a:schemeClr val="accent1">
                    <a:lumMod val="25000"/>
                  </a:schemeClr>
                </a:solidFill>
                <a:latin typeface="TH SarabunPSK" pitchFamily="34" charset="-34"/>
                <a:cs typeface="TH SarabunPSK" pitchFamily="34" charset="-34"/>
              </a:rPr>
              <a:t>เสนอความคิดของนักวิชาการในตะวันตกเพื่อการศึกษาต่อไป</a:t>
            </a:r>
            <a:endParaRPr lang="th-TH" sz="36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18535935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179512" y="44624"/>
            <a:ext cx="8784976"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การรับรู้ปรัชญาของเศรษฐกิจพอเพียงในโลกตะวันตก</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611560" y="1268760"/>
            <a:ext cx="7920880"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200" b="1" dirty="0" smtClean="0">
                <a:solidFill>
                  <a:schemeClr val="accent1">
                    <a:lumMod val="25000"/>
                  </a:schemeClr>
                </a:solidFill>
                <a:latin typeface="TH SarabunPSK" pitchFamily="34" charset="-34"/>
                <a:cs typeface="TH SarabunPSK" pitchFamily="34" charset="-34"/>
              </a:rPr>
              <a:t>ปี ค.ศ. 2012 (2545) การประชุม </a:t>
            </a:r>
            <a:r>
              <a:rPr lang="en-US" sz="3200" b="1" dirty="0" smtClean="0">
                <a:solidFill>
                  <a:schemeClr val="accent1">
                    <a:lumMod val="25000"/>
                  </a:schemeClr>
                </a:solidFill>
                <a:latin typeface="TH SarabunPSK" pitchFamily="34" charset="-34"/>
                <a:cs typeface="TH SarabunPSK" pitchFamily="34" charset="-34"/>
              </a:rPr>
              <a:t>Earth Summit </a:t>
            </a:r>
            <a:r>
              <a:rPr lang="th-TH" sz="3200" b="1" dirty="0" smtClean="0">
                <a:solidFill>
                  <a:schemeClr val="accent1">
                    <a:lumMod val="25000"/>
                  </a:schemeClr>
                </a:solidFill>
                <a:latin typeface="TH SarabunPSK" pitchFamily="34" charset="-34"/>
                <a:cs typeface="TH SarabunPSK" pitchFamily="34" charset="-34"/>
              </a:rPr>
              <a:t>ครั้งที่ 3 ที่นครริโอ เดอจาเนโร ประเทศบราซิล ใช้ชื่อว่า </a:t>
            </a:r>
            <a:r>
              <a:rPr lang="en-US" sz="3200" b="1" dirty="0" smtClean="0">
                <a:solidFill>
                  <a:schemeClr val="accent1">
                    <a:lumMod val="25000"/>
                  </a:schemeClr>
                </a:solidFill>
                <a:latin typeface="TH SarabunPSK" pitchFamily="34" charset="-34"/>
                <a:cs typeface="TH SarabunPSK" pitchFamily="34" charset="-34"/>
              </a:rPr>
              <a:t>Rio+20</a:t>
            </a:r>
            <a:r>
              <a:rPr lang="th-TH" sz="3200" b="1" dirty="0" smtClean="0">
                <a:solidFill>
                  <a:schemeClr val="accent1">
                    <a:lumMod val="25000"/>
                  </a:schemeClr>
                </a:solidFill>
                <a:latin typeface="TH SarabunPSK" pitchFamily="34" charset="-34"/>
                <a:cs typeface="TH SarabunPSK" pitchFamily="34" charset="-34"/>
              </a:rPr>
              <a:t> ตัวแทนของประเทศไทยเสนอใช้ </a:t>
            </a:r>
            <a:r>
              <a:rPr lang="en-US" sz="3200" b="1" dirty="0" smtClean="0">
                <a:solidFill>
                  <a:schemeClr val="accent1">
                    <a:lumMod val="25000"/>
                  </a:schemeClr>
                </a:solidFill>
                <a:latin typeface="TH SarabunPSK" pitchFamily="34" charset="-34"/>
                <a:cs typeface="TH SarabunPSK" pitchFamily="34" charset="-34"/>
              </a:rPr>
              <a:t>Sufficiency Economy </a:t>
            </a:r>
            <a:r>
              <a:rPr lang="th-TH" sz="3200" b="1" dirty="0" smtClean="0">
                <a:solidFill>
                  <a:schemeClr val="accent1">
                    <a:lumMod val="25000"/>
                  </a:schemeClr>
                </a:solidFill>
                <a:latin typeface="TH SarabunPSK" pitchFamily="34" charset="-34"/>
                <a:cs typeface="TH SarabunPSK" pitchFamily="34" charset="-34"/>
              </a:rPr>
              <a:t>เป็นแนวทางการพัฒนาที่ยั่งยืนตามความหมายของ</a:t>
            </a:r>
            <a:r>
              <a:rPr lang="en-US" sz="3200" b="1" dirty="0" smtClean="0">
                <a:solidFill>
                  <a:schemeClr val="accent1">
                    <a:lumMod val="25000"/>
                  </a:schemeClr>
                </a:solidFill>
                <a:latin typeface="TH SarabunPSK" pitchFamily="34" charset="-34"/>
                <a:cs typeface="TH SarabunPSK" pitchFamily="34" charset="-34"/>
              </a:rPr>
              <a:t> Green Economy</a:t>
            </a:r>
            <a:r>
              <a:rPr lang="th-TH" sz="3200" b="1" dirty="0" smtClean="0">
                <a:solidFill>
                  <a:schemeClr val="accent1">
                    <a:lumMod val="25000"/>
                  </a:schemeClr>
                </a:solidFill>
                <a:latin typeface="TH SarabunPSK" pitchFamily="34" charset="-34"/>
                <a:cs typeface="TH SarabunPSK" pitchFamily="34" charset="-34"/>
              </a:rPr>
              <a:t> ในช่วงที่องค์การสหประชาชาติกำหนดให้ปี ค.ศ. 2005-2014 (พ.ศ. 2538-2547) องค์การ </a:t>
            </a:r>
            <a:r>
              <a:rPr lang="en-US" sz="3200" b="1" dirty="0" smtClean="0">
                <a:solidFill>
                  <a:schemeClr val="accent1">
                    <a:lumMod val="25000"/>
                  </a:schemeClr>
                </a:solidFill>
                <a:latin typeface="TH SarabunPSK" pitchFamily="34" charset="-34"/>
                <a:cs typeface="TH SarabunPSK" pitchFamily="34" charset="-34"/>
              </a:rPr>
              <a:t>UNESCO</a:t>
            </a:r>
            <a:r>
              <a:rPr lang="th-TH" sz="3200" b="1" dirty="0" smtClean="0">
                <a:solidFill>
                  <a:schemeClr val="accent1">
                    <a:lumMod val="25000"/>
                  </a:schemeClr>
                </a:solidFill>
                <a:latin typeface="TH SarabunPSK" pitchFamily="34" charset="-34"/>
                <a:cs typeface="TH SarabunPSK" pitchFamily="34" charset="-34"/>
              </a:rPr>
              <a:t> สำนักงานใหญ่ในกรุงปารีสจัดปาฐกถาเรื่อง “</a:t>
            </a:r>
            <a:r>
              <a:rPr lang="en-US" sz="3200" b="1" dirty="0" smtClean="0">
                <a:solidFill>
                  <a:schemeClr val="accent1">
                    <a:lumMod val="25000"/>
                  </a:schemeClr>
                </a:solidFill>
                <a:latin typeface="TH SarabunPSK" pitchFamily="34" charset="-34"/>
                <a:cs typeface="TH SarabunPSK" pitchFamily="34" charset="-34"/>
              </a:rPr>
              <a:t>Towards a Sufficiency Economy: A New Ethical Paradigm for Sustainability</a:t>
            </a:r>
            <a:r>
              <a:rPr lang="th-TH" sz="3200" b="1" dirty="0" smtClean="0">
                <a:solidFill>
                  <a:schemeClr val="accent1">
                    <a:lumMod val="25000"/>
                  </a:schemeClr>
                </a:solidFill>
                <a:latin typeface="TH SarabunPSK" pitchFamily="34" charset="-34"/>
                <a:cs typeface="TH SarabunPSK" pitchFamily="34" charset="-34"/>
              </a:rPr>
              <a:t>” ทั้งนี้เพราะการพัฒนาที่ไม่มีกระบวนทัศน์ทางจริยธรรมย่อมไม่สามารถนำไปสู่การพัฒนาที่ยั่งยืนได้ กระบวนทัศน์ในตะวันตกจะไม่เน้นจริยธรรม ซึ่งต่างกับปรัชญาของเศรษฐกิจพอเพียงซึ่งคุณธรรมและจริยธรรมเป็นประเด็นสำคัญ</a:t>
            </a:r>
            <a:endParaRPr lang="th-TH" sz="32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33579592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179512" y="44624"/>
            <a:ext cx="8784976"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การรับรู้ปรัชญาของเศรษฐกิจพอเพียงในโลกตะวันตก</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611560" y="1268760"/>
            <a:ext cx="7920880"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600" b="1" dirty="0" smtClean="0">
                <a:solidFill>
                  <a:schemeClr val="accent1">
                    <a:lumMod val="25000"/>
                  </a:schemeClr>
                </a:solidFill>
                <a:latin typeface="TH SarabunPSK" pitchFamily="34" charset="-34"/>
                <a:cs typeface="TH SarabunPSK" pitchFamily="34" charset="-34"/>
              </a:rPr>
              <a:t>ระหว่างปี พ.ศ. 2558-2559 ประเทศไทยได้รับเลือกเป็นประธานกลุ่ม </a:t>
            </a:r>
            <a:r>
              <a:rPr lang="en-US" sz="3600" b="1" dirty="0" smtClean="0">
                <a:solidFill>
                  <a:schemeClr val="accent1">
                    <a:lumMod val="25000"/>
                  </a:schemeClr>
                </a:solidFill>
                <a:latin typeface="TH SarabunPSK" pitchFamily="34" charset="-34"/>
                <a:cs typeface="TH SarabunPSK" pitchFamily="34" charset="-34"/>
              </a:rPr>
              <a:t>G77</a:t>
            </a:r>
            <a:r>
              <a:rPr lang="th-TH" sz="3600" b="1" dirty="0" smtClean="0">
                <a:solidFill>
                  <a:schemeClr val="accent1">
                    <a:lumMod val="25000"/>
                  </a:schemeClr>
                </a:solidFill>
                <a:latin typeface="TH SarabunPSK" pitchFamily="34" charset="-34"/>
                <a:cs typeface="TH SarabunPSK" pitchFamily="34" charset="-34"/>
              </a:rPr>
              <a:t> ซึ่งเป็นประเทศกำลังพัฒนา ประเทศไทยได้รับการยอมรับจากประเทศสมาชิกให้นำเอาปรัชญาของเศรษฐกิจพอเพียงมาเป็นกระบวนทัศน์สำหรับการพัฒนาที่ยั่งยืน ซึ่งประเทศไทยโดยกระทรวงการต่างประเทศได้ให้ความช่วยเหลือแก่ประเทศกำลังพัฒนา โดยเฉพาะอย่างยิ่งประเทศในทวีปอาฟริกา นำเอาปรัชญาของเศรษฐกิจพอเพียงไปใช้เพื่อการพัฒนาภาคการเกษตรของประเทศเหล่านั้น</a:t>
            </a:r>
            <a:endParaRPr lang="th-TH" sz="36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9369414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0"/>
          <p:cNvSpPr txBox="1">
            <a:spLocks noChangeArrowheads="1"/>
          </p:cNvSpPr>
          <p:nvPr/>
        </p:nvSpPr>
        <p:spPr bwMode="auto">
          <a:xfrm>
            <a:off x="179512" y="44624"/>
            <a:ext cx="8784976" cy="12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การรับรู้ปรัชญาของเศรษฐกิจพอเพียงในโลกตะวันตก</a:t>
            </a:r>
            <a:endParaRPr lang="es-ES" sz="4000" b="1" dirty="0" smtClean="0">
              <a:solidFill>
                <a:schemeClr val="accent1">
                  <a:lumMod val="25000"/>
                </a:schemeClr>
              </a:solidFill>
              <a:latin typeface="TH SarabunPSK" pitchFamily="34" charset="-34"/>
              <a:cs typeface="TH SarabunPSK" pitchFamily="34" charset="-34"/>
            </a:endParaRPr>
          </a:p>
        </p:txBody>
      </p:sp>
      <p:sp>
        <p:nvSpPr>
          <p:cNvPr id="5" name="Rectangle 150"/>
          <p:cNvSpPr txBox="1">
            <a:spLocks noChangeArrowheads="1"/>
          </p:cNvSpPr>
          <p:nvPr/>
        </p:nvSpPr>
        <p:spPr bwMode="auto">
          <a:xfrm>
            <a:off x="611560" y="1268760"/>
            <a:ext cx="7920880"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600" b="1" dirty="0" smtClean="0">
                <a:solidFill>
                  <a:schemeClr val="accent1">
                    <a:lumMod val="25000"/>
                  </a:schemeClr>
                </a:solidFill>
                <a:latin typeface="TH SarabunPSK" pitchFamily="34" charset="-34"/>
                <a:cs typeface="TH SarabunPSK" pitchFamily="34" charset="-34"/>
              </a:rPr>
              <a:t>ได้มีการพิมพ์หนังสือเป็นภาษาอังกฤษเกี่ยวกับเศรษฐกิจพอเพียงในปี พ.ศ. 2559 (ค.ศ. 2016) 2 เรื่อง คือ</a:t>
            </a:r>
          </a:p>
          <a:p>
            <a:pPr algn="thaiDist" eaLnBrk="1" hangingPunct="1">
              <a:defRPr/>
            </a:pPr>
            <a:endParaRPr lang="th-TH" sz="1800" b="1" dirty="0" smtClean="0">
              <a:solidFill>
                <a:schemeClr val="accent1">
                  <a:lumMod val="25000"/>
                </a:schemeClr>
              </a:solidFill>
              <a:latin typeface="TH SarabunPSK" pitchFamily="34" charset="-34"/>
              <a:cs typeface="TH SarabunPSK" pitchFamily="34" charset="-34"/>
            </a:endParaRPr>
          </a:p>
          <a:p>
            <a:pPr marL="742950" indent="-742950" algn="thaiDist" eaLnBrk="1" hangingPunct="1">
              <a:buAutoNum type="arabicPeriod"/>
              <a:defRPr/>
            </a:pPr>
            <a:r>
              <a:rPr lang="th-TH" sz="3600" b="1" dirty="0" smtClean="0">
                <a:solidFill>
                  <a:schemeClr val="accent1">
                    <a:lumMod val="25000"/>
                  </a:schemeClr>
                </a:solidFill>
                <a:latin typeface="TH SarabunPSK" pitchFamily="34" charset="-34"/>
                <a:cs typeface="TH SarabunPSK" pitchFamily="34" charset="-34"/>
              </a:rPr>
              <a:t>“</a:t>
            </a:r>
            <a:r>
              <a:rPr lang="en-US" sz="3600" b="1" dirty="0" smtClean="0">
                <a:solidFill>
                  <a:schemeClr val="accent1">
                    <a:lumMod val="25000"/>
                  </a:schemeClr>
                </a:solidFill>
                <a:latin typeface="TH SarabunPSK" pitchFamily="34" charset="-34"/>
                <a:cs typeface="TH SarabunPSK" pitchFamily="34" charset="-34"/>
              </a:rPr>
              <a:t>Sufficiency Thinking: Thailand’s Gift to an Unsustainable World</a:t>
            </a:r>
            <a:r>
              <a:rPr lang="th-TH" sz="3600" b="1" dirty="0" smtClean="0">
                <a:solidFill>
                  <a:schemeClr val="accent1">
                    <a:lumMod val="25000"/>
                  </a:schemeClr>
                </a:solidFill>
                <a:latin typeface="TH SarabunPSK" pitchFamily="34" charset="-34"/>
                <a:cs typeface="TH SarabunPSK" pitchFamily="34" charset="-34"/>
              </a:rPr>
              <a:t>” โดย </a:t>
            </a:r>
            <a:r>
              <a:rPr lang="en-US" sz="3600" b="1" dirty="0" smtClean="0">
                <a:solidFill>
                  <a:schemeClr val="accent1">
                    <a:lumMod val="25000"/>
                  </a:schemeClr>
                </a:solidFill>
                <a:latin typeface="TH SarabunPSK" pitchFamily="34" charset="-34"/>
                <a:cs typeface="TH SarabunPSK" pitchFamily="34" charset="-34"/>
              </a:rPr>
              <a:t>Avery &amp; </a:t>
            </a:r>
            <a:r>
              <a:rPr lang="en-US" sz="3600" b="1" dirty="0" err="1" smtClean="0">
                <a:solidFill>
                  <a:schemeClr val="accent1">
                    <a:lumMod val="25000"/>
                  </a:schemeClr>
                </a:solidFill>
                <a:latin typeface="TH SarabunPSK" pitchFamily="34" charset="-34"/>
                <a:cs typeface="TH SarabunPSK" pitchFamily="34" charset="-34"/>
              </a:rPr>
              <a:t>Bergsteiner</a:t>
            </a:r>
            <a:endParaRPr lang="en-US" sz="3600" b="1" dirty="0" smtClean="0">
              <a:solidFill>
                <a:schemeClr val="accent1">
                  <a:lumMod val="25000"/>
                </a:schemeClr>
              </a:solidFill>
              <a:latin typeface="TH SarabunPSK" pitchFamily="34" charset="-34"/>
              <a:cs typeface="TH SarabunPSK" pitchFamily="34" charset="-34"/>
            </a:endParaRPr>
          </a:p>
          <a:p>
            <a:pPr marL="742950" indent="-742950" algn="thaiDist" eaLnBrk="1" hangingPunct="1">
              <a:buAutoNum type="arabicPeriod"/>
              <a:defRPr/>
            </a:pPr>
            <a:r>
              <a:rPr lang="th-TH" sz="3600" b="1" dirty="0" smtClean="0">
                <a:solidFill>
                  <a:schemeClr val="accent1">
                    <a:lumMod val="25000"/>
                  </a:schemeClr>
                </a:solidFill>
                <a:latin typeface="TH SarabunPSK" pitchFamily="34" charset="-34"/>
                <a:cs typeface="TH SarabunPSK" pitchFamily="34" charset="-34"/>
              </a:rPr>
              <a:t>“</a:t>
            </a:r>
            <a:r>
              <a:rPr lang="en-US" sz="3600" b="1" dirty="0" smtClean="0">
                <a:solidFill>
                  <a:schemeClr val="accent1">
                    <a:lumMod val="25000"/>
                  </a:schemeClr>
                </a:solidFill>
                <a:latin typeface="TH SarabunPSK" pitchFamily="34" charset="-34"/>
                <a:cs typeface="TH SarabunPSK" pitchFamily="34" charset="-34"/>
              </a:rPr>
              <a:t>A Call to Action: Thailand and Sustainable Development Goals</a:t>
            </a:r>
            <a:r>
              <a:rPr lang="th-TH" sz="3600" b="1" dirty="0" smtClean="0">
                <a:solidFill>
                  <a:schemeClr val="accent1">
                    <a:lumMod val="25000"/>
                  </a:schemeClr>
                </a:solidFill>
                <a:latin typeface="TH SarabunPSK" pitchFamily="34" charset="-34"/>
                <a:cs typeface="TH SarabunPSK" pitchFamily="34" charset="-34"/>
              </a:rPr>
              <a:t>” โดย </a:t>
            </a:r>
            <a:r>
              <a:rPr lang="en-US" sz="3600" b="1" dirty="0" smtClean="0">
                <a:solidFill>
                  <a:schemeClr val="accent1">
                    <a:lumMod val="25000"/>
                  </a:schemeClr>
                </a:solidFill>
                <a:latin typeface="TH SarabunPSK" pitchFamily="34" charset="-34"/>
                <a:cs typeface="TH SarabunPSK" pitchFamily="34" charset="-34"/>
              </a:rPr>
              <a:t>Baxter, Grossman and Wegner</a:t>
            </a:r>
            <a:endParaRPr lang="th-TH" sz="36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3264693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50"/>
          <p:cNvSpPr txBox="1">
            <a:spLocks noChangeArrowheads="1"/>
          </p:cNvSpPr>
          <p:nvPr/>
        </p:nvSpPr>
        <p:spPr bwMode="auto">
          <a:xfrm>
            <a:off x="731068" y="476672"/>
            <a:ext cx="7704138"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defRPr/>
            </a:pPr>
            <a:r>
              <a:rPr lang="th-TH" sz="4000" b="1" dirty="0" smtClean="0">
                <a:solidFill>
                  <a:schemeClr val="accent1">
                    <a:lumMod val="25000"/>
                  </a:schemeClr>
                </a:solidFill>
                <a:latin typeface="TH SarabunPSK" pitchFamily="34" charset="-34"/>
                <a:cs typeface="TH SarabunPSK" pitchFamily="34" charset="-34"/>
              </a:rPr>
              <a:t>คำอธิบายความหมายอย่างเป็นทางการ</a:t>
            </a:r>
            <a:endParaRPr lang="es-ES" sz="4000" b="1" dirty="0" smtClean="0">
              <a:solidFill>
                <a:schemeClr val="accent1">
                  <a:lumMod val="25000"/>
                </a:schemeClr>
              </a:solidFill>
              <a:latin typeface="TH SarabunPSK" pitchFamily="34" charset="-34"/>
              <a:cs typeface="TH SarabunPSK" pitchFamily="34" charset="-34"/>
            </a:endParaRPr>
          </a:p>
        </p:txBody>
      </p:sp>
      <p:sp>
        <p:nvSpPr>
          <p:cNvPr id="4" name="Rectangle 150"/>
          <p:cNvSpPr txBox="1">
            <a:spLocks noChangeArrowheads="1"/>
          </p:cNvSpPr>
          <p:nvPr/>
        </p:nvSpPr>
        <p:spPr bwMode="auto">
          <a:xfrm>
            <a:off x="478655" y="1363362"/>
            <a:ext cx="8208963" cy="4967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endParaRPr lang="th-TH" sz="3300" b="1" dirty="0">
              <a:solidFill>
                <a:schemeClr val="accent1">
                  <a:lumMod val="25000"/>
                </a:schemeClr>
              </a:solidFill>
              <a:latin typeface="TH SarabunPSK" pitchFamily="34" charset="-34"/>
              <a:cs typeface="TH SarabunPSK" pitchFamily="34" charset="-34"/>
            </a:endParaRPr>
          </a:p>
          <a:p>
            <a:pPr algn="thaiDist" eaLnBrk="1" hangingPunct="1">
              <a:defRPr/>
            </a:pPr>
            <a:r>
              <a:rPr lang="th-TH" sz="3300" b="1" dirty="0" smtClean="0">
                <a:solidFill>
                  <a:schemeClr val="accent1">
                    <a:lumMod val="25000"/>
                  </a:schemeClr>
                </a:solidFill>
                <a:latin typeface="TH SarabunPSK" pitchFamily="34" charset="-34"/>
                <a:cs typeface="TH SarabunPSK" pitchFamily="34" charset="-34"/>
              </a:rPr>
              <a:t>และ</a:t>
            </a:r>
            <a:r>
              <a:rPr lang="th-TH" sz="3300" b="1" dirty="0">
                <a:solidFill>
                  <a:schemeClr val="accent1">
                    <a:lumMod val="25000"/>
                  </a:schemeClr>
                </a:solidFill>
                <a:latin typeface="TH SarabunPSK" pitchFamily="34" charset="-34"/>
                <a:cs typeface="TH SarabunPSK" pitchFamily="34" charset="-34"/>
              </a:rPr>
              <a:t>ขณะเดียวกันจะต้องเสริมสร้างพื้นฐานจิตใจของคนในชาติ โดยเฉพาะเจ้าหน้าที่ของรัฐ นักทฤษฎีและนักธุรกิจในทุกระดับให้มีสำนึกใน</a:t>
            </a:r>
            <a:r>
              <a:rPr lang="th-TH" sz="3300" b="1" dirty="0">
                <a:solidFill>
                  <a:srgbClr val="C00000"/>
                </a:solidFill>
                <a:latin typeface="TH SarabunPSK" pitchFamily="34" charset="-34"/>
                <a:cs typeface="TH SarabunPSK" pitchFamily="34" charset="-34"/>
              </a:rPr>
              <a:t>คุณธรรม ความซื่อสัตย์สุจริต </a:t>
            </a:r>
            <a:r>
              <a:rPr lang="th-TH" sz="3300" b="1" dirty="0">
                <a:solidFill>
                  <a:schemeClr val="accent1">
                    <a:lumMod val="25000"/>
                  </a:schemeClr>
                </a:solidFill>
                <a:latin typeface="TH SarabunPSK" pitchFamily="34" charset="-34"/>
                <a:cs typeface="TH SarabunPSK" pitchFamily="34" charset="-34"/>
              </a:rPr>
              <a:t>และให้มี</a:t>
            </a:r>
            <a:r>
              <a:rPr lang="th-TH" sz="3300" b="1" dirty="0">
                <a:solidFill>
                  <a:srgbClr val="C00000"/>
                </a:solidFill>
                <a:latin typeface="TH SarabunPSK" pitchFamily="34" charset="-34"/>
                <a:cs typeface="TH SarabunPSK" pitchFamily="34" charset="-34"/>
              </a:rPr>
              <a:t>ความรอบรู้</a:t>
            </a:r>
            <a:r>
              <a:rPr lang="th-TH" sz="3300" b="1" dirty="0">
                <a:solidFill>
                  <a:schemeClr val="accent1">
                    <a:lumMod val="25000"/>
                  </a:schemeClr>
                </a:solidFill>
                <a:latin typeface="TH SarabunPSK" pitchFamily="34" charset="-34"/>
                <a:cs typeface="TH SarabunPSK" pitchFamily="34" charset="-34"/>
              </a:rPr>
              <a:t>ที่เหมาะสม ดำเนินชีวิตด้วย</a:t>
            </a:r>
            <a:r>
              <a:rPr lang="th-TH" sz="3300" b="1" dirty="0">
                <a:solidFill>
                  <a:srgbClr val="C00000"/>
                </a:solidFill>
                <a:latin typeface="TH SarabunPSK" pitchFamily="34" charset="-34"/>
                <a:cs typeface="TH SarabunPSK" pitchFamily="34" charset="-34"/>
              </a:rPr>
              <a:t>ความอดทน ความเพียร </a:t>
            </a:r>
            <a:r>
              <a:rPr lang="th-TH" sz="3300" b="1" dirty="0">
                <a:solidFill>
                  <a:schemeClr val="accent1">
                    <a:lumMod val="25000"/>
                  </a:schemeClr>
                </a:solidFill>
                <a:latin typeface="TH SarabunPSK" pitchFamily="34" charset="-34"/>
                <a:cs typeface="TH SarabunPSK" pitchFamily="34" charset="-34"/>
              </a:rPr>
              <a:t>มี</a:t>
            </a:r>
            <a:r>
              <a:rPr lang="th-TH" sz="3300" b="1" dirty="0">
                <a:solidFill>
                  <a:srgbClr val="C00000"/>
                </a:solidFill>
                <a:latin typeface="TH SarabunPSK" pitchFamily="34" charset="-34"/>
                <a:cs typeface="TH SarabunPSK" pitchFamily="34" charset="-34"/>
              </a:rPr>
              <a:t>สติ</a:t>
            </a:r>
            <a:r>
              <a:rPr lang="th-TH" sz="3300" b="1" dirty="0">
                <a:solidFill>
                  <a:schemeClr val="accent1">
                    <a:lumMod val="25000"/>
                  </a:schemeClr>
                </a:solidFill>
                <a:latin typeface="TH SarabunPSK" pitchFamily="34" charset="-34"/>
                <a:cs typeface="TH SarabunPSK" pitchFamily="34" charset="-34"/>
              </a:rPr>
              <a:t> </a:t>
            </a:r>
            <a:r>
              <a:rPr lang="th-TH" sz="3300" b="1" dirty="0">
                <a:solidFill>
                  <a:srgbClr val="C00000"/>
                </a:solidFill>
                <a:latin typeface="TH SarabunPSK" pitchFamily="34" charset="-34"/>
                <a:cs typeface="TH SarabunPSK" pitchFamily="34" charset="-34"/>
              </a:rPr>
              <a:t>ปัญญา</a:t>
            </a:r>
            <a:r>
              <a:rPr lang="th-TH" sz="3300" b="1" dirty="0">
                <a:solidFill>
                  <a:schemeClr val="accent1">
                    <a:lumMod val="25000"/>
                  </a:schemeClr>
                </a:solidFill>
                <a:latin typeface="TH SarabunPSK" pitchFamily="34" charset="-34"/>
                <a:cs typeface="TH SarabunPSK" pitchFamily="34" charset="-34"/>
              </a:rPr>
              <a:t> และความ</a:t>
            </a:r>
            <a:r>
              <a:rPr lang="th-TH" sz="3300" b="1" dirty="0">
                <a:solidFill>
                  <a:srgbClr val="C00000"/>
                </a:solidFill>
                <a:latin typeface="TH SarabunPSK" pitchFamily="34" charset="-34"/>
                <a:cs typeface="TH SarabunPSK" pitchFamily="34" charset="-34"/>
              </a:rPr>
              <a:t>รอบคอบ</a:t>
            </a:r>
            <a:r>
              <a:rPr lang="th-TH" sz="3300" b="1" dirty="0">
                <a:solidFill>
                  <a:schemeClr val="accent1">
                    <a:lumMod val="25000"/>
                  </a:schemeClr>
                </a:solidFill>
                <a:latin typeface="TH SarabunPSK" pitchFamily="34" charset="-34"/>
                <a:cs typeface="TH SarabunPSK" pitchFamily="34" charset="-34"/>
              </a:rPr>
              <a:t> เพื่อให้</a:t>
            </a:r>
            <a:r>
              <a:rPr lang="th-TH" sz="3300" b="1" dirty="0">
                <a:solidFill>
                  <a:srgbClr val="C00000"/>
                </a:solidFill>
                <a:latin typeface="TH SarabunPSK" pitchFamily="34" charset="-34"/>
                <a:cs typeface="TH SarabunPSK" pitchFamily="34" charset="-34"/>
              </a:rPr>
              <a:t>สมดุล</a:t>
            </a:r>
            <a:r>
              <a:rPr lang="th-TH" sz="3300" b="1" dirty="0">
                <a:solidFill>
                  <a:schemeClr val="accent1">
                    <a:lumMod val="25000"/>
                  </a:schemeClr>
                </a:solidFill>
                <a:latin typeface="TH SarabunPSK" pitchFamily="34" charset="-34"/>
                <a:cs typeface="TH SarabunPSK" pitchFamily="34" charset="-34"/>
              </a:rPr>
              <a:t>และพร้อมต่อการรองรับการเปลี่ยนแปลงอย่างรวดเร็วและกว้างขวางทั้งด้าน</a:t>
            </a:r>
            <a:r>
              <a:rPr lang="th-TH" sz="3300" b="1" dirty="0">
                <a:solidFill>
                  <a:srgbClr val="C00000"/>
                </a:solidFill>
                <a:latin typeface="TH SarabunPSK" pitchFamily="34" charset="-34"/>
                <a:cs typeface="TH SarabunPSK" pitchFamily="34" charset="-34"/>
              </a:rPr>
              <a:t>วัตถุ สังคม สิ่งแวดล้อม และวัฒนธรรม </a:t>
            </a:r>
            <a:r>
              <a:rPr lang="th-TH" sz="3300" b="1" dirty="0">
                <a:solidFill>
                  <a:schemeClr val="accent1">
                    <a:lumMod val="25000"/>
                  </a:schemeClr>
                </a:solidFill>
                <a:latin typeface="TH SarabunPSK" pitchFamily="34" charset="-34"/>
                <a:cs typeface="TH SarabunPSK" pitchFamily="34" charset="-34"/>
              </a:rPr>
              <a:t>จากโลกภายนอกได้เป็นอย่างดี</a:t>
            </a:r>
          </a:p>
          <a:p>
            <a:pPr algn="thaiDist" eaLnBrk="1" hangingPunct="1">
              <a:defRPr/>
            </a:pPr>
            <a:endParaRPr lang="th-TH" sz="3300" b="1" dirty="0">
              <a:solidFill>
                <a:schemeClr val="accent1">
                  <a:lumMod val="25000"/>
                </a:schemeClr>
              </a:solidFill>
              <a:latin typeface="TH SarabunPSK" pitchFamily="34" charset="-34"/>
              <a:cs typeface="TH SarabunPSK" pitchFamily="34" charset="-34"/>
            </a:endParaRPr>
          </a:p>
        </p:txBody>
      </p:sp>
    </p:spTree>
    <p:extLst>
      <p:ext uri="{BB962C8B-B14F-4D97-AF65-F5344CB8AC3E}">
        <p14:creationId xmlns:p14="http://schemas.microsoft.com/office/powerpoint/2010/main" val="2607662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07950" y="115888"/>
            <a:ext cx="6911975" cy="6626225"/>
          </a:xfrm>
          <a:prstGeom prst="roundRect">
            <a:avLst/>
          </a:prstGeom>
          <a:solidFill>
            <a:schemeClr val="accent6">
              <a:lumMod val="20000"/>
              <a:lumOff val="80000"/>
            </a:schemeClr>
          </a:solidFill>
          <a:ln w="571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8" name="Rectangle 7"/>
          <p:cNvSpPr/>
          <p:nvPr/>
        </p:nvSpPr>
        <p:spPr>
          <a:xfrm>
            <a:off x="265113" y="968375"/>
            <a:ext cx="6588125" cy="3108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9" name="TextBox 8"/>
          <p:cNvSpPr txBox="1"/>
          <p:nvPr/>
        </p:nvSpPr>
        <p:spPr>
          <a:xfrm>
            <a:off x="2652713" y="981075"/>
            <a:ext cx="1836737" cy="584200"/>
          </a:xfrm>
          <a:prstGeom prst="rect">
            <a:avLst/>
          </a:prstGeom>
          <a:noFill/>
        </p:spPr>
        <p:txBody>
          <a:bodyPr>
            <a:spAutoFit/>
          </a:bodyPr>
          <a:lstStyle/>
          <a:p>
            <a:pPr algn="ctr" fontAlgn="auto">
              <a:spcBef>
                <a:spcPts val="0"/>
              </a:spcBef>
              <a:spcAft>
                <a:spcPts val="0"/>
              </a:spcAft>
              <a:defRPr/>
            </a:pPr>
            <a:r>
              <a:rPr lang="th-TH" sz="3200" b="1" dirty="0">
                <a:solidFill>
                  <a:srgbClr val="FF0000"/>
                </a:solidFill>
                <a:latin typeface="Calibri"/>
                <a:cs typeface="Angsana New"/>
              </a:rPr>
              <a:t>ทางสายกลาง</a:t>
            </a:r>
            <a:endParaRPr lang="en-US" sz="3200" b="1" dirty="0">
              <a:solidFill>
                <a:srgbClr val="FF0000"/>
              </a:solidFill>
              <a:latin typeface="Calibri"/>
              <a:cs typeface="+mn-cs"/>
            </a:endParaRPr>
          </a:p>
        </p:txBody>
      </p:sp>
      <p:sp>
        <p:nvSpPr>
          <p:cNvPr id="10" name="TextBox 9"/>
          <p:cNvSpPr txBox="1"/>
          <p:nvPr/>
        </p:nvSpPr>
        <p:spPr>
          <a:xfrm>
            <a:off x="1236663" y="260350"/>
            <a:ext cx="4667250" cy="708025"/>
          </a:xfrm>
          <a:prstGeom prst="rect">
            <a:avLst/>
          </a:prstGeom>
          <a:noFill/>
        </p:spPr>
        <p:txBody>
          <a:bodyPr>
            <a:spAutoFit/>
          </a:bodyPr>
          <a:lstStyle/>
          <a:p>
            <a:pPr algn="ctr" fontAlgn="auto">
              <a:spcBef>
                <a:spcPts val="0"/>
              </a:spcBef>
              <a:spcAft>
                <a:spcPts val="0"/>
              </a:spcAft>
              <a:defRPr/>
            </a:pPr>
            <a:r>
              <a:rPr lang="th-TH" sz="4000" b="1" dirty="0">
                <a:solidFill>
                  <a:prstClr val="black"/>
                </a:solidFill>
                <a:latin typeface="Calibri"/>
                <a:cs typeface="Angsana New"/>
              </a:rPr>
              <a:t>ปรัชญาของเศรษฐกิจพอเพียง</a:t>
            </a:r>
            <a:endParaRPr lang="en-US" sz="4000" b="1" dirty="0">
              <a:solidFill>
                <a:prstClr val="black"/>
              </a:solidFill>
              <a:latin typeface="Calibri"/>
              <a:cs typeface="+mn-cs"/>
            </a:endParaRPr>
          </a:p>
        </p:txBody>
      </p:sp>
      <p:sp>
        <p:nvSpPr>
          <p:cNvPr id="11" name="Rounded Rectangle 10"/>
          <p:cNvSpPr/>
          <p:nvPr/>
        </p:nvSpPr>
        <p:spPr>
          <a:xfrm>
            <a:off x="250825" y="4433888"/>
            <a:ext cx="2592388" cy="917575"/>
          </a:xfrm>
          <a:prstGeom prst="roundRect">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h-TH" sz="3200" b="1" dirty="0">
                <a:solidFill>
                  <a:prstClr val="black"/>
                </a:solidFill>
                <a:cs typeface="Angsana New"/>
              </a:rPr>
              <a:t>ความรู้</a:t>
            </a:r>
          </a:p>
          <a:p>
            <a:pPr algn="ctr" fontAlgn="auto">
              <a:spcBef>
                <a:spcPts val="0"/>
              </a:spcBef>
              <a:spcAft>
                <a:spcPts val="0"/>
              </a:spcAft>
              <a:defRPr/>
            </a:pPr>
            <a:r>
              <a:rPr lang="th-TH" sz="2400" b="1" dirty="0">
                <a:solidFill>
                  <a:prstClr val="black"/>
                </a:solidFill>
                <a:cs typeface="Angsana New"/>
              </a:rPr>
              <a:t>รอบรู้ รอบคอบ ระมัดระวัง</a:t>
            </a:r>
            <a:endParaRPr lang="en-US" sz="2400" b="1" dirty="0">
              <a:solidFill>
                <a:prstClr val="black"/>
              </a:solidFill>
            </a:endParaRPr>
          </a:p>
        </p:txBody>
      </p:sp>
      <p:sp>
        <p:nvSpPr>
          <p:cNvPr id="15" name="Oval 14"/>
          <p:cNvSpPr/>
          <p:nvPr/>
        </p:nvSpPr>
        <p:spPr>
          <a:xfrm>
            <a:off x="3508375" y="2581275"/>
            <a:ext cx="1774825" cy="1184275"/>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h-TH" sz="2800" b="1" dirty="0">
                <a:solidFill>
                  <a:srgbClr val="C00000"/>
                </a:solidFill>
                <a:cs typeface="Angsana New"/>
              </a:rPr>
              <a:t>มีภูมิคุ้มกันในตัวที่ดี</a:t>
            </a:r>
            <a:endParaRPr lang="en-US" sz="2800" b="1" dirty="0">
              <a:solidFill>
                <a:srgbClr val="C00000"/>
              </a:solidFill>
            </a:endParaRPr>
          </a:p>
        </p:txBody>
      </p:sp>
      <p:sp>
        <p:nvSpPr>
          <p:cNvPr id="16" name="Oval 15"/>
          <p:cNvSpPr/>
          <p:nvPr/>
        </p:nvSpPr>
        <p:spPr>
          <a:xfrm>
            <a:off x="2667000" y="1595438"/>
            <a:ext cx="1774825" cy="1184275"/>
          </a:xfrm>
          <a:prstGeom prst="ellipse">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th-TH" sz="2800" b="1" dirty="0">
                <a:solidFill>
                  <a:srgbClr val="002060"/>
                </a:solidFill>
                <a:cs typeface="Angsana New"/>
              </a:rPr>
              <a:t>พอประมาณ</a:t>
            </a:r>
            <a:endParaRPr lang="en-US" sz="2800" b="1" dirty="0">
              <a:solidFill>
                <a:srgbClr val="002060"/>
              </a:solidFill>
            </a:endParaRPr>
          </a:p>
        </p:txBody>
      </p:sp>
      <p:sp>
        <p:nvSpPr>
          <p:cNvPr id="17" name="Oval 16"/>
          <p:cNvSpPr/>
          <p:nvPr/>
        </p:nvSpPr>
        <p:spPr>
          <a:xfrm>
            <a:off x="1847850" y="2573338"/>
            <a:ext cx="1774825" cy="1182687"/>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h-TH" sz="2800" b="1" dirty="0">
                <a:solidFill>
                  <a:srgbClr val="00B050"/>
                </a:solidFill>
                <a:cs typeface="Angsana New"/>
              </a:rPr>
              <a:t>มีเหตุผล</a:t>
            </a:r>
            <a:endParaRPr lang="en-US" sz="2800" b="1" dirty="0">
              <a:solidFill>
                <a:srgbClr val="00B050"/>
              </a:solidFill>
            </a:endParaRPr>
          </a:p>
        </p:txBody>
      </p:sp>
      <p:sp>
        <p:nvSpPr>
          <p:cNvPr id="20" name="Rounded Rectangle 19"/>
          <p:cNvSpPr/>
          <p:nvPr/>
        </p:nvSpPr>
        <p:spPr>
          <a:xfrm>
            <a:off x="3779838" y="4433888"/>
            <a:ext cx="3059112" cy="917575"/>
          </a:xfrm>
          <a:prstGeom prst="roundRect">
            <a:avLst/>
          </a:prstGeom>
          <a:solidFill>
            <a:srgbClr val="9BBB59">
              <a:lumMod val="40000"/>
              <a:lumOff val="60000"/>
            </a:srgbClr>
          </a:solidFill>
          <a:ln w="25400" cap="flat" cmpd="sng" algn="ctr">
            <a:solidFill>
              <a:srgbClr val="9BBB59">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3200" b="1" i="0" u="none" strike="noStrike" kern="0" cap="none" spc="0" normalizeH="0" baseline="0" noProof="0" dirty="0">
                <a:ln>
                  <a:noFill/>
                </a:ln>
                <a:solidFill>
                  <a:prstClr val="black"/>
                </a:solidFill>
                <a:effectLst/>
                <a:uLnTx/>
                <a:uFillTx/>
                <a:latin typeface="Calibri"/>
                <a:ea typeface="+mn-ea"/>
                <a:cs typeface="Angsana New"/>
              </a:rPr>
              <a:t>คุณธรรม</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400" b="1" i="0" u="none" strike="noStrike" kern="0" cap="none" spc="0" normalizeH="0" baseline="0" noProof="0" dirty="0">
                <a:ln>
                  <a:noFill/>
                </a:ln>
                <a:solidFill>
                  <a:prstClr val="black"/>
                </a:solidFill>
                <a:effectLst/>
                <a:uLnTx/>
                <a:uFillTx/>
                <a:latin typeface="Calibri"/>
                <a:ea typeface="+mn-ea"/>
                <a:cs typeface="Angsana New"/>
              </a:rPr>
              <a:t>ซื่อสัตย์สุจริต ขยันอดทน แบ่งปัน</a:t>
            </a:r>
            <a:endParaRPr kumimoji="0" lang="en-US" sz="2400" b="1" i="0" u="none" strike="noStrike" kern="0" cap="none" spc="0" normalizeH="0" baseline="0" noProof="0" dirty="0">
              <a:ln>
                <a:noFill/>
              </a:ln>
              <a:solidFill>
                <a:prstClr val="black"/>
              </a:solidFill>
              <a:effectLst/>
              <a:uLnTx/>
              <a:uFillTx/>
              <a:latin typeface="Calibri"/>
              <a:ea typeface="+mn-ea"/>
              <a:cs typeface="+mn-cs"/>
            </a:endParaRPr>
          </a:p>
        </p:txBody>
      </p:sp>
      <p:sp>
        <p:nvSpPr>
          <p:cNvPr id="21" name="Rounded Rectangle 20"/>
          <p:cNvSpPr/>
          <p:nvPr/>
        </p:nvSpPr>
        <p:spPr>
          <a:xfrm>
            <a:off x="1335088" y="5648325"/>
            <a:ext cx="3930650" cy="949325"/>
          </a:xfrm>
          <a:prstGeom prst="roundRect">
            <a:avLst/>
          </a:prstGeom>
          <a:solidFill>
            <a:srgbClr val="C0504D">
              <a:lumMod val="40000"/>
              <a:lumOff val="60000"/>
            </a:srgbClr>
          </a:solidFill>
          <a:ln w="25400" cap="flat" cmpd="sng" algn="ctr">
            <a:solidFill>
              <a:srgbClr val="C0504D">
                <a:lumMod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600" b="1" i="0" u="none" strike="noStrike" kern="0" cap="none" spc="0" normalizeH="0" baseline="0" noProof="0" dirty="0">
                <a:ln>
                  <a:noFill/>
                </a:ln>
                <a:solidFill>
                  <a:prstClr val="black"/>
                </a:solidFill>
                <a:effectLst/>
                <a:uLnTx/>
                <a:uFillTx/>
                <a:latin typeface="Calibri"/>
                <a:ea typeface="+mn-ea"/>
                <a:cs typeface="Angsana New"/>
              </a:rPr>
              <a:t>เศรษฐกิจ/สังคม/สิ่งแวดล้อม/วัฒนธรรม</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600" b="1" i="0" u="none" strike="noStrike" kern="0" cap="none" spc="0" normalizeH="0" baseline="0" noProof="0" dirty="0">
                <a:ln>
                  <a:noFill/>
                </a:ln>
                <a:solidFill>
                  <a:prstClr val="black"/>
                </a:solidFill>
                <a:effectLst/>
                <a:uLnTx/>
                <a:uFillTx/>
                <a:latin typeface="Calibri"/>
                <a:ea typeface="+mn-ea"/>
                <a:cs typeface="Angsana New"/>
              </a:rPr>
              <a:t>สมดุล/มั่นคง/ยั่งยืน</a:t>
            </a:r>
            <a:endParaRPr kumimoji="0" lang="en-US" sz="2600" b="1" i="0" u="none" strike="noStrike" kern="0" cap="none" spc="0" normalizeH="0" baseline="0" noProof="0" dirty="0">
              <a:ln>
                <a:noFill/>
              </a:ln>
              <a:solidFill>
                <a:prstClr val="black"/>
              </a:solidFill>
              <a:effectLst/>
              <a:uLnTx/>
              <a:uFillTx/>
              <a:latin typeface="Calibri"/>
              <a:ea typeface="+mn-ea"/>
              <a:cs typeface="+mn-cs"/>
            </a:endParaRPr>
          </a:p>
        </p:txBody>
      </p:sp>
      <p:sp>
        <p:nvSpPr>
          <p:cNvPr id="22" name="Down Arrow 21"/>
          <p:cNvSpPr/>
          <p:nvPr/>
        </p:nvSpPr>
        <p:spPr>
          <a:xfrm>
            <a:off x="2916238" y="4137025"/>
            <a:ext cx="788987" cy="1487488"/>
          </a:xfrm>
          <a:prstGeom prst="downArrow">
            <a:avLst/>
          </a:prstGeom>
          <a:solidFill>
            <a:srgbClr val="4BACC6">
              <a:lumMod val="40000"/>
              <a:lumOff val="60000"/>
            </a:srgbClr>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000" b="1" i="0" u="none" strike="noStrike" kern="0" cap="none" spc="0" normalizeH="0" baseline="0" noProof="0" dirty="0">
                <a:ln>
                  <a:noFill/>
                </a:ln>
                <a:solidFill>
                  <a:prstClr val="black"/>
                </a:solidFill>
                <a:effectLst/>
                <a:uLnTx/>
                <a:uFillTx/>
                <a:latin typeface="Calibri"/>
                <a:ea typeface="+mn-ea"/>
                <a:cs typeface="Angsana New"/>
              </a:rPr>
              <a:t>นำ</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000" b="1" i="0" u="none" strike="noStrike" kern="0" cap="none" spc="0" normalizeH="0" baseline="0" noProof="0" dirty="0">
                <a:ln>
                  <a:noFill/>
                </a:ln>
                <a:solidFill>
                  <a:prstClr val="black"/>
                </a:solidFill>
                <a:effectLst/>
                <a:uLnTx/>
                <a:uFillTx/>
                <a:latin typeface="Calibri"/>
                <a:ea typeface="+mn-ea"/>
                <a:cs typeface="Angsana New"/>
              </a:rPr>
              <a:t>ไป</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h-TH" sz="2000" b="1" i="0" u="none" strike="noStrike" kern="0" cap="none" spc="0" normalizeH="0" baseline="0" noProof="0" dirty="0">
                <a:ln>
                  <a:noFill/>
                </a:ln>
                <a:solidFill>
                  <a:prstClr val="black"/>
                </a:solidFill>
                <a:effectLst/>
                <a:uLnTx/>
                <a:uFillTx/>
                <a:latin typeface="Calibri"/>
                <a:ea typeface="+mn-ea"/>
                <a:cs typeface="Angsana New"/>
              </a:rPr>
              <a:t>สู่</a:t>
            </a:r>
            <a:endParaRPr kumimoji="0" lang="en-US" sz="2000" b="1" i="0" u="none" strike="noStrike" kern="0" cap="none" spc="0" normalizeH="0" baseline="0" noProof="0" dirty="0">
              <a:ln>
                <a:noFill/>
              </a:ln>
              <a:solidFill>
                <a:prstClr val="black"/>
              </a:solidFill>
              <a:effectLst/>
              <a:uLnTx/>
              <a:uFillTx/>
              <a:latin typeface="Calibri"/>
              <a:ea typeface="+mn-ea"/>
              <a:cs typeface="+mn-cs"/>
            </a:endParaRPr>
          </a:p>
        </p:txBody>
      </p:sp>
      <p:sp>
        <p:nvSpPr>
          <p:cNvPr id="23" name="Up Arrow 22"/>
          <p:cNvSpPr/>
          <p:nvPr/>
        </p:nvSpPr>
        <p:spPr>
          <a:xfrm>
            <a:off x="5172075" y="4129088"/>
            <a:ext cx="263525" cy="261937"/>
          </a:xfrm>
          <a:prstGeom prst="upArrow">
            <a:avLst/>
          </a:prstGeom>
          <a:solidFill>
            <a:srgbClr val="4BACC6">
              <a:lumMod val="40000"/>
              <a:lumOff val="60000"/>
            </a:srgbClr>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5" name="Up Arrow 24"/>
          <p:cNvSpPr/>
          <p:nvPr/>
        </p:nvSpPr>
        <p:spPr>
          <a:xfrm>
            <a:off x="1416050" y="4124325"/>
            <a:ext cx="263525" cy="263525"/>
          </a:xfrm>
          <a:prstGeom prst="upArrow">
            <a:avLst/>
          </a:prstGeom>
          <a:solidFill>
            <a:srgbClr val="4BACC6">
              <a:lumMod val="40000"/>
              <a:lumOff val="60000"/>
            </a:srgbClr>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072473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16" presetClass="entr" presetSubtype="21"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ppt_x"/>
                                          </p:val>
                                        </p:tav>
                                        <p:tav tm="100000">
                                          <p:val>
                                            <p:strVal val="#ppt_x"/>
                                          </p:val>
                                        </p:tav>
                                      </p:tavLst>
                                    </p:anim>
                                    <p:anim calcmode="lin" valueType="num">
                                      <p:cBhvr additive="base">
                                        <p:cTn id="2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p:cTn id="28" dur="1000" fill="hold"/>
                                        <p:tgtEl>
                                          <p:spTgt spid="15"/>
                                        </p:tgtEl>
                                        <p:attrNameLst>
                                          <p:attrName>ppt_w</p:attrName>
                                        </p:attrNameLst>
                                      </p:cBhvr>
                                      <p:tavLst>
                                        <p:tav tm="0">
                                          <p:val>
                                            <p:fltVal val="0"/>
                                          </p:val>
                                        </p:tav>
                                        <p:tav tm="100000">
                                          <p:val>
                                            <p:strVal val="#ppt_w"/>
                                          </p:val>
                                        </p:tav>
                                      </p:tavLst>
                                    </p:anim>
                                    <p:anim calcmode="lin" valueType="num">
                                      <p:cBhvr>
                                        <p:cTn id="29" dur="1000" fill="hold"/>
                                        <p:tgtEl>
                                          <p:spTgt spid="15"/>
                                        </p:tgtEl>
                                        <p:attrNameLst>
                                          <p:attrName>ppt_h</p:attrName>
                                        </p:attrNameLst>
                                      </p:cBhvr>
                                      <p:tavLst>
                                        <p:tav tm="0">
                                          <p:val>
                                            <p:fltVal val="0"/>
                                          </p:val>
                                        </p:tav>
                                        <p:tav tm="100000">
                                          <p:val>
                                            <p:strVal val="#ppt_h"/>
                                          </p:val>
                                        </p:tav>
                                      </p:tavLst>
                                    </p:anim>
                                    <p:anim calcmode="lin" valueType="num">
                                      <p:cBhvr>
                                        <p:cTn id="30" dur="1000" fill="hold"/>
                                        <p:tgtEl>
                                          <p:spTgt spid="15"/>
                                        </p:tgtEl>
                                        <p:attrNameLst>
                                          <p:attrName>style.rotation</p:attrName>
                                        </p:attrNameLst>
                                      </p:cBhvr>
                                      <p:tavLst>
                                        <p:tav tm="0">
                                          <p:val>
                                            <p:fltVal val="90"/>
                                          </p:val>
                                        </p:tav>
                                        <p:tav tm="100000">
                                          <p:val>
                                            <p:fltVal val="0"/>
                                          </p:val>
                                        </p:tav>
                                      </p:tavLst>
                                    </p:anim>
                                    <p:animEffect transition="in" filter="fade">
                                      <p:cBhvr>
                                        <p:cTn id="31" dur="1000"/>
                                        <p:tgtEl>
                                          <p:spTgt spid="15"/>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p:cTn id="36" dur="1000" fill="hold"/>
                                        <p:tgtEl>
                                          <p:spTgt spid="16"/>
                                        </p:tgtEl>
                                        <p:attrNameLst>
                                          <p:attrName>ppt_w</p:attrName>
                                        </p:attrNameLst>
                                      </p:cBhvr>
                                      <p:tavLst>
                                        <p:tav tm="0">
                                          <p:val>
                                            <p:fltVal val="0"/>
                                          </p:val>
                                        </p:tav>
                                        <p:tav tm="100000">
                                          <p:val>
                                            <p:strVal val="#ppt_w"/>
                                          </p:val>
                                        </p:tav>
                                      </p:tavLst>
                                    </p:anim>
                                    <p:anim calcmode="lin" valueType="num">
                                      <p:cBhvr>
                                        <p:cTn id="37" dur="1000" fill="hold"/>
                                        <p:tgtEl>
                                          <p:spTgt spid="16"/>
                                        </p:tgtEl>
                                        <p:attrNameLst>
                                          <p:attrName>ppt_h</p:attrName>
                                        </p:attrNameLst>
                                      </p:cBhvr>
                                      <p:tavLst>
                                        <p:tav tm="0">
                                          <p:val>
                                            <p:fltVal val="0"/>
                                          </p:val>
                                        </p:tav>
                                        <p:tav tm="100000">
                                          <p:val>
                                            <p:strVal val="#ppt_h"/>
                                          </p:val>
                                        </p:tav>
                                      </p:tavLst>
                                    </p:anim>
                                    <p:anim calcmode="lin" valueType="num">
                                      <p:cBhvr>
                                        <p:cTn id="38" dur="1000" fill="hold"/>
                                        <p:tgtEl>
                                          <p:spTgt spid="16"/>
                                        </p:tgtEl>
                                        <p:attrNameLst>
                                          <p:attrName>style.rotation</p:attrName>
                                        </p:attrNameLst>
                                      </p:cBhvr>
                                      <p:tavLst>
                                        <p:tav tm="0">
                                          <p:val>
                                            <p:fltVal val="90"/>
                                          </p:val>
                                        </p:tav>
                                        <p:tav tm="100000">
                                          <p:val>
                                            <p:fltVal val="0"/>
                                          </p:val>
                                        </p:tav>
                                      </p:tavLst>
                                    </p:anim>
                                    <p:animEffect transition="in" filter="fade">
                                      <p:cBhvr>
                                        <p:cTn id="39" dur="1000"/>
                                        <p:tgtEl>
                                          <p:spTgt spid="16"/>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grpId="0" nodeType="clickEffect">
                                  <p:stCondLst>
                                    <p:cond delay="0"/>
                                  </p:stCondLst>
                                  <p:childTnLst>
                                    <p:set>
                                      <p:cBhvr>
                                        <p:cTn id="43" dur="1" fill="hold">
                                          <p:stCondLst>
                                            <p:cond delay="0"/>
                                          </p:stCondLst>
                                        </p:cTn>
                                        <p:tgtEl>
                                          <p:spTgt spid="17"/>
                                        </p:tgtEl>
                                        <p:attrNameLst>
                                          <p:attrName>style.visibility</p:attrName>
                                        </p:attrNameLst>
                                      </p:cBhvr>
                                      <p:to>
                                        <p:strVal val="visible"/>
                                      </p:to>
                                    </p:set>
                                    <p:anim calcmode="lin" valueType="num">
                                      <p:cBhvr>
                                        <p:cTn id="44" dur="1000" fill="hold"/>
                                        <p:tgtEl>
                                          <p:spTgt spid="17"/>
                                        </p:tgtEl>
                                        <p:attrNameLst>
                                          <p:attrName>ppt_w</p:attrName>
                                        </p:attrNameLst>
                                      </p:cBhvr>
                                      <p:tavLst>
                                        <p:tav tm="0">
                                          <p:val>
                                            <p:fltVal val="0"/>
                                          </p:val>
                                        </p:tav>
                                        <p:tav tm="100000">
                                          <p:val>
                                            <p:strVal val="#ppt_w"/>
                                          </p:val>
                                        </p:tav>
                                      </p:tavLst>
                                    </p:anim>
                                    <p:anim calcmode="lin" valueType="num">
                                      <p:cBhvr>
                                        <p:cTn id="45" dur="1000" fill="hold"/>
                                        <p:tgtEl>
                                          <p:spTgt spid="17"/>
                                        </p:tgtEl>
                                        <p:attrNameLst>
                                          <p:attrName>ppt_h</p:attrName>
                                        </p:attrNameLst>
                                      </p:cBhvr>
                                      <p:tavLst>
                                        <p:tav tm="0">
                                          <p:val>
                                            <p:fltVal val="0"/>
                                          </p:val>
                                        </p:tav>
                                        <p:tav tm="100000">
                                          <p:val>
                                            <p:strVal val="#ppt_h"/>
                                          </p:val>
                                        </p:tav>
                                      </p:tavLst>
                                    </p:anim>
                                    <p:anim calcmode="lin" valueType="num">
                                      <p:cBhvr>
                                        <p:cTn id="46" dur="1000" fill="hold"/>
                                        <p:tgtEl>
                                          <p:spTgt spid="17"/>
                                        </p:tgtEl>
                                        <p:attrNameLst>
                                          <p:attrName>style.rotation</p:attrName>
                                        </p:attrNameLst>
                                      </p:cBhvr>
                                      <p:tavLst>
                                        <p:tav tm="0">
                                          <p:val>
                                            <p:fltVal val="90"/>
                                          </p:val>
                                        </p:tav>
                                        <p:tav tm="100000">
                                          <p:val>
                                            <p:fltVal val="0"/>
                                          </p:val>
                                        </p:tav>
                                      </p:tavLst>
                                    </p:anim>
                                    <p:animEffect transition="in" filter="fade">
                                      <p:cBhvr>
                                        <p:cTn id="47" dur="1000"/>
                                        <p:tgtEl>
                                          <p:spTgt spid="17"/>
                                        </p:tgtEl>
                                      </p:cBhvr>
                                    </p:animEffect>
                                  </p:childTnLst>
                                </p:cTn>
                              </p:par>
                            </p:childTnLst>
                          </p:cTn>
                        </p:par>
                        <p:par>
                          <p:cTn id="48" fill="hold">
                            <p:stCondLst>
                              <p:cond delay="1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2000" fill="hold"/>
                                        <p:tgtEl>
                                          <p:spTgt spid="20"/>
                                        </p:tgtEl>
                                        <p:attrNameLst>
                                          <p:attrName>ppt_x</p:attrName>
                                        </p:attrNameLst>
                                      </p:cBhvr>
                                      <p:tavLst>
                                        <p:tav tm="0">
                                          <p:val>
                                            <p:strVal val="#ppt_x"/>
                                          </p:val>
                                        </p:tav>
                                        <p:tav tm="100000">
                                          <p:val>
                                            <p:strVal val="#ppt_x"/>
                                          </p:val>
                                        </p:tav>
                                      </p:tavLst>
                                    </p:anim>
                                    <p:anim calcmode="lin" valueType="num">
                                      <p:cBhvr additive="base">
                                        <p:cTn id="52" dur="20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1" fill="hold" grpId="0" nodeType="after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additive="base">
                                        <p:cTn id="56" dur="1000" fill="hold"/>
                                        <p:tgtEl>
                                          <p:spTgt spid="21"/>
                                        </p:tgtEl>
                                        <p:attrNameLst>
                                          <p:attrName>ppt_x</p:attrName>
                                        </p:attrNameLst>
                                      </p:cBhvr>
                                      <p:tavLst>
                                        <p:tav tm="0">
                                          <p:val>
                                            <p:strVal val="#ppt_x"/>
                                          </p:val>
                                        </p:tav>
                                        <p:tav tm="100000">
                                          <p:val>
                                            <p:strVal val="#ppt_x"/>
                                          </p:val>
                                        </p:tav>
                                      </p:tavLst>
                                    </p:anim>
                                    <p:anim calcmode="lin" valueType="num">
                                      <p:cBhvr additive="base">
                                        <p:cTn id="57" dur="1000" fill="hold"/>
                                        <p:tgtEl>
                                          <p:spTgt spid="21"/>
                                        </p:tgtEl>
                                        <p:attrNameLst>
                                          <p:attrName>ppt_y</p:attrName>
                                        </p:attrNameLst>
                                      </p:cBhvr>
                                      <p:tavLst>
                                        <p:tav tm="0">
                                          <p:val>
                                            <p:strVal val="0-#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1" fill="hold" grpId="0" nodeType="clickEffect">
                                  <p:stCondLst>
                                    <p:cond delay="0"/>
                                  </p:stCondLst>
                                  <p:childTnLst>
                                    <p:set>
                                      <p:cBhvr>
                                        <p:cTn id="61" dur="1" fill="hold">
                                          <p:stCondLst>
                                            <p:cond delay="0"/>
                                          </p:stCondLst>
                                        </p:cTn>
                                        <p:tgtEl>
                                          <p:spTgt spid="22"/>
                                        </p:tgtEl>
                                        <p:attrNameLst>
                                          <p:attrName>style.visibility</p:attrName>
                                        </p:attrNameLst>
                                      </p:cBhvr>
                                      <p:to>
                                        <p:strVal val="visible"/>
                                      </p:to>
                                    </p:set>
                                    <p:anim calcmode="lin" valueType="num">
                                      <p:cBhvr additive="base">
                                        <p:cTn id="62" dur="1000" fill="hold"/>
                                        <p:tgtEl>
                                          <p:spTgt spid="22"/>
                                        </p:tgtEl>
                                        <p:attrNameLst>
                                          <p:attrName>ppt_x</p:attrName>
                                        </p:attrNameLst>
                                      </p:cBhvr>
                                      <p:tavLst>
                                        <p:tav tm="0">
                                          <p:val>
                                            <p:strVal val="#ppt_x"/>
                                          </p:val>
                                        </p:tav>
                                        <p:tav tm="100000">
                                          <p:val>
                                            <p:strVal val="#ppt_x"/>
                                          </p:val>
                                        </p:tav>
                                      </p:tavLst>
                                    </p:anim>
                                    <p:anim calcmode="lin" valueType="num">
                                      <p:cBhvr additive="base">
                                        <p:cTn id="63" dur="1000" fill="hold"/>
                                        <p:tgtEl>
                                          <p:spTgt spid="22"/>
                                        </p:tgtEl>
                                        <p:attrNameLst>
                                          <p:attrName>ppt_y</p:attrName>
                                        </p:attrNameLst>
                                      </p:cBhvr>
                                      <p:tavLst>
                                        <p:tav tm="0">
                                          <p:val>
                                            <p:strVal val="0-#ppt_h/2"/>
                                          </p:val>
                                        </p:tav>
                                        <p:tav tm="100000">
                                          <p:val>
                                            <p:strVal val="#ppt_y"/>
                                          </p:val>
                                        </p:tav>
                                      </p:tavLst>
                                    </p:anim>
                                  </p:childTnLst>
                                </p:cTn>
                              </p:par>
                            </p:childTnLst>
                          </p:cTn>
                        </p:par>
                        <p:par>
                          <p:cTn id="64" fill="hold">
                            <p:stCondLst>
                              <p:cond delay="1000"/>
                            </p:stCondLst>
                            <p:childTnLst>
                              <p:par>
                                <p:cTn id="65" presetID="2" presetClass="entr" presetSubtype="4" fill="hold" grpId="0" nodeType="afterEffect">
                                  <p:stCondLst>
                                    <p:cond delay="0"/>
                                  </p:stCondLst>
                                  <p:childTnLst>
                                    <p:set>
                                      <p:cBhvr>
                                        <p:cTn id="66" dur="1" fill="hold">
                                          <p:stCondLst>
                                            <p:cond delay="0"/>
                                          </p:stCondLst>
                                        </p:cTn>
                                        <p:tgtEl>
                                          <p:spTgt spid="23"/>
                                        </p:tgtEl>
                                        <p:attrNameLst>
                                          <p:attrName>style.visibility</p:attrName>
                                        </p:attrNameLst>
                                      </p:cBhvr>
                                      <p:to>
                                        <p:strVal val="visible"/>
                                      </p:to>
                                    </p:set>
                                    <p:anim calcmode="lin" valueType="num">
                                      <p:cBhvr additive="base">
                                        <p:cTn id="67" dur="3000" fill="hold"/>
                                        <p:tgtEl>
                                          <p:spTgt spid="23"/>
                                        </p:tgtEl>
                                        <p:attrNameLst>
                                          <p:attrName>ppt_x</p:attrName>
                                        </p:attrNameLst>
                                      </p:cBhvr>
                                      <p:tavLst>
                                        <p:tav tm="0">
                                          <p:val>
                                            <p:strVal val="#ppt_x"/>
                                          </p:val>
                                        </p:tav>
                                        <p:tav tm="100000">
                                          <p:val>
                                            <p:strVal val="#ppt_x"/>
                                          </p:val>
                                        </p:tav>
                                      </p:tavLst>
                                    </p:anim>
                                    <p:anim calcmode="lin" valueType="num">
                                      <p:cBhvr additive="base">
                                        <p:cTn id="68" dur="3000" fill="hold"/>
                                        <p:tgtEl>
                                          <p:spTgt spid="23"/>
                                        </p:tgtEl>
                                        <p:attrNameLst>
                                          <p:attrName>ppt_y</p:attrName>
                                        </p:attrNameLst>
                                      </p:cBhvr>
                                      <p:tavLst>
                                        <p:tav tm="0">
                                          <p:val>
                                            <p:strVal val="1+#ppt_h/2"/>
                                          </p:val>
                                        </p:tav>
                                        <p:tav tm="100000">
                                          <p:val>
                                            <p:strVal val="#ppt_y"/>
                                          </p:val>
                                        </p:tav>
                                      </p:tavLst>
                                    </p:anim>
                                  </p:childTnLst>
                                </p:cTn>
                              </p:par>
                            </p:childTnLst>
                          </p:cTn>
                        </p:par>
                        <p:par>
                          <p:cTn id="69" fill="hold">
                            <p:stCondLst>
                              <p:cond delay="4000"/>
                            </p:stCondLst>
                            <p:childTnLst>
                              <p:par>
                                <p:cTn id="70" presetID="2" presetClass="entr" presetSubtype="4" fill="hold" grpId="0" nodeType="afterEffect">
                                  <p:stCondLst>
                                    <p:cond delay="0"/>
                                  </p:stCondLst>
                                  <p:childTnLst>
                                    <p:set>
                                      <p:cBhvr>
                                        <p:cTn id="71" dur="1" fill="hold">
                                          <p:stCondLst>
                                            <p:cond delay="0"/>
                                          </p:stCondLst>
                                        </p:cTn>
                                        <p:tgtEl>
                                          <p:spTgt spid="25"/>
                                        </p:tgtEl>
                                        <p:attrNameLst>
                                          <p:attrName>style.visibility</p:attrName>
                                        </p:attrNameLst>
                                      </p:cBhvr>
                                      <p:to>
                                        <p:strVal val="visible"/>
                                      </p:to>
                                    </p:set>
                                    <p:anim calcmode="lin" valueType="num">
                                      <p:cBhvr additive="base">
                                        <p:cTn id="72" dur="3000" fill="hold"/>
                                        <p:tgtEl>
                                          <p:spTgt spid="25"/>
                                        </p:tgtEl>
                                        <p:attrNameLst>
                                          <p:attrName>ppt_x</p:attrName>
                                        </p:attrNameLst>
                                      </p:cBhvr>
                                      <p:tavLst>
                                        <p:tav tm="0">
                                          <p:val>
                                            <p:strVal val="#ppt_x"/>
                                          </p:val>
                                        </p:tav>
                                        <p:tav tm="100000">
                                          <p:val>
                                            <p:strVal val="#ppt_x"/>
                                          </p:val>
                                        </p:tav>
                                      </p:tavLst>
                                    </p:anim>
                                    <p:anim calcmode="lin" valueType="num">
                                      <p:cBhvr additive="base">
                                        <p:cTn id="73" dur="30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P spid="11" grpId="0" animBg="1"/>
      <p:bldP spid="15" grpId="0" animBg="1"/>
      <p:bldP spid="16" grpId="0" animBg="1"/>
      <p:bldP spid="17" grpId="0" animBg="1"/>
      <p:bldP spid="20" grpId="0" animBg="1"/>
      <p:bldP spid="21" grpId="0" animBg="1"/>
      <p:bldP spid="22" grpId="0" animBg="1"/>
      <p:bldP spid="23" grpId="0" animBg="1"/>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50"/>
          <p:cNvSpPr txBox="1">
            <a:spLocks noChangeArrowheads="1"/>
          </p:cNvSpPr>
          <p:nvPr/>
        </p:nvSpPr>
        <p:spPr bwMode="auto">
          <a:xfrm>
            <a:off x="721569" y="620688"/>
            <a:ext cx="7704138" cy="590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algn="thaiDist" eaLnBrk="1" hangingPunct="1">
              <a:defRPr/>
            </a:pPr>
            <a:r>
              <a:rPr lang="th-TH" sz="3000" b="1" dirty="0" smtClean="0">
                <a:solidFill>
                  <a:schemeClr val="accent1">
                    <a:lumMod val="25000"/>
                  </a:schemeClr>
                </a:solidFill>
                <a:latin typeface="TH SarabunPSK" pitchFamily="34" charset="-34"/>
                <a:cs typeface="TH SarabunPSK" pitchFamily="34" charset="-34"/>
              </a:rPr>
              <a:t>ขอให้</a:t>
            </a:r>
            <a:r>
              <a:rPr lang="th-TH" sz="3000" b="1" dirty="0">
                <a:solidFill>
                  <a:schemeClr val="accent1">
                    <a:lumMod val="25000"/>
                  </a:schemeClr>
                </a:solidFill>
                <a:latin typeface="TH SarabunPSK" pitchFamily="34" charset="-34"/>
                <a:cs typeface="TH SarabunPSK" pitchFamily="34" charset="-34"/>
              </a:rPr>
              <a:t>สังเกตว่าไม่มีที่ใดเลยในคำอธิบายความหมายของปรัชญาของเศรษฐกิจพอเพียงที่เป็นทางการจะมีคำว่า “ความรู้” ซึ่งเป็นคำที่ทำให้มีความเข้าใจคลาดเคลื่อน เพราะในความหมายจริงมีคำว่า รอบรู้ รอบคอบ และระมัดระวัง และคำว่า สติปัญญา คำว่า รอบรู้ คือ ปัญญา รอบคอบ คือ สติ และระมัดระวัง คือ สติ ดังนั้น จึงควรใช้คำว่า สติ ปัญญา แทนคำว่า “ความรู้” ซึ่งอาจจะทำให้ความเข้าใจคลาดเคลื่อน เพราะคำว่า “รอบรู้” หรือ ปัญญา ไม่ใช่เป็นเพียง “ความรู้” แต่เป็น “ความรู้จริง” หรือความรู้ตามความเป็นจริงของสิ่งต่างๆ อีกทั้ง “ความรู้” แต่เพียงอย่างเดียวถ้าไม่ถูกกำกับด้วย “สติ” อาจจะมีการนำความรู้ไปใช้ในทางที่ผิด ดังนั้น คำว่า “ความรู้” อย่างเดียวจึงไม่พอเพียง จะต้องมีทั้ง สติ และ ปัญญา เพื่อให้สื่อความหมายชัดตามคำจำกัดความที่เป็นทางการ ในการนำเสนอต่อจากนี้ไปจะใช้คำว่า “สติปัญญา” แทนคำว่า ความรู้ </a:t>
            </a:r>
          </a:p>
        </p:txBody>
      </p:sp>
    </p:spTree>
    <p:extLst>
      <p:ext uri="{BB962C8B-B14F-4D97-AF65-F5344CB8AC3E}">
        <p14:creationId xmlns:p14="http://schemas.microsoft.com/office/powerpoint/2010/main" val="1770190685"/>
      </p:ext>
    </p:extLst>
  </p:cSld>
  <p:clrMapOvr>
    <a:masterClrMapping/>
  </p:clrMapOvr>
</p:sld>
</file>

<file path=ppt/theme/theme1.xml><?xml version="1.0" encoding="utf-8"?>
<a:theme xmlns:a="http://schemas.openxmlformats.org/drawingml/2006/main" name="ปรัชญาของเศรษฐกิจพอเพียง_กรอบคิดและทฤษฎี">
  <a:themeElements>
    <a:clrScheme name="Office Theme 1">
      <a:dk1>
        <a:srgbClr val="000000"/>
      </a:dk1>
      <a:lt1>
        <a:srgbClr val="FFFAF0"/>
      </a:lt1>
      <a:dk2>
        <a:srgbClr val="000000"/>
      </a:dk2>
      <a:lt2>
        <a:srgbClr val="999999"/>
      </a:lt2>
      <a:accent1>
        <a:srgbClr val="FFEF8A"/>
      </a:accent1>
      <a:accent2>
        <a:srgbClr val="FFB624"/>
      </a:accent2>
      <a:accent3>
        <a:srgbClr val="FFFCF6"/>
      </a:accent3>
      <a:accent4>
        <a:srgbClr val="000000"/>
      </a:accent4>
      <a:accent5>
        <a:srgbClr val="FFF6C4"/>
      </a:accent5>
      <a:accent6>
        <a:srgbClr val="E7A520"/>
      </a:accent6>
      <a:hlink>
        <a:srgbClr val="D76000"/>
      </a:hlink>
      <a:folHlink>
        <a:srgbClr val="8C5B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AF0"/>
        </a:lt1>
        <a:dk2>
          <a:srgbClr val="000000"/>
        </a:dk2>
        <a:lt2>
          <a:srgbClr val="999999"/>
        </a:lt2>
        <a:accent1>
          <a:srgbClr val="FFEF8A"/>
        </a:accent1>
        <a:accent2>
          <a:srgbClr val="FFB624"/>
        </a:accent2>
        <a:accent3>
          <a:srgbClr val="FFFCF6"/>
        </a:accent3>
        <a:accent4>
          <a:srgbClr val="000000"/>
        </a:accent4>
        <a:accent5>
          <a:srgbClr val="FFF6C4"/>
        </a:accent5>
        <a:accent6>
          <a:srgbClr val="E7A520"/>
        </a:accent6>
        <a:hlink>
          <a:srgbClr val="D76000"/>
        </a:hlink>
        <a:folHlink>
          <a:srgbClr val="8C5B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AF0"/>
        </a:lt1>
        <a:dk2>
          <a:srgbClr val="000000"/>
        </a:dk2>
        <a:lt2>
          <a:srgbClr val="999999"/>
        </a:lt2>
        <a:accent1>
          <a:srgbClr val="FFE858"/>
        </a:accent1>
        <a:accent2>
          <a:srgbClr val="FFBF3E"/>
        </a:accent2>
        <a:accent3>
          <a:srgbClr val="FFFCF6"/>
        </a:accent3>
        <a:accent4>
          <a:srgbClr val="000000"/>
        </a:accent4>
        <a:accent5>
          <a:srgbClr val="FFF2B4"/>
        </a:accent5>
        <a:accent6>
          <a:srgbClr val="E7AD37"/>
        </a:accent6>
        <a:hlink>
          <a:srgbClr val="F07000"/>
        </a:hlink>
        <a:folHlink>
          <a:srgbClr val="A54C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AF0"/>
        </a:lt1>
        <a:dk2>
          <a:srgbClr val="000000"/>
        </a:dk2>
        <a:lt2>
          <a:srgbClr val="999999"/>
        </a:lt2>
        <a:accent1>
          <a:srgbClr val="5CBEFF"/>
        </a:accent1>
        <a:accent2>
          <a:srgbClr val="FFB938"/>
        </a:accent2>
        <a:accent3>
          <a:srgbClr val="FFFCF6"/>
        </a:accent3>
        <a:accent4>
          <a:srgbClr val="000000"/>
        </a:accent4>
        <a:accent5>
          <a:srgbClr val="B5DBFF"/>
        </a:accent5>
        <a:accent6>
          <a:srgbClr val="E7A732"/>
        </a:accent6>
        <a:hlink>
          <a:srgbClr val="1F58FF"/>
        </a:hlink>
        <a:folHlink>
          <a:srgbClr val="895C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AF0"/>
        </a:lt1>
        <a:dk2>
          <a:srgbClr val="000000"/>
        </a:dk2>
        <a:lt2>
          <a:srgbClr val="999999"/>
        </a:lt2>
        <a:accent1>
          <a:srgbClr val="FFE43D"/>
        </a:accent1>
        <a:accent2>
          <a:srgbClr val="FFBC3D"/>
        </a:accent2>
        <a:accent3>
          <a:srgbClr val="FFFCF6"/>
        </a:accent3>
        <a:accent4>
          <a:srgbClr val="000000"/>
        </a:accent4>
        <a:accent5>
          <a:srgbClr val="FFEFAF"/>
        </a:accent5>
        <a:accent6>
          <a:srgbClr val="E7AA36"/>
        </a:accent6>
        <a:hlink>
          <a:srgbClr val="4D7AFF"/>
        </a:hlink>
        <a:folHlink>
          <a:srgbClr val="FF61A9"/>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B2B2B2"/>
        </a:lt2>
        <a:accent1>
          <a:srgbClr val="FFEF8A"/>
        </a:accent1>
        <a:accent2>
          <a:srgbClr val="FFB624"/>
        </a:accent2>
        <a:accent3>
          <a:srgbClr val="FFFFFF"/>
        </a:accent3>
        <a:accent4>
          <a:srgbClr val="000000"/>
        </a:accent4>
        <a:accent5>
          <a:srgbClr val="FFF6C4"/>
        </a:accent5>
        <a:accent6>
          <a:srgbClr val="E7A520"/>
        </a:accent6>
        <a:hlink>
          <a:srgbClr val="D76000"/>
        </a:hlink>
        <a:folHlink>
          <a:srgbClr val="8C5B0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B2B2B2"/>
        </a:lt2>
        <a:accent1>
          <a:srgbClr val="FFE858"/>
        </a:accent1>
        <a:accent2>
          <a:srgbClr val="FFBF3E"/>
        </a:accent2>
        <a:accent3>
          <a:srgbClr val="FFFFFF"/>
        </a:accent3>
        <a:accent4>
          <a:srgbClr val="000000"/>
        </a:accent4>
        <a:accent5>
          <a:srgbClr val="FFF2B4"/>
        </a:accent5>
        <a:accent6>
          <a:srgbClr val="E7AD37"/>
        </a:accent6>
        <a:hlink>
          <a:srgbClr val="F07000"/>
        </a:hlink>
        <a:folHlink>
          <a:srgbClr val="A54C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B2B2B2"/>
        </a:lt2>
        <a:accent1>
          <a:srgbClr val="5CBEFF"/>
        </a:accent1>
        <a:accent2>
          <a:srgbClr val="FFB938"/>
        </a:accent2>
        <a:accent3>
          <a:srgbClr val="FFFFFF"/>
        </a:accent3>
        <a:accent4>
          <a:srgbClr val="000000"/>
        </a:accent4>
        <a:accent5>
          <a:srgbClr val="B5DBFF"/>
        </a:accent5>
        <a:accent6>
          <a:srgbClr val="E7A732"/>
        </a:accent6>
        <a:hlink>
          <a:srgbClr val="1F58FF"/>
        </a:hlink>
        <a:folHlink>
          <a:srgbClr val="895CFF"/>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B2B2B2"/>
        </a:lt2>
        <a:accent1>
          <a:srgbClr val="FFE43D"/>
        </a:accent1>
        <a:accent2>
          <a:srgbClr val="FFBC3D"/>
        </a:accent2>
        <a:accent3>
          <a:srgbClr val="FFFFFF"/>
        </a:accent3>
        <a:accent4>
          <a:srgbClr val="000000"/>
        </a:accent4>
        <a:accent5>
          <a:srgbClr val="FFEFAF"/>
        </a:accent5>
        <a:accent6>
          <a:srgbClr val="E7AA36"/>
        </a:accent6>
        <a:hlink>
          <a:srgbClr val="4D7AFF"/>
        </a:hlink>
        <a:folHlink>
          <a:srgbClr val="FF61A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ปรัชญาของเศรษฐกิจพอเพียง_กรอบคิดและทฤษฎี</Template>
  <TotalTime>309</TotalTime>
  <Words>7578</Words>
  <Application>Microsoft Office PowerPoint</Application>
  <PresentationFormat>On-screen Show (4:3)</PresentationFormat>
  <Paragraphs>460</Paragraphs>
  <Slides>69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69</vt:i4>
      </vt:variant>
    </vt:vector>
  </HeadingPairs>
  <TitlesOfParts>
    <vt:vector size="76" baseType="lpstr">
      <vt:lpstr>Angsana New</vt:lpstr>
      <vt:lpstr>Arial</vt:lpstr>
      <vt:lpstr>Calibri</vt:lpstr>
      <vt:lpstr>Cordia New</vt:lpstr>
      <vt:lpstr>TH SarabunPSK</vt:lpstr>
      <vt:lpstr>Wingdings 3</vt:lpstr>
      <vt:lpstr>ปรัชญาของเศรษฐกิจพอเพียง_กรอบคิดและทฤษฎี</vt:lpstr>
      <vt:lpstr>ปรัชญาของเศรษฐกิจพอเพียง : กรอบคิดและทฤษฎี</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OKD Win8.1x64</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ปรัชญาของเศรษฐกิจพอเพียง : กรอบคิดและทฤษฎี</dc:title>
  <dc:creator>OKD</dc:creator>
  <cp:lastModifiedBy>Orn-anong Intaraha</cp:lastModifiedBy>
  <cp:revision>84</cp:revision>
  <dcterms:created xsi:type="dcterms:W3CDTF">2020-02-27T06:57:19Z</dcterms:created>
  <dcterms:modified xsi:type="dcterms:W3CDTF">2020-12-04T14:36:41Z</dcterms:modified>
</cp:coreProperties>
</file>