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9" r:id="rId6"/>
    <p:sldId id="290" r:id="rId7"/>
    <p:sldId id="296" r:id="rId8"/>
    <p:sldId id="297" r:id="rId9"/>
    <p:sldId id="298" r:id="rId10"/>
    <p:sldId id="293" r:id="rId11"/>
    <p:sldId id="317" r:id="rId12"/>
    <p:sldId id="294" r:id="rId13"/>
    <p:sldId id="292" r:id="rId14"/>
    <p:sldId id="291" r:id="rId15"/>
    <p:sldId id="318" r:id="rId16"/>
    <p:sldId id="299" r:id="rId17"/>
    <p:sldId id="300" r:id="rId18"/>
    <p:sldId id="321" r:id="rId19"/>
    <p:sldId id="301" r:id="rId20"/>
    <p:sldId id="279" r:id="rId21"/>
    <p:sldId id="302" r:id="rId22"/>
    <p:sldId id="304" r:id="rId23"/>
    <p:sldId id="305" r:id="rId24"/>
    <p:sldId id="306" r:id="rId25"/>
    <p:sldId id="307" r:id="rId26"/>
    <p:sldId id="309" r:id="rId27"/>
    <p:sldId id="311" r:id="rId28"/>
    <p:sldId id="314" r:id="rId29"/>
    <p:sldId id="319" r:id="rId30"/>
    <p:sldId id="320" r:id="rId31"/>
    <p:sldId id="325" r:id="rId32"/>
    <p:sldId id="315" r:id="rId33"/>
    <p:sldId id="324" r:id="rId34"/>
    <p:sldId id="323" r:id="rId35"/>
    <p:sldId id="322" r:id="rId36"/>
    <p:sldId id="310" r:id="rId37"/>
    <p:sldId id="285" r:id="rId3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11" autoAdjust="0"/>
  </p:normalViewPr>
  <p:slideViewPr>
    <p:cSldViewPr>
      <p:cViewPr varScale="1">
        <p:scale>
          <a:sx n="84" d="100"/>
          <a:sy n="84" d="100"/>
        </p:scale>
        <p:origin x="-155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2B846-D8C9-4A57-8FA2-D18AC456C22F}" type="datetimeFigureOut">
              <a:rPr lang="th-TH" smtClean="0"/>
              <a:t>27/08/63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9D04-E07C-425B-9E95-F94585FB8D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2239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2B846-D8C9-4A57-8FA2-D18AC456C22F}" type="datetimeFigureOut">
              <a:rPr lang="th-TH" smtClean="0"/>
              <a:t>27/08/63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9D04-E07C-425B-9E95-F94585FB8D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0184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2B846-D8C9-4A57-8FA2-D18AC456C22F}" type="datetimeFigureOut">
              <a:rPr lang="th-TH" smtClean="0"/>
              <a:t>27/08/63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9D04-E07C-425B-9E95-F94585FB8D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1032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2B846-D8C9-4A57-8FA2-D18AC456C22F}" type="datetimeFigureOut">
              <a:rPr lang="th-TH" smtClean="0"/>
              <a:t>27/08/63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9D04-E07C-425B-9E95-F94585FB8D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4263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2B846-D8C9-4A57-8FA2-D18AC456C22F}" type="datetimeFigureOut">
              <a:rPr lang="th-TH" smtClean="0"/>
              <a:t>27/08/63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9D04-E07C-425B-9E95-F94585FB8D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1248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2B846-D8C9-4A57-8FA2-D18AC456C22F}" type="datetimeFigureOut">
              <a:rPr lang="th-TH" smtClean="0"/>
              <a:t>27/08/63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9D04-E07C-425B-9E95-F94585FB8D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9797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2B846-D8C9-4A57-8FA2-D18AC456C22F}" type="datetimeFigureOut">
              <a:rPr lang="th-TH" smtClean="0"/>
              <a:t>27/08/63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9D04-E07C-425B-9E95-F94585FB8D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96398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2B846-D8C9-4A57-8FA2-D18AC456C22F}" type="datetimeFigureOut">
              <a:rPr lang="th-TH" smtClean="0"/>
              <a:t>27/08/63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9D04-E07C-425B-9E95-F94585FB8D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9385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2B846-D8C9-4A57-8FA2-D18AC456C22F}" type="datetimeFigureOut">
              <a:rPr lang="th-TH" smtClean="0"/>
              <a:t>27/08/63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9D04-E07C-425B-9E95-F94585FB8D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4182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2B846-D8C9-4A57-8FA2-D18AC456C22F}" type="datetimeFigureOut">
              <a:rPr lang="th-TH" smtClean="0"/>
              <a:t>27/08/63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9D04-E07C-425B-9E95-F94585FB8D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276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2B846-D8C9-4A57-8FA2-D18AC456C22F}" type="datetimeFigureOut">
              <a:rPr lang="th-TH" smtClean="0"/>
              <a:t>27/08/63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9D04-E07C-425B-9E95-F94585FB8D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5137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2B846-D8C9-4A57-8FA2-D18AC456C22F}" type="datetimeFigureOut">
              <a:rPr lang="th-TH" smtClean="0"/>
              <a:t>27/08/63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D9D04-E07C-425B-9E95-F94585FB8D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8715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m/url?sa=i&amp;rct=j&amp;q=&amp;esrc=s&amp;source=images&amp;cd=&amp;cad=rja&amp;uact=8&amp;ved=2ahUKEwiA2_3T38ngAhUGfysKHbXCDwkQjRx6BAgBEAU&amp;url=https://sites.google.com/site/paejantima/taw-kartun-thiy&amp;psig=AOvVaw0AD2munND8j2LFvqxsP1BJ&amp;ust=155073269413755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990656" cy="2331690"/>
          </a:xfrm>
        </p:spPr>
        <p:txBody>
          <a:bodyPr>
            <a:normAutofit fontScale="90000"/>
          </a:bodyPr>
          <a:lstStyle/>
          <a:p>
            <a:r>
              <a:rPr lang="th-TH" sz="6600" b="1" dirty="0" smtClean="0">
                <a:solidFill>
                  <a:srgbClr val="7030A0"/>
                </a:solidFill>
              </a:rPr>
              <a:t>การขับเคลื่อน</a:t>
            </a:r>
            <a:br>
              <a:rPr lang="th-TH" sz="6600" b="1" dirty="0" smtClean="0">
                <a:solidFill>
                  <a:srgbClr val="7030A0"/>
                </a:solidFill>
              </a:rPr>
            </a:br>
            <a:r>
              <a:rPr lang="th-TH" sz="4800" b="1" dirty="0" smtClean="0">
                <a:solidFill>
                  <a:srgbClr val="0070C0"/>
                </a:solidFill>
              </a:rPr>
              <a:t>แผนแม่บทส่งเสริมคุณธรรมแห่งชาติ</a:t>
            </a:r>
            <a:r>
              <a:rPr lang="th-TH" sz="4000" b="1" dirty="0" smtClean="0">
                <a:solidFill>
                  <a:srgbClr val="0070C0"/>
                </a:solidFill>
              </a:rPr>
              <a:t>ฉบับที่ ๑ </a:t>
            </a:r>
            <a:r>
              <a:rPr lang="th-TH" sz="4000" b="1" dirty="0" smtClean="0"/>
              <a:t/>
            </a:r>
            <a:br>
              <a:rPr lang="th-TH" sz="4000" b="1" dirty="0" smtClean="0"/>
            </a:br>
            <a:r>
              <a:rPr lang="th-TH" sz="3600" b="1" dirty="0" smtClean="0">
                <a:solidFill>
                  <a:srgbClr val="0070C0"/>
                </a:solidFill>
              </a:rPr>
              <a:t>(พ.ศ.๒๕๕๙-๒๕๖๔) </a:t>
            </a:r>
            <a:r>
              <a:rPr lang="th-TH" sz="3600" b="1" dirty="0" smtClean="0">
                <a:solidFill>
                  <a:srgbClr val="C00000"/>
                </a:solidFill>
              </a:rPr>
              <a:t>เพื่อการพัฒนาประเทศ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259632" y="4437112"/>
            <a:ext cx="6400800" cy="2088232"/>
          </a:xfrm>
        </p:spPr>
        <p:txBody>
          <a:bodyPr>
            <a:normAutofit/>
          </a:bodyPr>
          <a:lstStyle/>
          <a:p>
            <a:r>
              <a:rPr lang="th-TH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ดร.กล้า สมตระกูล</a:t>
            </a:r>
          </a:p>
          <a:p>
            <a:r>
              <a:rPr lang="th-TH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อดีตอธิบดีกรมการศาสนา</a:t>
            </a:r>
          </a:p>
          <a:p>
            <a:r>
              <a:rPr lang="th-TH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กรรมการผู้ทรงคุณวุฒิส่งเสริมคุณธรรมแห่งชาติ</a:t>
            </a:r>
            <a:endParaRPr lang="th-TH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1110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ศาสตร์พระราชา...หลักการทรงงาน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99715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th-TH" sz="6500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๑. </a:t>
            </a:r>
            <a:r>
              <a:rPr lang="th-TH" sz="65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ต้อง</a:t>
            </a:r>
            <a:r>
              <a:rPr lang="th-TH" sz="6500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ศึกษาข้อมูลให้เป็นระบบ</a:t>
            </a:r>
          </a:p>
          <a:p>
            <a:pPr>
              <a:buNone/>
            </a:pPr>
            <a:r>
              <a:rPr lang="th-TH" sz="6500" b="1" dirty="0" smtClean="0">
                <a:latin typeface="Angsana New" pitchFamily="18" charset="-34"/>
                <a:cs typeface="Angsana New" pitchFamily="18" charset="-34"/>
              </a:rPr>
              <a:t>๒.</a:t>
            </a:r>
            <a:r>
              <a:rPr lang="th-TH" sz="6500" b="1" dirty="0">
                <a:latin typeface="Angsana New" pitchFamily="18" charset="-34"/>
                <a:cs typeface="Angsana New" pitchFamily="18" charset="-34"/>
              </a:rPr>
              <a:t>ระเบิดจากภายใน ...สร้างความเข้มแข็งจากภายใน ให้เกิดความ</a:t>
            </a:r>
            <a:r>
              <a:rPr lang="th-TH" sz="6500" b="1" dirty="0" smtClean="0">
                <a:latin typeface="Angsana New" pitchFamily="18" charset="-34"/>
                <a:cs typeface="Angsana New" pitchFamily="18" charset="-34"/>
              </a:rPr>
              <a:t>เข้าใจ และ</a:t>
            </a:r>
            <a:r>
              <a:rPr lang="th-TH" sz="6500" b="1" dirty="0">
                <a:latin typeface="Angsana New" pitchFamily="18" charset="-34"/>
                <a:cs typeface="Angsana New" pitchFamily="18" charset="-34"/>
              </a:rPr>
              <a:t>อยากทำ</a:t>
            </a:r>
          </a:p>
          <a:p>
            <a:pPr>
              <a:buNone/>
            </a:pPr>
            <a:r>
              <a:rPr lang="th-TH" sz="65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๓. แก้ปัญหา</a:t>
            </a:r>
            <a:r>
              <a:rPr lang="th-TH" sz="6500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จากจุดเล็ก...มองภาพรวมก่อนเสมอ</a:t>
            </a:r>
          </a:p>
          <a:p>
            <a:pPr>
              <a:buNone/>
            </a:pPr>
            <a:r>
              <a:rPr lang="th-TH" sz="6500" b="1" dirty="0" smtClean="0">
                <a:latin typeface="Angsana New" pitchFamily="18" charset="-34"/>
                <a:cs typeface="Angsana New" pitchFamily="18" charset="-34"/>
              </a:rPr>
              <a:t>๔.</a:t>
            </a:r>
            <a:r>
              <a:rPr lang="th-TH" sz="6500" b="1" dirty="0">
                <a:latin typeface="Angsana New" pitchFamily="18" charset="-34"/>
                <a:cs typeface="Angsana New" pitchFamily="18" charset="-34"/>
              </a:rPr>
              <a:t>ทำตามลำดับขั้น</a:t>
            </a:r>
          </a:p>
          <a:p>
            <a:pPr>
              <a:buNone/>
            </a:pPr>
            <a:r>
              <a:rPr lang="th-TH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85313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th-TH" sz="64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๕. ภูมิ</a:t>
            </a:r>
            <a:r>
              <a:rPr lang="th-TH" sz="64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สังคม ภูมิศาสตร์ สังคมศาสตร์ นั้นสำคัญ</a:t>
            </a:r>
            <a:r>
              <a:rPr lang="th-TH" sz="6400" b="1" dirty="0">
                <a:latin typeface="Angsana New" pitchFamily="18" charset="-34"/>
                <a:cs typeface="Angsana New" pitchFamily="18" charset="-34"/>
              </a:rPr>
              <a:t> </a:t>
            </a:r>
            <a:endParaRPr lang="th-TH" sz="6400" b="1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th-TH" sz="64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๖. ทำงาน</a:t>
            </a:r>
            <a:r>
              <a:rPr lang="th-TH" sz="64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แบบองค์รวม โดยคิดความเชื่อมโยง</a:t>
            </a:r>
          </a:p>
          <a:p>
            <a:pPr>
              <a:buNone/>
            </a:pPr>
            <a:r>
              <a:rPr lang="th-TH" sz="64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๗.</a:t>
            </a:r>
            <a:r>
              <a:rPr lang="th-TH" sz="6400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ไม่ติดตำรา บางครั้ง</a:t>
            </a:r>
            <a:r>
              <a:rPr lang="th-TH" sz="64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ยึดทฤษฎีมาก</a:t>
            </a:r>
            <a:r>
              <a:rPr lang="th-TH" sz="64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จนเกินไป</a:t>
            </a:r>
          </a:p>
          <a:p>
            <a:pPr>
              <a:buNone/>
            </a:pPr>
            <a:r>
              <a:rPr lang="th-TH" sz="64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๘. ประหยัด </a:t>
            </a:r>
            <a:r>
              <a:rPr lang="th-TH" sz="64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เรื่องง่ายได้ประโยชน์สูงสุด</a:t>
            </a:r>
          </a:p>
          <a:p>
            <a:pPr>
              <a:buNone/>
            </a:pPr>
            <a:endParaRPr lang="th-TH" sz="3600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th-TH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th-TH" sz="32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44012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ศาสตร์พระราชา...หลักการทรงงาน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3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๙. ทำ</a:t>
            </a:r>
            <a:r>
              <a:rPr lang="th-TH" sz="4300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ให้ง่าย</a:t>
            </a:r>
          </a:p>
          <a:p>
            <a:pPr>
              <a:buNone/>
            </a:pPr>
            <a:r>
              <a:rPr lang="th-TH" sz="43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๑๐. การ</a:t>
            </a:r>
            <a:r>
              <a:rPr lang="th-TH" sz="43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มีส่วนร่วม</a:t>
            </a:r>
          </a:p>
          <a:p>
            <a:pPr>
              <a:buNone/>
            </a:pPr>
            <a:r>
              <a:rPr lang="th-TH" sz="43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๑๑. ต้อง</a:t>
            </a:r>
            <a:r>
              <a:rPr lang="th-TH" sz="43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ยึดประโยชน์</a:t>
            </a:r>
            <a:r>
              <a:rPr lang="th-TH" sz="43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ส่วนรวม</a:t>
            </a:r>
          </a:p>
          <a:p>
            <a:pPr>
              <a:buNone/>
            </a:pPr>
            <a:r>
              <a:rPr lang="th-TH" sz="43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๑๒. บริการ</a:t>
            </a:r>
            <a:r>
              <a:rPr lang="th-TH" sz="43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จุดเดียว</a:t>
            </a:r>
          </a:p>
          <a:p>
            <a:pPr>
              <a:buNone/>
            </a:pPr>
            <a:r>
              <a:rPr lang="th-TH" sz="43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th-TH" sz="43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th-TH" sz="36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th-TH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49251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h-TH" sz="43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๑๓. ใช้</a:t>
            </a:r>
            <a:r>
              <a:rPr lang="th-TH" sz="43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ธรรมชาติช่วย</a:t>
            </a:r>
            <a:r>
              <a:rPr lang="th-TH" sz="43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ธรรมชาติ</a:t>
            </a:r>
          </a:p>
          <a:p>
            <a:pPr>
              <a:buNone/>
            </a:pPr>
            <a:r>
              <a:rPr lang="th-TH" sz="43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๑๔. ใช้</a:t>
            </a:r>
            <a:r>
              <a:rPr lang="th-TH" sz="43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อธรรม ปราบ</a:t>
            </a:r>
            <a:r>
              <a:rPr lang="th-TH" sz="43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อธรรม</a:t>
            </a:r>
          </a:p>
          <a:p>
            <a:pPr>
              <a:buNone/>
            </a:pPr>
            <a:r>
              <a:rPr lang="th-TH" sz="43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๑๕. ปลูก</a:t>
            </a:r>
            <a:r>
              <a:rPr lang="th-TH" sz="43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ป่าในใจคน ต้องปลูก</a:t>
            </a:r>
            <a:r>
              <a:rPr lang="th-TH" sz="43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ที่จิตสำนึก</a:t>
            </a:r>
            <a:r>
              <a:rPr lang="th-TH" sz="43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ก่อน</a:t>
            </a:r>
          </a:p>
          <a:p>
            <a:pPr>
              <a:buNone/>
            </a:pPr>
            <a:r>
              <a:rPr lang="th-TH" sz="43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๑๖. ขาดทุน </a:t>
            </a:r>
            <a:r>
              <a:rPr lang="th-TH" sz="43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คือ กำไร</a:t>
            </a:r>
          </a:p>
          <a:p>
            <a:pPr>
              <a:buNone/>
            </a:pP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th-TH" sz="3600" b="1" dirty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th-TH" sz="360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92820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ศาสตร์พระราชา...หลักการทรงงาน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79512" y="1772816"/>
            <a:ext cx="4104456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๑๗.</a:t>
            </a:r>
            <a:r>
              <a:rPr lang="th-TH" sz="4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การพึ่งตนเอง</a:t>
            </a:r>
          </a:p>
          <a:p>
            <a:pPr>
              <a:buNone/>
            </a:pPr>
            <a:r>
              <a:rPr lang="th-TH" sz="40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๑๘.</a:t>
            </a:r>
            <a:r>
              <a:rPr lang="th-TH" sz="4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พออยู่ พอ</a:t>
            </a:r>
            <a:r>
              <a:rPr lang="th-TH" sz="40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กิน</a:t>
            </a:r>
          </a:p>
          <a:p>
            <a:pPr>
              <a:buNone/>
            </a:pPr>
            <a:r>
              <a:rPr lang="th-TH" sz="4000" b="1" dirty="0">
                <a:latin typeface="Angsana New" pitchFamily="18" charset="-34"/>
                <a:cs typeface="Angsana New" pitchFamily="18" charset="-34"/>
              </a:rPr>
              <a:t>๑๙. เศรษฐกิจพอเพียง</a:t>
            </a:r>
          </a:p>
          <a:p>
            <a:pPr>
              <a:buNone/>
            </a:pP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๒๐.</a:t>
            </a:r>
            <a:r>
              <a:rPr lang="th-TH" sz="4000" b="1" dirty="0">
                <a:latin typeface="Angsana New" pitchFamily="18" charset="-34"/>
                <a:cs typeface="Angsana New" pitchFamily="18" charset="-34"/>
              </a:rPr>
              <a:t>ทำงานอย่างมีความสุข</a:t>
            </a:r>
          </a:p>
          <a:p>
            <a:pPr>
              <a:buNone/>
            </a:pPr>
            <a:endParaRPr lang="th-TH" sz="3200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0" y="1844824"/>
            <a:ext cx="4248472" cy="4853136"/>
          </a:xfrm>
        </p:spPr>
        <p:txBody>
          <a:bodyPr/>
          <a:lstStyle/>
          <a:p>
            <a:pPr>
              <a:buNone/>
            </a:pP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 ๒๑. </a:t>
            </a:r>
            <a:r>
              <a:rPr lang="th-TH" sz="4000" b="1" dirty="0">
                <a:latin typeface="Angsana New" pitchFamily="18" charset="-34"/>
                <a:cs typeface="Angsana New" pitchFamily="18" charset="-34"/>
              </a:rPr>
              <a:t>ความซื่อสัตย์สุจริต </a:t>
            </a:r>
            <a:endParaRPr lang="th-TH" sz="4000" b="1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th-TH" sz="40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	จริงใจ</a:t>
            </a:r>
            <a:r>
              <a:rPr lang="th-TH" sz="4000" b="1" dirty="0">
                <a:latin typeface="Angsana New" pitchFamily="18" charset="-34"/>
                <a:cs typeface="Angsana New" pitchFamily="18" charset="-34"/>
              </a:rPr>
              <a:t>ต่อกัน</a:t>
            </a:r>
          </a:p>
          <a:p>
            <a:pPr>
              <a:buNone/>
            </a:pPr>
            <a:r>
              <a:rPr lang="th-TH" sz="4000" b="1" dirty="0">
                <a:latin typeface="Angsana New" pitchFamily="18" charset="-34"/>
                <a:cs typeface="Angsana New" pitchFamily="18" charset="-34"/>
              </a:rPr>
              <a:t>	๒๒. ความเพียร</a:t>
            </a:r>
          </a:p>
          <a:p>
            <a:pPr>
              <a:buNone/>
            </a:pPr>
            <a:r>
              <a:rPr lang="th-TH" sz="4000" b="1" dirty="0">
                <a:latin typeface="Angsana New" pitchFamily="18" charset="-34"/>
                <a:cs typeface="Angsana New" pitchFamily="18" charset="-34"/>
              </a:rPr>
              <a:t>	๒๓.รู้ รัก สามัคคี</a:t>
            </a:r>
          </a:p>
          <a:p>
            <a:pPr>
              <a:buNone/>
            </a:pPr>
            <a:r>
              <a:rPr lang="th-TH" sz="4000" b="1" dirty="0">
                <a:latin typeface="Angsana New" pitchFamily="18" charset="-34"/>
                <a:cs typeface="Angsana New" pitchFamily="18" charset="-34"/>
              </a:rPr>
              <a:t>	๒๔. </a:t>
            </a:r>
            <a:r>
              <a:rPr lang="th-TH" sz="40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เข้าใจ เข้าถึง พัฒนา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97198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>
                <a:solidFill>
                  <a:srgbClr val="7030A0"/>
                </a:solidFill>
              </a:rPr>
              <a:t>แผนแม่บทส่งเสริมคุณธรรมแห่งชาติ</a:t>
            </a:r>
            <a:r>
              <a:rPr lang="th-TH" sz="3600" b="1" dirty="0">
                <a:solidFill>
                  <a:srgbClr val="7030A0"/>
                </a:solidFill>
              </a:rPr>
              <a:t>ฉบับที่ ๑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1484784"/>
            <a:ext cx="8496944" cy="49685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h-TH" sz="3600" b="1" dirty="0">
                <a:solidFill>
                  <a:srgbClr val="0070C0"/>
                </a:solidFill>
                <a:cs typeface="+mj-cs"/>
              </a:rPr>
              <a:t>ยุทธศาสตร์ ๔ </a:t>
            </a:r>
            <a:r>
              <a:rPr lang="th-TH" sz="3600" b="1" dirty="0" smtClean="0">
                <a:solidFill>
                  <a:srgbClr val="0070C0"/>
                </a:solidFill>
                <a:cs typeface="+mj-cs"/>
              </a:rPr>
              <a:t>ประการ </a:t>
            </a:r>
            <a:r>
              <a:rPr lang="th-TH" sz="3600" b="1" dirty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เสริมสร้างคุณธรรมในทุกภาคส่วน โดยใช้วัฒนธรรมไทยเป็นฐาน </a:t>
            </a:r>
            <a:endParaRPr lang="th-TH" sz="3600" b="1" dirty="0" smtClean="0">
              <a:solidFill>
                <a:srgbClr val="0070C0"/>
              </a:solidFill>
              <a:latin typeface="Angsana New" pitchFamily="18" charset="-34"/>
              <a:cs typeface="+mj-cs"/>
            </a:endParaRPr>
          </a:p>
          <a:p>
            <a:pPr>
              <a:buNone/>
            </a:pPr>
            <a:r>
              <a:rPr lang="th-TH" sz="39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๑.</a:t>
            </a:r>
            <a:r>
              <a:rPr lang="th-TH" sz="39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9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เสริมสร้างคุณธรรมในสังคมไทย</a:t>
            </a:r>
          </a:p>
          <a:p>
            <a:pPr>
              <a:buNone/>
            </a:pPr>
            <a:r>
              <a:rPr lang="th-TH" sz="3900" b="1" dirty="0">
                <a:latin typeface="Angsana New" pitchFamily="18" charset="-34"/>
                <a:cs typeface="Angsana New" pitchFamily="18" charset="-34"/>
              </a:rPr>
              <a:t>	- สถาบันครอบครัว			</a:t>
            </a:r>
            <a:r>
              <a:rPr lang="th-TH" sz="3900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- สถาบันการศึกษา</a:t>
            </a:r>
          </a:p>
          <a:p>
            <a:pPr>
              <a:buNone/>
            </a:pPr>
            <a:r>
              <a:rPr lang="th-TH" sz="3900" b="1" dirty="0">
                <a:latin typeface="Angsana New" pitchFamily="18" charset="-34"/>
                <a:cs typeface="Angsana New" pitchFamily="18" charset="-34"/>
              </a:rPr>
              <a:t>	- สถาบันศาสนา </a:t>
            </a:r>
            <a:r>
              <a:rPr lang="th-TH" sz="3500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(มติ ๒๑๗/๒๕๖๑)</a:t>
            </a:r>
            <a:r>
              <a:rPr lang="th-TH" sz="3900" b="1" dirty="0">
                <a:latin typeface="Angsana New" pitchFamily="18" charset="-34"/>
                <a:cs typeface="Angsana New" pitchFamily="18" charset="-34"/>
              </a:rPr>
              <a:t>	- สถาบันเศรษฐกิจ</a:t>
            </a:r>
          </a:p>
          <a:p>
            <a:pPr>
              <a:buNone/>
            </a:pPr>
            <a:r>
              <a:rPr lang="th-TH" sz="3900" b="1" dirty="0">
                <a:latin typeface="Angsana New" pitchFamily="18" charset="-34"/>
                <a:cs typeface="Angsana New" pitchFamily="18" charset="-34"/>
              </a:rPr>
              <a:t>	- สถาบันการเมืองการปกครอง	</a:t>
            </a:r>
            <a:r>
              <a:rPr lang="th-TH" sz="3900" b="1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9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sz="3900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สื่อมวลชนช่วยในการส่งเสริม</a:t>
            </a:r>
          </a:p>
          <a:p>
            <a:pPr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					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6722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>
                <a:solidFill>
                  <a:srgbClr val="0070C0"/>
                </a:solidFill>
              </a:rPr>
              <a:t>ยุทธศาสตร์ ๔ </a:t>
            </a:r>
            <a:r>
              <a:rPr lang="th-TH" b="1" dirty="0" smtClean="0">
                <a:solidFill>
                  <a:srgbClr val="0070C0"/>
                </a:solidFill>
              </a:rPr>
              <a:t>ประการ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3600" b="1" dirty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๒. สร้างความเข้มแข็งในระบบการบริหารจัดการ </a:t>
            </a:r>
          </a:p>
          <a:p>
            <a:pPr>
              <a:buNone/>
            </a:pP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800" b="1" dirty="0">
                <a:latin typeface="Angsana New" pitchFamily="18" charset="-34"/>
                <a:cs typeface="Angsana New" pitchFamily="18" charset="-34"/>
              </a:rPr>
              <a:t>- สร้างและพัฒนาระบบบริหารจัดการ</a:t>
            </a:r>
          </a:p>
          <a:p>
            <a:pPr>
              <a:buNone/>
            </a:pPr>
            <a:r>
              <a:rPr lang="th-TH" sz="3800" b="1" dirty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800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- พัฒนาศักยภาพบุคลากร</a:t>
            </a:r>
          </a:p>
          <a:p>
            <a:pPr>
              <a:buNone/>
            </a:pPr>
            <a:r>
              <a:rPr lang="th-TH" sz="3800" b="1" dirty="0">
                <a:latin typeface="Angsana New" pitchFamily="18" charset="-34"/>
                <a:cs typeface="Angsana New" pitchFamily="18" charset="-34"/>
              </a:rPr>
              <a:t>		- เสริมสร้างความเป็นเอกภาพด้วยคุณธรรม</a:t>
            </a:r>
          </a:p>
          <a:p>
            <a:pPr>
              <a:buNone/>
            </a:pPr>
            <a:r>
              <a:rPr lang="th-TH" sz="3600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th-TH" sz="3800" b="1" dirty="0"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6722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0070C0"/>
                </a:solidFill>
              </a:rPr>
              <a:t>ยุทธศาสตร์ ๔ ประการ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h-TH" sz="3600" b="1" dirty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๓. สร้างเครือข่ายความร่วมมือ </a:t>
            </a:r>
          </a:p>
          <a:p>
            <a:pPr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	- สร้างและขยายเครือข่ายในทุกภาคส่วน</a:t>
            </a:r>
          </a:p>
          <a:p>
            <a:pPr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	- พัฒนาเครือข่ายขับเคลื่อนคุณธรรม</a:t>
            </a:r>
          </a:p>
          <a:p>
            <a:pPr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600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- ส่งเสริมสนับสนุนภาคีเครือข่าย</a:t>
            </a:r>
          </a:p>
          <a:p>
            <a:pPr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	- สร้างระบบบริหารจัดการภาคีเครือข่าย</a:t>
            </a:r>
          </a:p>
          <a:p>
            <a:pPr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	- ใช้มาตรการทางด้านการเงินและการคลังในการส่งเสริม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1721077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>
                <a:solidFill>
                  <a:srgbClr val="0070C0"/>
                </a:solidFill>
              </a:rPr>
              <a:t>ยุทธศาสตร์ ๔ </a:t>
            </a:r>
            <a:r>
              <a:rPr lang="th-TH" b="1" dirty="0" smtClean="0">
                <a:solidFill>
                  <a:srgbClr val="0070C0"/>
                </a:solidFill>
              </a:rPr>
              <a:t>ประการ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>
              <a:buNone/>
            </a:pPr>
            <a:r>
              <a:rPr lang="th-TH" sz="3600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๔.</a:t>
            </a:r>
            <a:r>
              <a:rPr lang="th-TH" sz="3600" b="1" dirty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ไทย</a:t>
            </a:r>
            <a:r>
              <a:rPr lang="th-TH" sz="3600" b="1" dirty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เป็นแบบอย่างในประชาคมอาเซียนและนานาชาติ</a:t>
            </a:r>
          </a:p>
          <a:p>
            <a:pPr>
              <a:buNone/>
            </a:pPr>
            <a:r>
              <a:rPr lang="th-TH" sz="36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- เสริมสร้างความร่วมมือในการอยู่ร่วมกันอย่างเอื้ออาทร แบ่งปัน มีจิตสาธารณะในประชาคมอาเซียนและโลก</a:t>
            </a:r>
          </a:p>
          <a:p>
            <a:pPr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600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- เสริมสร้างและธำรงไว้ซึ่งสันติภาพและความยั่งยืนของภูมิภาคอาเซียน</a:t>
            </a:r>
          </a:p>
          <a:p>
            <a:pPr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- เสริมสร้างคุณธรรมในการรักษาความสมดุลของธรรมชาติและสิ่งแวดล้อมในอาเซียนและสังคมโลก 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76902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ขับเคลื่อนคุณธรรม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5112568"/>
          </a:xfrm>
        </p:spPr>
        <p:txBody>
          <a:bodyPr/>
          <a:lstStyle/>
          <a:p>
            <a:pPr>
              <a:buNone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u="sng" dirty="0" smtClean="0">
                <a:latin typeface="Angsana New" pitchFamily="18" charset="-34"/>
                <a:cs typeface="Angsana New" pitchFamily="18" charset="-34"/>
              </a:rPr>
              <a:t>ระยะต้น </a:t>
            </a:r>
            <a:endParaRPr lang="th-TH" sz="3600" b="1" u="sng" dirty="0">
              <a:latin typeface="Angsana New" pitchFamily="18" charset="-34"/>
              <a:cs typeface="Angsana New" pitchFamily="18" charset="-34"/>
            </a:endParaRPr>
          </a:p>
          <a:p>
            <a:pPr marL="514350" indent="-514350">
              <a:buAutoNum type="thaiNumPeriod"/>
            </a:pPr>
            <a:r>
              <a:rPr lang="th-TH" sz="36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เน้น</a:t>
            </a:r>
            <a:r>
              <a:rPr lang="th-TH" sz="3600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การขับเคลื่อนองค์กรของรัฐ รัฐวิสาหกิจ และภาคเอกชนสู่ </a:t>
            </a:r>
            <a:r>
              <a:rPr lang="th-TH" sz="3600" b="1" dirty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“องค์กรคุณธรรมต้นแบบ”  </a:t>
            </a:r>
            <a:r>
              <a:rPr lang="th-TH" sz="3600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ด้วยคุณธรรม ๔ ประการ </a:t>
            </a:r>
          </a:p>
          <a:p>
            <a:pPr marL="0" indent="0">
              <a:buNone/>
            </a:pPr>
            <a:r>
              <a:rPr lang="th-TH" sz="3600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6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* พอเพียง	*วินัย	*สุจริต		*จิตอาสา</a:t>
            </a:r>
            <a:endParaRPr lang="th-TH" sz="3600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  <a:p>
            <a:pPr marL="742950" indent="-742950"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๒. เน้นการขับเคลื่อนชุมชน น้อมนำเศรษฐกิจพอเพียงด้วย “พลัง บวร” สู่ </a:t>
            </a:r>
            <a:r>
              <a:rPr lang="th-TH" sz="3600" b="1" dirty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“ชุมชนคุณธรรม” </a:t>
            </a:r>
            <a:r>
              <a:rPr lang="th-TH" sz="3600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ด้วยคุณธรรม </a:t>
            </a:r>
            <a:r>
              <a:rPr lang="th-TH" sz="3600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๓ มิติ</a:t>
            </a:r>
          </a:p>
          <a:p>
            <a:pPr marL="742950" indent="-742950">
              <a:buNone/>
            </a:pPr>
            <a:r>
              <a:rPr lang="th-TH" sz="36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*ด้านหลักธรรมทางศาสนา	*ด้านปรัชญาของเศรษฐกิจพอเพียง</a:t>
            </a:r>
          </a:p>
          <a:p>
            <a:pPr marL="742950" indent="-742950">
              <a:buNone/>
            </a:pPr>
            <a:r>
              <a:rPr lang="th-TH" sz="36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		*ด้านอนุรักษ์สืบสานวัฒนธรรม ประเพณี</a:t>
            </a:r>
            <a:endParaRPr lang="th-TH" sz="3600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34444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th-TH" b="1" dirty="0">
                <a:latin typeface="Angsana New" pitchFamily="18" charset="-34"/>
                <a:cs typeface="Angsana New" pitchFamily="18" charset="-34"/>
              </a:rPr>
              <a:t>การขับเคลื่อน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คุณธรรม...คนไทย ศตวรรษที่ ๒๑</a:t>
            </a:r>
            <a:br>
              <a:rPr lang="th-TH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3600" b="1" dirty="0" smtClean="0"/>
              <a:t>ระยะต่อเนื่อง)</a:t>
            </a:r>
            <a:r>
              <a:rPr lang="th-TH" sz="3600" b="1" dirty="0"/>
              <a:t/>
            </a:r>
            <a:br>
              <a:rPr lang="th-TH" sz="3600" b="1" dirty="0"/>
            </a:br>
            <a:endParaRPr lang="th-TH" sz="36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5256584"/>
          </a:xfrm>
        </p:spPr>
        <p:txBody>
          <a:bodyPr>
            <a:normAutofit/>
          </a:bodyPr>
          <a:lstStyle/>
          <a:p>
            <a:r>
              <a:rPr lang="th-TH" b="1" dirty="0" smtClean="0">
                <a:cs typeface="+mj-cs"/>
              </a:rPr>
              <a:t> จริยธรรม</a:t>
            </a:r>
            <a:r>
              <a:rPr lang="th-TH" b="1" dirty="0">
                <a:cs typeface="+mj-cs"/>
              </a:rPr>
              <a:t>ดี</a:t>
            </a:r>
          </a:p>
          <a:p>
            <a:r>
              <a:rPr lang="th-TH" b="1" dirty="0">
                <a:cs typeface="+mj-cs"/>
              </a:rPr>
              <a:t>ลดละเลิกอบายมุข</a:t>
            </a:r>
          </a:p>
          <a:p>
            <a:r>
              <a:rPr lang="th-TH" b="1" dirty="0">
                <a:cs typeface="+mj-cs"/>
              </a:rPr>
              <a:t>ไม่มียาเสพย์ติด</a:t>
            </a:r>
          </a:p>
          <a:p>
            <a:r>
              <a:rPr lang="th-TH" b="1" dirty="0">
                <a:cs typeface="+mj-cs"/>
              </a:rPr>
              <a:t>ไม่มีอาชญากรรม</a:t>
            </a:r>
          </a:p>
          <a:p>
            <a:r>
              <a:rPr lang="th-TH" b="1" dirty="0">
                <a:cs typeface="+mj-cs"/>
              </a:rPr>
              <a:t>ไม่ทะเลาะวิวาท</a:t>
            </a:r>
          </a:p>
          <a:p>
            <a:r>
              <a:rPr lang="th-TH" b="1" dirty="0">
                <a:cs typeface="+mj-cs"/>
              </a:rPr>
              <a:t>อยู่อย่างพอเพียง (ประหยัด)</a:t>
            </a:r>
          </a:p>
          <a:p>
            <a:r>
              <a:rPr lang="th-TH" b="1" dirty="0">
                <a:cs typeface="+mj-cs"/>
              </a:rPr>
              <a:t>พึ่งพาตนเอง</a:t>
            </a:r>
          </a:p>
          <a:p>
            <a:r>
              <a:rPr lang="th-TH" b="1" dirty="0">
                <a:cs typeface="+mj-cs"/>
              </a:rPr>
              <a:t>มีภูมิคุ้มการ</a:t>
            </a:r>
          </a:p>
          <a:p>
            <a:r>
              <a:rPr lang="th-TH" b="1" dirty="0">
                <a:cs typeface="+mj-cs"/>
              </a:rPr>
              <a:t>มีจิตอาสา</a:t>
            </a:r>
          </a:p>
          <a:p>
            <a:endParaRPr lang="th-TH" b="1" dirty="0">
              <a:cs typeface="+mj-cs"/>
            </a:endParaRP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244280" cy="5112568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7030A0"/>
                </a:solidFill>
                <a:cs typeface="+mj-cs"/>
              </a:rPr>
              <a:t>เอื้อเฟื้อเกื้อกูล</a:t>
            </a:r>
          </a:p>
          <a:p>
            <a:r>
              <a:rPr lang="th-TH" b="1" dirty="0">
                <a:solidFill>
                  <a:srgbClr val="7030A0"/>
                </a:solidFill>
                <a:cs typeface="+mj-cs"/>
              </a:rPr>
              <a:t>มีน้ำใจไมตรี</a:t>
            </a:r>
          </a:p>
          <a:p>
            <a:r>
              <a:rPr lang="th-TH" b="1" dirty="0">
                <a:solidFill>
                  <a:srgbClr val="7030A0"/>
                </a:solidFill>
                <a:cs typeface="+mj-cs"/>
              </a:rPr>
              <a:t>แบ่งปัน</a:t>
            </a:r>
          </a:p>
          <a:p>
            <a:r>
              <a:rPr lang="th-TH" b="1" dirty="0">
                <a:solidFill>
                  <a:srgbClr val="7030A0"/>
                </a:solidFill>
                <a:cs typeface="+mj-cs"/>
              </a:rPr>
              <a:t>เป็นเจ้าบ้านที่ดี</a:t>
            </a:r>
          </a:p>
          <a:p>
            <a:r>
              <a:rPr lang="th-TH" b="1" dirty="0">
                <a:solidFill>
                  <a:srgbClr val="7030A0"/>
                </a:solidFill>
                <a:cs typeface="+mj-cs"/>
              </a:rPr>
              <a:t>รักชาติ รักถิ่น</a:t>
            </a:r>
          </a:p>
          <a:p>
            <a:r>
              <a:rPr lang="th-TH" b="1" dirty="0">
                <a:solidFill>
                  <a:srgbClr val="7030A0"/>
                </a:solidFill>
                <a:cs typeface="+mj-cs"/>
              </a:rPr>
              <a:t>นิยมไทย</a:t>
            </a:r>
          </a:p>
          <a:p>
            <a:r>
              <a:rPr lang="th-TH" b="1" dirty="0">
                <a:solidFill>
                  <a:srgbClr val="7030A0"/>
                </a:solidFill>
                <a:cs typeface="+mj-cs"/>
              </a:rPr>
              <a:t>รวมกลุ่มสร้างกลุ่มรายได้</a:t>
            </a:r>
          </a:p>
          <a:p>
            <a:r>
              <a:rPr lang="th-TH" b="1" dirty="0">
                <a:solidFill>
                  <a:srgbClr val="7030A0"/>
                </a:solidFill>
                <a:cs typeface="+mj-cs"/>
              </a:rPr>
              <a:t>พัฒนาผลผลิตทางวัฒนธรรม </a:t>
            </a:r>
            <a:r>
              <a:rPr lang="en-US" sz="2000" b="1" dirty="0">
                <a:solidFill>
                  <a:srgbClr val="7030A0"/>
                </a:solidFill>
                <a:cs typeface="+mj-cs"/>
              </a:rPr>
              <a:t>(CPOT)</a:t>
            </a:r>
          </a:p>
          <a:p>
            <a:r>
              <a:rPr lang="en-US" b="1" dirty="0">
                <a:solidFill>
                  <a:srgbClr val="7030A0"/>
                </a:solidFill>
                <a:cs typeface="+mj-cs"/>
              </a:rPr>
              <a:t> </a:t>
            </a:r>
            <a:r>
              <a:rPr lang="th-TH" b="1" dirty="0">
                <a:solidFill>
                  <a:srgbClr val="7030A0"/>
                </a:solidFill>
                <a:cs typeface="+mj-cs"/>
              </a:rPr>
              <a:t>ร่วมกันแก้ปัญหา</a:t>
            </a:r>
            <a:endParaRPr lang="en-US" b="1" dirty="0">
              <a:solidFill>
                <a:srgbClr val="7030A0"/>
              </a:solidFill>
              <a:cs typeface="+mj-cs"/>
            </a:endParaRP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46573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/>
          <a:lstStyle/>
          <a:p>
            <a:r>
              <a:rPr lang="th-TH" b="1" dirty="0" smtClean="0"/>
              <a:t>ความหมาย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44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องค์กรคุณธรรม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...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หน่วยงาน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และสมาชิกแสดงเจตนารมณ์และมุ่งมั่นส่งเสริมคุณธรรมในองค์กร โดยให้สมาชิกยึดมั่นคุณธรรม ๔ ประการ </a:t>
            </a:r>
            <a:r>
              <a:rPr lang="th-TH" sz="3600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(พอเพียง – วินัย – สุจริต – จิตอาสา)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 ในการปฏิบัติงานในองค์กร และร่วมรณรงค์ ส่งเสริม ให้องค์กรเครือข่าย เป็นองค์กรคุณธรรม</a:t>
            </a:r>
          </a:p>
          <a:p>
            <a:pPr>
              <a:buNone/>
            </a:pPr>
            <a:r>
              <a:rPr lang="th-TH" sz="40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ชุม</a:t>
            </a:r>
            <a:r>
              <a:rPr lang="th-TH" sz="40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ชนคุณธรรม...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ชุมชน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ที่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แสดงเจตนารมณ์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และมุ่งมั่นส่งเสริมคุณธรรมในชุมชน โดยให้สมาชิกในชุมชนยึดมั่นในคุณธรรม ๓ ประการ</a:t>
            </a: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26280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b="1" dirty="0" smtClean="0"/>
              <a:t>คุณธรรม...สร้างชาติ</a:t>
            </a:r>
            <a:endParaRPr lang="th-TH" sz="54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53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3600" b="1" dirty="0" smtClean="0">
                <a:solidFill>
                  <a:srgbClr val="0070C0"/>
                </a:solidFill>
                <a:cs typeface="+mj-cs"/>
              </a:rPr>
              <a:t>สาระหลัก</a:t>
            </a:r>
          </a:p>
          <a:p>
            <a:r>
              <a:rPr lang="th-TH" sz="3600" b="1" dirty="0" smtClean="0">
                <a:cs typeface="+mj-cs"/>
              </a:rPr>
              <a:t>รัฐบาล</a:t>
            </a:r>
            <a:r>
              <a:rPr lang="th-TH" sz="3600" b="1" dirty="0">
                <a:cs typeface="+mj-cs"/>
              </a:rPr>
              <a:t>มุ่งมั่น ที่จะสร้างสังคมไทย ให้มีคุณภาพและคุณธรรม ร่มเย็น น่าอยู่  โดยน้อมนำ</a:t>
            </a:r>
            <a:r>
              <a:rPr lang="th-TH" sz="3600" b="1" dirty="0">
                <a:solidFill>
                  <a:srgbClr val="7030A0"/>
                </a:solidFill>
                <a:cs typeface="+mj-cs"/>
              </a:rPr>
              <a:t>ศาสตร์พระราชา </a:t>
            </a:r>
            <a:r>
              <a:rPr lang="th-TH" sz="3600" b="1" dirty="0">
                <a:cs typeface="+mj-cs"/>
              </a:rPr>
              <a:t>หลักปรัชญาของเศรษฐกิจพอเพียง ของล้นเกล้า รัชกาลที่ ๙ เป็นเป้าหมายการพัฒนาในยุทธศาสตร์ชาติ ๒๐ ปี และประกาศเป็นแผนแม่บทส่งเสริมคุณธรรมแห่งชาติ ฉบับที่ ๑ (๒๕๕๙-๒๕๖๔) โดยมีวิสัยทัศน์</a:t>
            </a:r>
            <a:r>
              <a:rPr lang="th-TH" sz="3600" b="1" dirty="0" smtClean="0">
                <a:cs typeface="+mj-cs"/>
              </a:rPr>
              <a:t>ให้ </a:t>
            </a:r>
            <a:r>
              <a:rPr lang="th-TH" sz="3600" b="1" dirty="0" smtClean="0">
                <a:solidFill>
                  <a:srgbClr val="0070C0"/>
                </a:solidFill>
                <a:cs typeface="+mj-cs"/>
              </a:rPr>
              <a:t>สังคมไทย</a:t>
            </a:r>
            <a:r>
              <a:rPr lang="th-TH" sz="3600" b="1" dirty="0">
                <a:solidFill>
                  <a:srgbClr val="0070C0"/>
                </a:solidFill>
                <a:cs typeface="+mj-cs"/>
              </a:rPr>
              <a:t>มีคุณธรรม </a:t>
            </a:r>
            <a:r>
              <a:rPr lang="th-TH" sz="3600" b="1" dirty="0">
                <a:cs typeface="+mj-cs"/>
              </a:rPr>
              <a:t>เป็นรากฐานสำคัญในการดำรงชีวิต สืบสานความเป็นไทย อยู่ร่วมกันด้วยความสงบและสันติสุข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17153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ความหมาย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36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อำเภอ และเขตคุณธรรม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คือ นายอำเภอและผอ.เขต มุ่งมั่นส่งเสริมคุณธรรมในอำเภอ/เขต ด้วยหลักธรรมทางศาสนา หลักปรัชญาของเศรษฐกิจพอเพียง และวิถีวัฒนธรรมไทยที่ดีงามในพื้นที่รับผิดชอบ (อำเภอ/เขต)</a:t>
            </a:r>
          </a:p>
          <a:p>
            <a:r>
              <a:rPr lang="th-TH" sz="36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จังหวัดคุณธรรม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คือ จังหวัดที่ ผวจ. และหน่วยงานในระดับจังหวัด </a:t>
            </a:r>
            <a:r>
              <a:rPr lang="th-TH" b="1" dirty="0" err="1" smtClean="0">
                <a:latin typeface="Angsana New" pitchFamily="18" charset="-34"/>
                <a:cs typeface="Angsana New" pitchFamily="18" charset="-34"/>
              </a:rPr>
              <a:t>อบจ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. อำเภอ มหาวิทยาลัย ฯลฯ มุ่งมั่นที่จะส่งเสริมและพัฒนาคุณธรรมในจังหวัด ด้วยหลักธรรมทางศาสนา หลักปรัชญาของเศรษฐกิจพอเพียง และวิถีวัฒนธรรมไทยที่ดีงาม (พื้นที่จังหวัดและกทม.)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23001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ระดับการขับเคลื่อน คุณธรรม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sz="36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ระดับที่ ๑ ระดับส่งเสริมคุณธรรม </a:t>
            </a:r>
            <a:r>
              <a:rPr lang="th-TH" sz="2800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(กิจกรรมขั้น ๑-๓)</a:t>
            </a:r>
            <a:r>
              <a:rPr lang="th-TH" sz="28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	-มีเป้าหมายในการพัฒนา 		</a:t>
            </a:r>
          </a:p>
          <a:p>
            <a:pPr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	-มีแผนการดำเนินการ </a:t>
            </a:r>
          </a:p>
          <a:p>
            <a:pPr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	-มีกลไกผู้รับผิดชอบ 		</a:t>
            </a:r>
          </a:p>
          <a:p>
            <a:pPr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	-จัดกิจกรรมส่งเสริมคุณธรรม  </a:t>
            </a:r>
          </a:p>
          <a:p>
            <a:pPr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	-มีผลการดำเนินงานบางส่วน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01742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ระดับการขับเคลื่อน คุณธรรม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h-TH" sz="36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ระดับที่ ๒ ระดับคุณธรรม </a:t>
            </a:r>
            <a:r>
              <a:rPr lang="th-TH" sz="2800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(กิจกรรมขั้น ๔-๖) </a:t>
            </a:r>
            <a:r>
              <a:rPr lang="th-TH" sz="3600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	</a:t>
            </a:r>
          </a:p>
          <a:p>
            <a:pPr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	-</a:t>
            </a:r>
            <a:r>
              <a:rPr lang="th-TH" sz="3600" b="1" dirty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มีมาตรฐานคุณธรรม 	</a:t>
            </a:r>
          </a:p>
          <a:p>
            <a:pPr>
              <a:buNone/>
            </a:pPr>
            <a:r>
              <a:rPr lang="th-TH" sz="3600" b="1" dirty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		-มีการจัดระบบภายในองค์กร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>
              <a:buNone/>
            </a:pPr>
            <a:r>
              <a:rPr lang="th-TH" sz="3600" b="1" dirty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		-มีการดำเนินงานตามเป้าหมาย 	</a:t>
            </a:r>
          </a:p>
          <a:p>
            <a:pPr>
              <a:buNone/>
            </a:pPr>
            <a:r>
              <a:rPr lang="th-TH" sz="3600" b="1" dirty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		-มีการทำความดีเพิ่มขึ้น </a:t>
            </a:r>
          </a:p>
          <a:p>
            <a:pPr>
              <a:buNone/>
            </a:pPr>
            <a:r>
              <a:rPr lang="th-TH" sz="3600" b="1" dirty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		-ปัญหาเชิงคุณธรรมลดลง </a:t>
            </a:r>
          </a:p>
          <a:p>
            <a:pPr>
              <a:buNone/>
            </a:pPr>
            <a:r>
              <a:rPr lang="th-TH" sz="3600" b="1" dirty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		-มีแนวโน้มจะพัฒนาต่อเนื่อง และยั่งยืน</a:t>
            </a:r>
            <a:endParaRPr lang="th-TH" sz="3600" b="1" dirty="0"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99300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ระดับการขับเคลื่อน คุณธรรม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1556792"/>
            <a:ext cx="8352928" cy="4752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36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ระดับที่ ๓ คุณธรรมต้นแบบ</a:t>
            </a:r>
            <a:r>
              <a:rPr lang="th-TH" sz="3600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(กิจกรรมขั้น ๗-๙)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	</a:t>
            </a:r>
          </a:p>
          <a:p>
            <a:pPr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	 </a:t>
            </a:r>
            <a:r>
              <a:rPr lang="th-TH" sz="3600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- มีกระบวนการพัฒนาและการเปลี่ยนแปลง </a:t>
            </a:r>
          </a:p>
          <a:p>
            <a:pPr>
              <a:buNone/>
            </a:pPr>
            <a:r>
              <a:rPr lang="th-TH" sz="3600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(ที่สะท้อนถึงการมีคุณธรรม) </a:t>
            </a:r>
          </a:p>
          <a:p>
            <a:pPr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600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- สมาชิกมีความสุข องค์กรมีคุณภาพ </a:t>
            </a:r>
          </a:p>
          <a:p>
            <a:pPr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(มีคุณธรรมเชิงประจักษ์) </a:t>
            </a:r>
          </a:p>
          <a:p>
            <a:pPr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600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- มีองค์ความรู้สามารถถ่ายทอด </a:t>
            </a:r>
          </a:p>
          <a:p>
            <a:pPr>
              <a:buNone/>
            </a:pPr>
            <a:r>
              <a:rPr lang="th-TH" sz="3600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(เป็นแหล่งเรียนรู้ให้กับองค์กรอื่นได้)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10550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ผลการขับเคลื่อนคุณธรรม</a:t>
            </a:r>
            <a:endParaRPr lang="th-TH" b="1" dirty="0"/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054712"/>
              </p:ext>
            </p:extLst>
          </p:nvPr>
        </p:nvGraphicFramePr>
        <p:xfrm>
          <a:off x="35497" y="1268760"/>
          <a:ext cx="9105191" cy="63758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0340"/>
                <a:gridCol w="1448235"/>
                <a:gridCol w="1528650"/>
                <a:gridCol w="3457966"/>
              </a:tblGrid>
              <a:tr h="792087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2000" b="1" dirty="0" err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ระ</a:t>
                      </a:r>
                      <a:r>
                        <a:rPr sz="2000" b="1" spc="5" dirty="0" err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ด</a:t>
                      </a:r>
                      <a:r>
                        <a:rPr sz="2000" b="1" dirty="0" err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ับ</a:t>
                      </a:r>
                      <a:r>
                        <a:rPr sz="2000" b="1" spc="-10" dirty="0" err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ค</a:t>
                      </a:r>
                      <a:r>
                        <a:rPr sz="2000" b="1" dirty="0" err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ุณธรรม</a:t>
                      </a:r>
                      <a:r>
                        <a:rPr sz="2000" b="1" spc="-1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dirty="0" err="1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กระทรวง</a:t>
                      </a:r>
                      <a:r>
                        <a:rPr lang="th-TH" sz="2000" b="0" baseline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(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ส่วน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ก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ลาง)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T w="9525">
                      <a:solidFill>
                        <a:srgbClr val="FFAB16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FAC1D"/>
                    </a:solidFill>
                  </a:tcPr>
                </a:tc>
                <a:tc>
                  <a:txBody>
                    <a:bodyPr/>
                    <a:lstStyle/>
                    <a:p>
                      <a:pPr marL="464184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ส่งเสริม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9525">
                      <a:solidFill>
                        <a:srgbClr val="FFAB16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FAC1D"/>
                    </a:solidFill>
                  </a:tcPr>
                </a:tc>
                <a:tc>
                  <a:txBody>
                    <a:bodyPr/>
                    <a:lstStyle/>
                    <a:p>
                      <a:pPr marL="463550">
                        <a:lnSpc>
                          <a:spcPct val="100000"/>
                        </a:lnSpc>
                      </a:pPr>
                      <a:r>
                        <a:rPr sz="18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ค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ุณธ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ร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รม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9525">
                      <a:solidFill>
                        <a:srgbClr val="FFAB16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FAC1D"/>
                    </a:solidFill>
                  </a:tcPr>
                </a:tc>
                <a:tc>
                  <a:txBody>
                    <a:bodyPr/>
                    <a:lstStyle/>
                    <a:p>
                      <a:pPr marL="44577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ต้นแบบ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FAC1D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ส</a:t>
                      </a:r>
                      <a:r>
                        <a:rPr lang="th-TH" sz="1800" b="1" dirty="0" smtClean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ำ</a:t>
                      </a:r>
                      <a:r>
                        <a:rPr sz="1800" b="1" dirty="0" err="1" smtClean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นัก</a:t>
                      </a:r>
                      <a:r>
                        <a:rPr sz="1800" b="1" dirty="0" err="1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น</a:t>
                      </a:r>
                      <a:r>
                        <a:rPr sz="1800" b="1" spc="-10" dirty="0" err="1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า</a:t>
                      </a:r>
                      <a:r>
                        <a:rPr sz="1800" b="1" dirty="0" err="1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ยกรัฐมน</a:t>
                      </a:r>
                      <a:r>
                        <a:rPr sz="1800" b="1" spc="-10" dirty="0" err="1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ต</a:t>
                      </a:r>
                      <a:r>
                        <a:rPr sz="1800" b="1" dirty="0" err="1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รี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FFAC1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272A36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FFAC1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16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FFAC1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272A36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FFAC1D"/>
                    </a:solidFill>
                  </a:tcPr>
                </a:tc>
              </a:tr>
              <a:tr h="830809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กระทรวงกลาโหม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272A36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กระทรวง</a:t>
                      </a:r>
                      <a:r>
                        <a:rPr sz="1800" b="1" spc="5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ก</a:t>
                      </a:r>
                      <a:r>
                        <a:rPr sz="18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า</a:t>
                      </a:r>
                      <a:r>
                        <a:rPr sz="1800" b="1" spc="-10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ร</a:t>
                      </a:r>
                      <a:r>
                        <a:rPr sz="1800" b="1" spc="5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ค</a:t>
                      </a:r>
                      <a:r>
                        <a:rPr sz="18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ลัง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FFAC1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2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FFAC1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6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FFAC1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FFAC1D"/>
                    </a:solidFill>
                  </a:tcPr>
                </a:tc>
              </a:tr>
              <a:tr h="681359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กระทรวง</a:t>
                      </a:r>
                      <a:r>
                        <a:rPr sz="1800" b="1" spc="5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ก</a:t>
                      </a:r>
                      <a:r>
                        <a:rPr sz="18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า</a:t>
                      </a:r>
                      <a:r>
                        <a:rPr sz="1800" b="1" spc="-10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ร</a:t>
                      </a:r>
                      <a:r>
                        <a:rPr sz="18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ต่างประเทศ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272A36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272A36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กระทรวง</a:t>
                      </a:r>
                      <a:r>
                        <a:rPr sz="1800" b="1" spc="5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ก</a:t>
                      </a:r>
                      <a:r>
                        <a:rPr sz="18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า</a:t>
                      </a:r>
                      <a:r>
                        <a:rPr sz="1800" b="1" spc="-10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ร</a:t>
                      </a:r>
                      <a:r>
                        <a:rPr sz="18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ท่องเที่ยวและ</a:t>
                      </a:r>
                      <a:r>
                        <a:rPr sz="1800" b="1" spc="5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ก</a:t>
                      </a:r>
                      <a:r>
                        <a:rPr sz="18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ีฬา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FFAC1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3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FFAC1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FFAC1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2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FFAC1D"/>
                    </a:solidFill>
                  </a:tcPr>
                </a:tc>
              </a:tr>
              <a:tr h="1767355">
                <a:tc>
                  <a:txBody>
                    <a:bodyPr/>
                    <a:lstStyle/>
                    <a:p>
                      <a:pPr marL="86360" marR="71056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กระทรวงพัฒนาสัง</a:t>
                      </a:r>
                      <a:r>
                        <a:rPr sz="1800" b="1" spc="5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ค</a:t>
                      </a:r>
                      <a:r>
                        <a:rPr sz="1800" b="1" spc="-10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ม</a:t>
                      </a:r>
                      <a:r>
                        <a:rPr sz="18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และ </a:t>
                      </a:r>
                      <a:r>
                        <a:rPr sz="1800" b="1" spc="5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ค</a:t>
                      </a:r>
                      <a:r>
                        <a:rPr sz="18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วาม</a:t>
                      </a:r>
                      <a:r>
                        <a:rPr sz="1800" b="1" spc="5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ม</a:t>
                      </a:r>
                      <a:r>
                        <a:rPr sz="18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ั่น</a:t>
                      </a:r>
                      <a:r>
                        <a:rPr sz="1800" b="1" spc="5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ค</a:t>
                      </a:r>
                      <a:r>
                        <a:rPr sz="18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งของ</a:t>
                      </a:r>
                      <a:r>
                        <a:rPr sz="1800" b="1" spc="5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ม</a:t>
                      </a:r>
                      <a:r>
                        <a:rPr sz="18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นุษย์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26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272A36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272A36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772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ผลการขับเคลื่อนคุณธรรม</a:t>
            </a:r>
            <a:endParaRPr lang="th-TH" dirty="0"/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740527"/>
              </p:ext>
            </p:extLst>
          </p:nvPr>
        </p:nvGraphicFramePr>
        <p:xfrm>
          <a:off x="107504" y="1052736"/>
          <a:ext cx="8856984" cy="5415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8380"/>
                <a:gridCol w="1656076"/>
                <a:gridCol w="1872208"/>
                <a:gridCol w="2880320"/>
              </a:tblGrid>
              <a:tr h="720080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ระ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ด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ับ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ค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ุณธรรม</a:t>
                      </a:r>
                      <a:r>
                        <a:rPr sz="2000" b="1" spc="-14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กระทรวง</a:t>
                      </a:r>
                      <a:endParaRPr sz="2000" dirty="0">
                        <a:latin typeface="Tahoma"/>
                        <a:cs typeface="Tahoma"/>
                      </a:endParaRPr>
                    </a:p>
                    <a:p>
                      <a:pPr marL="8636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(ส่วน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ก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ลาง)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T w="9525">
                      <a:solidFill>
                        <a:srgbClr val="FFAB16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FAC1D"/>
                    </a:solidFill>
                  </a:tcPr>
                </a:tc>
                <a:tc>
                  <a:txBody>
                    <a:bodyPr/>
                    <a:lstStyle/>
                    <a:p>
                      <a:pPr marL="382905">
                        <a:lnSpc>
                          <a:spcPct val="100000"/>
                        </a:lnSpc>
                      </a:pPr>
                      <a:endParaRPr lang="th-TH" sz="2000" b="1" dirty="0" smtClean="0">
                        <a:solidFill>
                          <a:srgbClr val="FFFFFF"/>
                        </a:solidFill>
                        <a:latin typeface="Tahoma"/>
                        <a:cs typeface="Tahoma"/>
                      </a:endParaRPr>
                    </a:p>
                    <a:p>
                      <a:pPr marL="382905">
                        <a:lnSpc>
                          <a:spcPct val="100000"/>
                        </a:lnSpc>
                      </a:pPr>
                      <a:r>
                        <a:rPr sz="2000" b="1" dirty="0" err="1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ส่งเ</a:t>
                      </a:r>
                      <a:r>
                        <a:rPr sz="2000" b="1" spc="5" dirty="0" err="1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ส</a:t>
                      </a:r>
                      <a:r>
                        <a:rPr sz="2000" b="1" dirty="0" err="1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ริม</a:t>
                      </a:r>
                      <a:endParaRPr sz="20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9525">
                      <a:solidFill>
                        <a:srgbClr val="FFAB16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FAC1D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</a:pPr>
                      <a:endParaRPr lang="th-TH" sz="2000" b="1" dirty="0" smtClean="0">
                        <a:solidFill>
                          <a:srgbClr val="FFFFFF"/>
                        </a:solidFill>
                        <a:latin typeface="Tahoma"/>
                        <a:cs typeface="Tahoma"/>
                      </a:endParaRPr>
                    </a:p>
                    <a:p>
                      <a:pPr marL="377190">
                        <a:lnSpc>
                          <a:spcPct val="100000"/>
                        </a:lnSpc>
                      </a:pPr>
                      <a:r>
                        <a:rPr sz="2000" b="1" dirty="0" err="1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คุ</a:t>
                      </a:r>
                      <a:r>
                        <a:rPr sz="2000" b="1" spc="-10" dirty="0" err="1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ณ</a:t>
                      </a:r>
                      <a:r>
                        <a:rPr sz="2000" b="1" dirty="0" err="1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ธรรม</a:t>
                      </a:r>
                      <a:endParaRPr sz="20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9525">
                      <a:solidFill>
                        <a:srgbClr val="FFAB16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FAC1D"/>
                    </a:solidFill>
                  </a:tcPr>
                </a:tc>
                <a:tc>
                  <a:txBody>
                    <a:bodyPr/>
                    <a:lstStyle/>
                    <a:p>
                      <a:pPr marL="367030">
                        <a:lnSpc>
                          <a:spcPct val="100000"/>
                        </a:lnSpc>
                      </a:pPr>
                      <a:endParaRPr lang="th-TH" sz="2000" b="1" dirty="0" smtClean="0">
                        <a:solidFill>
                          <a:srgbClr val="FFFFFF"/>
                        </a:solidFill>
                        <a:latin typeface="Tahoma"/>
                        <a:cs typeface="Tahoma"/>
                      </a:endParaRPr>
                    </a:p>
                    <a:p>
                      <a:pPr marL="367030">
                        <a:lnSpc>
                          <a:spcPct val="100000"/>
                        </a:lnSpc>
                      </a:pPr>
                      <a:r>
                        <a:rPr sz="2000" b="1" dirty="0" err="1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ต้น</a:t>
                      </a:r>
                      <a:r>
                        <a:rPr sz="2000" b="1" spc="-15" dirty="0" err="1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แ</a:t>
                      </a:r>
                      <a:r>
                        <a:rPr sz="2000" b="1" dirty="0" err="1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บบ</a:t>
                      </a:r>
                      <a:endParaRPr sz="20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FAC1D"/>
                    </a:solidFill>
                  </a:tcPr>
                </a:tc>
              </a:tr>
              <a:tr h="601662">
                <a:tc>
                  <a:txBody>
                    <a:bodyPr/>
                    <a:lstStyle/>
                    <a:p>
                      <a:pPr marL="86360" marR="443230">
                        <a:lnSpc>
                          <a:spcPct val="100000"/>
                        </a:lnSpc>
                      </a:pPr>
                      <a:r>
                        <a:rPr sz="1700" b="1" spc="-10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ก</a:t>
                      </a:r>
                      <a:r>
                        <a:rPr sz="17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ระทรวงด</a:t>
                      </a:r>
                      <a:r>
                        <a:rPr sz="1700" b="1" spc="-5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ิ</a:t>
                      </a:r>
                      <a:r>
                        <a:rPr sz="17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จิ</a:t>
                      </a:r>
                      <a:r>
                        <a:rPr sz="1700" b="1" spc="-10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ท</a:t>
                      </a:r>
                      <a:r>
                        <a:rPr sz="17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ัลเ</a:t>
                      </a:r>
                      <a:r>
                        <a:rPr sz="1700" b="1" spc="-10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พ</a:t>
                      </a:r>
                      <a:r>
                        <a:rPr sz="17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ื่อ</a:t>
                      </a:r>
                      <a:r>
                        <a:rPr sz="1700" b="1" spc="5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เ</a:t>
                      </a:r>
                      <a:r>
                        <a:rPr sz="17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ศรษฐ</a:t>
                      </a:r>
                      <a:r>
                        <a:rPr sz="1700" b="1" spc="-10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ก</a:t>
                      </a:r>
                      <a:r>
                        <a:rPr sz="17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ิจ และสังคม</a:t>
                      </a:r>
                      <a:endParaRPr sz="17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FFAC1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solidFill>
                            <a:srgbClr val="272A36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FFAC1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solidFill>
                            <a:srgbClr val="272A36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FFAC1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800" b="1" spc="-5" dirty="0" smtClean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15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FFAC1D"/>
                    </a:solidFill>
                  </a:tcPr>
                </a:tc>
              </a:tr>
              <a:tr h="530642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กระทรวงพลั</a:t>
                      </a:r>
                      <a:r>
                        <a:rPr sz="1800" b="1" spc="5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ง</a:t>
                      </a:r>
                      <a:r>
                        <a:rPr sz="18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งาน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5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solidFill>
                            <a:srgbClr val="272A36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solidFill>
                            <a:srgbClr val="272A36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</a:tcPr>
                </a:tc>
              </a:tr>
              <a:tr h="519842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กระทรวงพา</a:t>
                      </a:r>
                      <a:r>
                        <a:rPr sz="1800" b="1" spc="-10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ณ</a:t>
                      </a:r>
                      <a:r>
                        <a:rPr sz="18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ิชย์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FFAC1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10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FFAC1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FFAC1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272A36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FFAC1D"/>
                    </a:solidFill>
                  </a:tcPr>
                </a:tc>
              </a:tr>
              <a:tr h="653059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กระทรวง</a:t>
                      </a:r>
                      <a:r>
                        <a:rPr sz="1800" b="1" spc="5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ม</a:t>
                      </a:r>
                      <a:r>
                        <a:rPr sz="18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หาดไ</a:t>
                      </a:r>
                      <a:r>
                        <a:rPr sz="1800" b="1" spc="5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ท</a:t>
                      </a:r>
                      <a:r>
                        <a:rPr sz="18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ย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endParaRPr lang="th-TH" sz="1800" b="1" dirty="0" smtClean="0">
                        <a:solidFill>
                          <a:srgbClr val="272A36"/>
                        </a:solidFill>
                        <a:latin typeface="Tahoma"/>
                        <a:cs typeface="Tahoma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2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sz="1800" b="1" dirty="0" smtClean="0">
                        <a:solidFill>
                          <a:srgbClr val="272A36"/>
                        </a:solidFill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endParaRPr lang="th-TH" sz="1800" b="1" dirty="0" smtClean="0">
                        <a:solidFill>
                          <a:srgbClr val="272A36"/>
                        </a:solidFill>
                        <a:latin typeface="Tahoma"/>
                        <a:cs typeface="Tahoma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8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</a:tcPr>
                </a:tc>
              </a:tr>
              <a:tr h="786275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กระทรวงยุติ</a:t>
                      </a:r>
                      <a:r>
                        <a:rPr sz="1800" b="1" spc="5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ธ</a:t>
                      </a:r>
                      <a:r>
                        <a:rPr sz="18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ร</a:t>
                      </a:r>
                      <a:r>
                        <a:rPr sz="1800" b="1" spc="-10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ร</a:t>
                      </a:r>
                      <a:r>
                        <a:rPr sz="18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ม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FFAC1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endParaRPr lang="th-TH" sz="1800" b="1" dirty="0" smtClean="0">
                        <a:solidFill>
                          <a:srgbClr val="272A36"/>
                        </a:solidFill>
                        <a:latin typeface="Tahoma"/>
                        <a:cs typeface="Tahoma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FFAC1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sz="1800" b="1" dirty="0" smtClean="0">
                        <a:solidFill>
                          <a:srgbClr val="272A36"/>
                        </a:solidFill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5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FFAC1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endParaRPr lang="th-TH" sz="1800" b="1" dirty="0" smtClean="0">
                        <a:solidFill>
                          <a:srgbClr val="272A36"/>
                        </a:solidFill>
                        <a:latin typeface="Arial"/>
                        <a:cs typeface="Arial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solidFill>
                            <a:srgbClr val="272A36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FFAC1D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กระทรวงแรงงาน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endParaRPr lang="th-TH" sz="1800" b="1" dirty="0" smtClean="0">
                        <a:solidFill>
                          <a:srgbClr val="272A36"/>
                        </a:solidFill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solidFill>
                            <a:srgbClr val="272A36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sz="1800" b="1" dirty="0" smtClean="0">
                        <a:solidFill>
                          <a:srgbClr val="272A36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solidFill>
                            <a:srgbClr val="272A36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sz="1800" b="1" dirty="0" smtClean="0">
                        <a:solidFill>
                          <a:srgbClr val="272A36"/>
                        </a:solidFill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7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กระทรวง</a:t>
                      </a:r>
                      <a:r>
                        <a:rPr sz="1800" b="1" spc="5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ว</a:t>
                      </a:r>
                      <a:r>
                        <a:rPr sz="18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ัฒน</a:t>
                      </a:r>
                      <a:r>
                        <a:rPr sz="1800" b="1" spc="5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ธ</a:t>
                      </a:r>
                      <a:r>
                        <a:rPr sz="18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ร</a:t>
                      </a:r>
                      <a:r>
                        <a:rPr sz="1800" b="1" spc="-10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ร</a:t>
                      </a:r>
                      <a:r>
                        <a:rPr sz="18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ม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FFAC1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endParaRPr lang="th-TH" sz="1800" b="1" spc="-5" dirty="0" smtClean="0">
                        <a:solidFill>
                          <a:srgbClr val="272A36"/>
                        </a:solidFill>
                        <a:latin typeface="Tahoma"/>
                        <a:cs typeface="Tahoma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b="1" spc="-5" dirty="0" smtClean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11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FFAC1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sz="1800" b="1" spc="-5" dirty="0" smtClean="0">
                        <a:solidFill>
                          <a:srgbClr val="272A36"/>
                        </a:solidFill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5" dirty="0" smtClean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27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FFAC1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sz="1800" b="1" dirty="0" smtClean="0">
                        <a:solidFill>
                          <a:srgbClr val="272A36"/>
                        </a:solidFill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7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FFAC1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8593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ผลการขับเคลื่อนคุณธรรม</a:t>
            </a:r>
            <a:endParaRPr lang="th-TH" dirty="0"/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046377"/>
              </p:ext>
            </p:extLst>
          </p:nvPr>
        </p:nvGraphicFramePr>
        <p:xfrm>
          <a:off x="179512" y="1499910"/>
          <a:ext cx="8579296" cy="5358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6264"/>
                <a:gridCol w="1440160"/>
                <a:gridCol w="2232248"/>
                <a:gridCol w="2530624"/>
              </a:tblGrid>
              <a:tr h="1080120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ระ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ด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ับ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ค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ุณธรรม</a:t>
                      </a:r>
                      <a:r>
                        <a:rPr sz="2000" b="1" spc="-14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กระทรวง</a:t>
                      </a:r>
                      <a:endParaRPr sz="2000" dirty="0">
                        <a:latin typeface="Tahoma"/>
                        <a:cs typeface="Tahoma"/>
                      </a:endParaRPr>
                    </a:p>
                    <a:p>
                      <a:pPr marL="863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(ส่วน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ก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ลาง)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T w="9525">
                      <a:solidFill>
                        <a:srgbClr val="FFAB16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FAC1D"/>
                    </a:solidFill>
                  </a:tcPr>
                </a:tc>
                <a:tc>
                  <a:txBody>
                    <a:bodyPr/>
                    <a:lstStyle/>
                    <a:p>
                      <a:pPr marL="382905">
                        <a:lnSpc>
                          <a:spcPct val="100000"/>
                        </a:lnSpc>
                      </a:pPr>
                      <a:endParaRPr lang="th-TH" sz="2000" b="1" dirty="0" smtClean="0">
                        <a:solidFill>
                          <a:srgbClr val="FFFFFF"/>
                        </a:solidFill>
                        <a:latin typeface="Tahoma"/>
                        <a:cs typeface="Tahoma"/>
                      </a:endParaRPr>
                    </a:p>
                    <a:p>
                      <a:pPr marL="382905">
                        <a:lnSpc>
                          <a:spcPct val="100000"/>
                        </a:lnSpc>
                      </a:pPr>
                      <a:r>
                        <a:rPr sz="2000" b="1" dirty="0" err="1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ส่งเสริม</a:t>
                      </a:r>
                      <a:endParaRPr sz="20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9525">
                      <a:solidFill>
                        <a:srgbClr val="FFAB16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FAC1D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</a:pPr>
                      <a:endParaRPr lang="th-TH" sz="2000" b="1" dirty="0" smtClean="0">
                        <a:solidFill>
                          <a:srgbClr val="FFFFFF"/>
                        </a:solidFill>
                        <a:latin typeface="Tahoma"/>
                        <a:cs typeface="Tahoma"/>
                      </a:endParaRPr>
                    </a:p>
                    <a:p>
                      <a:pPr marL="377190">
                        <a:lnSpc>
                          <a:spcPct val="100000"/>
                        </a:lnSpc>
                      </a:pPr>
                      <a:r>
                        <a:rPr sz="2000" b="1" dirty="0" err="1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คุณธรรม</a:t>
                      </a:r>
                      <a:endParaRPr sz="20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9525">
                      <a:solidFill>
                        <a:srgbClr val="FFAB16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FAC1D"/>
                    </a:solidFill>
                  </a:tcPr>
                </a:tc>
                <a:tc>
                  <a:txBody>
                    <a:bodyPr/>
                    <a:lstStyle/>
                    <a:p>
                      <a:pPr marL="367030">
                        <a:lnSpc>
                          <a:spcPct val="100000"/>
                        </a:lnSpc>
                      </a:pPr>
                      <a:endParaRPr lang="th-TH" sz="2000" b="1" dirty="0" smtClean="0">
                        <a:solidFill>
                          <a:srgbClr val="FFFFFF"/>
                        </a:solidFill>
                        <a:latin typeface="Tahoma"/>
                        <a:cs typeface="Tahoma"/>
                      </a:endParaRPr>
                    </a:p>
                    <a:p>
                      <a:pPr marL="367030">
                        <a:lnSpc>
                          <a:spcPct val="100000"/>
                        </a:lnSpc>
                      </a:pPr>
                      <a:r>
                        <a:rPr sz="2000" b="1" dirty="0" err="1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ต้น</a:t>
                      </a:r>
                      <a:r>
                        <a:rPr sz="2000" b="1" spc="-10" dirty="0" err="1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แ</a:t>
                      </a:r>
                      <a:r>
                        <a:rPr sz="2000" b="1" dirty="0" err="1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บบ</a:t>
                      </a:r>
                      <a:endParaRPr sz="20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FAC1D"/>
                    </a:solidFill>
                  </a:tcPr>
                </a:tc>
              </a:tr>
              <a:tr h="700256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endParaRPr lang="th-TH" sz="1800" b="1" dirty="0" smtClean="0">
                        <a:solidFill>
                          <a:srgbClr val="272A36"/>
                        </a:solidFill>
                        <a:latin typeface="Tahoma"/>
                        <a:cs typeface="Tahoma"/>
                      </a:endParaRPr>
                    </a:p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800" b="1" dirty="0" err="1" smtClean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กระทรวงศึ</a:t>
                      </a:r>
                      <a:r>
                        <a:rPr sz="1800" b="1" spc="5" dirty="0" err="1" smtClean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ก</a:t>
                      </a:r>
                      <a:r>
                        <a:rPr sz="1800" b="1" dirty="0" err="1" smtClean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ษ</a:t>
                      </a:r>
                      <a:r>
                        <a:rPr sz="1800" b="1" spc="-10" dirty="0" err="1" smtClean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า</a:t>
                      </a:r>
                      <a:r>
                        <a:rPr sz="1800" b="1" dirty="0" err="1" smtClean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ธิก</a:t>
                      </a:r>
                      <a:r>
                        <a:rPr sz="1800" b="1" spc="-10" dirty="0" err="1" smtClean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า</a:t>
                      </a:r>
                      <a:r>
                        <a:rPr sz="1800" b="1" dirty="0" err="1" smtClean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ร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FFAC1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endParaRPr lang="th-TH" sz="1800" b="1" dirty="0" smtClean="0">
                        <a:solidFill>
                          <a:srgbClr val="272A36"/>
                        </a:solidFill>
                        <a:latin typeface="Tahoma"/>
                        <a:cs typeface="Tahoma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2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FFAC1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sz="1800" b="1" dirty="0" smtClean="0">
                        <a:solidFill>
                          <a:srgbClr val="272A36"/>
                        </a:solidFill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2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FFAC1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endParaRPr lang="th-TH" sz="1800" b="1" spc="-5" dirty="0" smtClean="0">
                        <a:solidFill>
                          <a:srgbClr val="272A36"/>
                        </a:solidFill>
                        <a:latin typeface="Tahoma"/>
                        <a:cs typeface="Tahoma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800" b="1" spc="-5" dirty="0" smtClean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12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FFAC1D"/>
                    </a:solidFill>
                  </a:tcPr>
                </a:tc>
              </a:tr>
              <a:tr h="907317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endParaRPr lang="th-TH" sz="1800" b="1" dirty="0" smtClean="0">
                        <a:solidFill>
                          <a:srgbClr val="272A36"/>
                        </a:solidFill>
                        <a:latin typeface="Tahoma"/>
                        <a:cs typeface="Tahoma"/>
                      </a:endParaRPr>
                    </a:p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800" b="1" dirty="0" err="1" smtClean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กระทรวง</a:t>
                      </a:r>
                      <a:r>
                        <a:rPr sz="1800" b="1" dirty="0" err="1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ส</a:t>
                      </a:r>
                      <a:r>
                        <a:rPr sz="1800" b="1" spc="-10" dirty="0" err="1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า</a:t>
                      </a:r>
                      <a:r>
                        <a:rPr sz="1800" b="1" dirty="0" err="1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ธา</a:t>
                      </a:r>
                      <a:r>
                        <a:rPr sz="1800" b="1" spc="-10" dirty="0" err="1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ร</a:t>
                      </a:r>
                      <a:r>
                        <a:rPr sz="1800" b="1" dirty="0" err="1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ณสุข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endParaRPr lang="th-TH" sz="1800" b="1" spc="-5" dirty="0" smtClean="0">
                        <a:solidFill>
                          <a:srgbClr val="272A36"/>
                        </a:solidFill>
                        <a:latin typeface="Tahoma"/>
                        <a:cs typeface="Tahoma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b="1" spc="-5" dirty="0" smtClean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25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endParaRPr lang="th-TH" sz="1800" b="1" spc="5" dirty="0" smtClean="0">
                        <a:solidFill>
                          <a:srgbClr val="272A36"/>
                        </a:solidFill>
                        <a:latin typeface="Tahoma"/>
                        <a:cs typeface="Tahoma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800" b="1" spc="5" dirty="0" smtClean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31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endParaRPr lang="th-TH" sz="1800" b="1" spc="-5" dirty="0" smtClean="0">
                        <a:solidFill>
                          <a:srgbClr val="272A36"/>
                        </a:solidFill>
                        <a:latin typeface="Tahoma"/>
                        <a:cs typeface="Tahoma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800" b="1" spc="-5" dirty="0" smtClean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52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กระทรวงอุ</a:t>
                      </a:r>
                      <a:r>
                        <a:rPr sz="1800" b="1" spc="5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ต</a:t>
                      </a:r>
                      <a:r>
                        <a:rPr sz="18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สาหกรรม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FFAC1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endParaRPr lang="th-TH" sz="1800" b="1" dirty="0" smtClean="0">
                        <a:solidFill>
                          <a:srgbClr val="272A36"/>
                        </a:solidFill>
                        <a:latin typeface="Tahoma"/>
                        <a:cs typeface="Tahoma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6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FFAC1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sz="1800" b="1" dirty="0" smtClean="0">
                        <a:solidFill>
                          <a:srgbClr val="272A36"/>
                        </a:solidFill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2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FFAC1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endParaRPr lang="th-TH" sz="1800" b="1" dirty="0" smtClean="0">
                        <a:solidFill>
                          <a:srgbClr val="272A36"/>
                        </a:solidFill>
                        <a:latin typeface="Arial"/>
                        <a:cs typeface="Arial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solidFill>
                            <a:srgbClr val="272A36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FFAC1D"/>
                    </a:solidFill>
                  </a:tcPr>
                </a:tc>
              </a:tr>
              <a:tr h="870197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endParaRPr lang="th-TH" sz="1800" b="1" dirty="0" smtClean="0">
                        <a:solidFill>
                          <a:srgbClr val="272A36"/>
                        </a:solidFill>
                        <a:latin typeface="Tahoma"/>
                        <a:cs typeface="Tahoma"/>
                      </a:endParaRPr>
                    </a:p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800" b="1" dirty="0" err="1" smtClean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กระทรวง</a:t>
                      </a:r>
                      <a:r>
                        <a:rPr sz="1800" b="1" dirty="0" err="1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อุ</a:t>
                      </a:r>
                      <a:r>
                        <a:rPr sz="1800" b="1" spc="5" dirty="0" err="1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ด</a:t>
                      </a:r>
                      <a:r>
                        <a:rPr sz="1800" b="1" dirty="0" err="1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ม</a:t>
                      </a:r>
                      <a:r>
                        <a:rPr sz="1800" b="1" spc="10" dirty="0" err="1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ศ</a:t>
                      </a:r>
                      <a:r>
                        <a:rPr sz="1800" b="1" dirty="0" err="1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ึกษา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endParaRPr lang="th-TH" sz="1800" b="1" dirty="0" smtClean="0">
                        <a:solidFill>
                          <a:srgbClr val="272A36"/>
                        </a:solidFill>
                        <a:latin typeface="Tahoma"/>
                        <a:cs typeface="Tahoma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5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sz="1800" b="1" dirty="0" smtClean="0">
                        <a:solidFill>
                          <a:srgbClr val="272A36"/>
                        </a:solidFill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3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endParaRPr lang="th-TH" sz="1800" b="1" spc="-5" dirty="0" smtClean="0">
                        <a:solidFill>
                          <a:srgbClr val="272A36"/>
                        </a:solidFill>
                        <a:latin typeface="Tahoma"/>
                        <a:cs typeface="Tahoma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800" b="1" spc="-5" dirty="0" smtClean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10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endParaRPr lang="th-TH" sz="1800" b="1" dirty="0" smtClean="0">
                        <a:solidFill>
                          <a:srgbClr val="272A36"/>
                        </a:solidFill>
                        <a:latin typeface="Tahoma"/>
                        <a:cs typeface="Tahoma"/>
                      </a:endParaRPr>
                    </a:p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800" b="1" dirty="0" err="1" smtClean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กระทรวง</a:t>
                      </a:r>
                      <a:r>
                        <a:rPr sz="1800" b="1" spc="5" dirty="0" err="1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ค</a:t>
                      </a:r>
                      <a:r>
                        <a:rPr sz="1800" b="1" dirty="0" err="1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มนาคม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FFAC1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endParaRPr lang="th-TH" sz="1800" b="1" spc="5" dirty="0" smtClean="0">
                        <a:solidFill>
                          <a:srgbClr val="272A36"/>
                        </a:solidFill>
                        <a:latin typeface="Tahoma"/>
                        <a:cs typeface="Tahoma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b="1" spc="5" dirty="0" smtClean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37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FFAC1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sz="1800" b="1" spc="-5" dirty="0" smtClean="0">
                        <a:solidFill>
                          <a:srgbClr val="272A36"/>
                        </a:solidFill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5" dirty="0" smtClean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10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FFAC1D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endParaRPr lang="th-TH" sz="1800" b="1" dirty="0" smtClean="0">
                        <a:solidFill>
                          <a:srgbClr val="272A36"/>
                        </a:solidFill>
                        <a:latin typeface="Tahoma"/>
                        <a:cs typeface="Tahoma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5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1029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สรุปการขับเคลื่อนคุณธรรมของประเทศ</a:t>
            </a:r>
            <a:endParaRPr lang="th-TH" dirty="0"/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914151"/>
              </p:ext>
            </p:extLst>
          </p:nvPr>
        </p:nvGraphicFramePr>
        <p:xfrm>
          <a:off x="35497" y="1600200"/>
          <a:ext cx="8982578" cy="42770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6103"/>
                <a:gridCol w="792088"/>
                <a:gridCol w="648072"/>
                <a:gridCol w="917607"/>
                <a:gridCol w="882593"/>
                <a:gridCol w="792088"/>
                <a:gridCol w="576064"/>
                <a:gridCol w="701623"/>
                <a:gridCol w="666529"/>
                <a:gridCol w="720080"/>
                <a:gridCol w="701650"/>
                <a:gridCol w="648081"/>
              </a:tblGrid>
              <a:tr h="80341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องค์กร</a:t>
                      </a:r>
                      <a:endParaRPr sz="24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T w="9525">
                      <a:solidFill>
                        <a:srgbClr val="FFAB16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ชุม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ช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น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9525">
                      <a:solidFill>
                        <a:srgbClr val="FFAB16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B1180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อ</a:t>
                      </a:r>
                      <a:r>
                        <a:rPr lang="th-TH" sz="2400" b="1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ำ</a:t>
                      </a:r>
                      <a:r>
                        <a:rPr sz="2400" b="1" dirty="0" err="1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เภอ</a:t>
                      </a:r>
                      <a:endParaRPr sz="24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9525">
                      <a:solidFill>
                        <a:srgbClr val="FFAB16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1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จังหวัด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025385">
                <a:tc gridSpan="3">
                  <a:txBody>
                    <a:bodyPr/>
                    <a:lstStyle/>
                    <a:p>
                      <a:pPr marL="993140">
                        <a:lnSpc>
                          <a:spcPct val="100000"/>
                        </a:lnSpc>
                      </a:pPr>
                      <a:r>
                        <a:rPr sz="32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11</a:t>
                      </a:r>
                      <a:r>
                        <a:rPr sz="3200" b="1" dirty="0">
                          <a:solidFill>
                            <a:srgbClr val="272A36"/>
                          </a:solidFill>
                          <a:latin typeface="Arial"/>
                          <a:cs typeface="Arial"/>
                        </a:rPr>
                        <a:t>,021</a:t>
                      </a:r>
                      <a:endParaRPr sz="3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139825">
                        <a:lnSpc>
                          <a:spcPct val="100000"/>
                        </a:lnSpc>
                      </a:pPr>
                      <a:r>
                        <a:rPr sz="3200" b="1" dirty="0">
                          <a:solidFill>
                            <a:srgbClr val="272A36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3200" b="1" spc="-20" dirty="0">
                          <a:solidFill>
                            <a:srgbClr val="272A36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3200" b="1" dirty="0">
                          <a:solidFill>
                            <a:srgbClr val="272A36"/>
                          </a:solidFill>
                          <a:latin typeface="Arial"/>
                          <a:cs typeface="Arial"/>
                        </a:rPr>
                        <a:t>,295</a:t>
                      </a:r>
                      <a:endParaRPr sz="3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FDCA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R="78740" algn="r">
                        <a:lnSpc>
                          <a:spcPct val="100000"/>
                        </a:lnSpc>
                      </a:pPr>
                      <a:r>
                        <a:rPr sz="3200" b="1" dirty="0">
                          <a:solidFill>
                            <a:srgbClr val="272A36"/>
                          </a:solidFill>
                          <a:latin typeface="Arial"/>
                          <a:cs typeface="Arial"/>
                        </a:rPr>
                        <a:t>800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8DD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sz="3200" b="1" spc="-10" dirty="0">
                          <a:solidFill>
                            <a:srgbClr val="272A36"/>
                          </a:solidFill>
                          <a:latin typeface="Arial"/>
                          <a:cs typeface="Arial"/>
                        </a:rPr>
                        <a:t>76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99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152128"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ส่งเสริม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คุณ</a:t>
                      </a:r>
                      <a:r>
                        <a:rPr sz="1600" b="1" spc="5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ธ</a:t>
                      </a:r>
                      <a:r>
                        <a:rPr sz="16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รรม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ต้น</a:t>
                      </a:r>
                      <a:r>
                        <a:rPr sz="1600" b="1" spc="-10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แ</a:t>
                      </a:r>
                      <a:r>
                        <a:rPr sz="16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บบ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ส่งเสริม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FFE4E0"/>
                    </a:solidFill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คุณ</a:t>
                      </a:r>
                      <a:r>
                        <a:rPr sz="1600" b="1" spc="5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ธ</a:t>
                      </a:r>
                      <a:r>
                        <a:rPr sz="16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รรม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FFE4E0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ต้น</a:t>
                      </a:r>
                      <a:r>
                        <a:rPr sz="1600" b="1" spc="-10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แ</a:t>
                      </a:r>
                      <a:r>
                        <a:rPr sz="16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บบ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FFE4E0"/>
                    </a:solidFill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ส่งเสริม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CFE8F8"/>
                    </a:solidFill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คุณ</a:t>
                      </a:r>
                      <a:r>
                        <a:rPr sz="1600" b="1" spc="5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ธ</a:t>
                      </a:r>
                      <a:r>
                        <a:rPr sz="16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รรม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CFE8F8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ต้น</a:t>
                      </a:r>
                      <a:r>
                        <a:rPr sz="1600" b="1" spc="-10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แ</a:t>
                      </a:r>
                      <a:r>
                        <a:rPr sz="16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บบ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CFE8F8"/>
                    </a:solidFill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ส่งเสริม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คุณ</a:t>
                      </a:r>
                      <a:r>
                        <a:rPr sz="1600" b="1" spc="5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ธ</a:t>
                      </a:r>
                      <a:r>
                        <a:rPr sz="16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รรม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ต้น</a:t>
                      </a:r>
                      <a:r>
                        <a:rPr sz="1600" b="1" spc="-10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แ</a:t>
                      </a:r>
                      <a:r>
                        <a:rPr sz="1600" b="1" dirty="0">
                          <a:solidFill>
                            <a:srgbClr val="272A36"/>
                          </a:solidFill>
                          <a:latin typeface="Tahoma"/>
                          <a:cs typeface="Tahoma"/>
                        </a:rPr>
                        <a:t>บบ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272A36"/>
                          </a:solidFill>
                          <a:latin typeface="Arial"/>
                          <a:cs typeface="Arial"/>
                        </a:rPr>
                        <a:t>5,</a:t>
                      </a:r>
                      <a:r>
                        <a:rPr sz="1800" b="1" spc="-10" dirty="0">
                          <a:solidFill>
                            <a:srgbClr val="272A36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800" b="1" dirty="0">
                          <a:solidFill>
                            <a:srgbClr val="272A36"/>
                          </a:solidFill>
                          <a:latin typeface="Arial"/>
                          <a:cs typeface="Arial"/>
                        </a:rPr>
                        <a:t>91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800" b="1" spc="5" dirty="0">
                          <a:solidFill>
                            <a:srgbClr val="272A36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800" b="1" dirty="0">
                          <a:solidFill>
                            <a:srgbClr val="272A36"/>
                          </a:solidFill>
                          <a:latin typeface="Arial"/>
                          <a:cs typeface="Arial"/>
                        </a:rPr>
                        <a:t>,1</a:t>
                      </a:r>
                      <a:r>
                        <a:rPr sz="1800" b="1" spc="-10" dirty="0">
                          <a:solidFill>
                            <a:srgbClr val="272A36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800" b="1" dirty="0">
                          <a:solidFill>
                            <a:srgbClr val="272A36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272A36"/>
                          </a:solidFill>
                          <a:latin typeface="Arial"/>
                          <a:cs typeface="Arial"/>
                        </a:rPr>
                        <a:t>2,</a:t>
                      </a:r>
                      <a:r>
                        <a:rPr sz="1800" b="1" spc="-10" dirty="0">
                          <a:solidFill>
                            <a:srgbClr val="272A36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800" b="1" dirty="0">
                          <a:solidFill>
                            <a:srgbClr val="272A36"/>
                          </a:solidFill>
                          <a:latin typeface="Arial"/>
                          <a:cs typeface="Arial"/>
                        </a:rPr>
                        <a:t>84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272A3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800" b="1" spc="-10" dirty="0">
                          <a:solidFill>
                            <a:srgbClr val="272A36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800" b="1" dirty="0">
                          <a:solidFill>
                            <a:srgbClr val="272A36"/>
                          </a:solidFill>
                          <a:latin typeface="Arial"/>
                          <a:cs typeface="Arial"/>
                        </a:rPr>
                        <a:t>,9</a:t>
                      </a:r>
                      <a:r>
                        <a:rPr sz="1800" b="1" spc="-10" dirty="0">
                          <a:solidFill>
                            <a:srgbClr val="272A36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800" b="1" dirty="0">
                          <a:solidFill>
                            <a:srgbClr val="272A36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FDCAC4"/>
                    </a:solidFill>
                  </a:tcPr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272A36"/>
                          </a:solidFill>
                          <a:latin typeface="Arial"/>
                          <a:cs typeface="Arial"/>
                        </a:rPr>
                        <a:t>6,</a:t>
                      </a:r>
                      <a:r>
                        <a:rPr sz="1800" b="1" spc="-10" dirty="0">
                          <a:solidFill>
                            <a:srgbClr val="272A36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800" b="1" dirty="0">
                          <a:solidFill>
                            <a:srgbClr val="272A36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FDCAC4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272A36"/>
                          </a:solidFill>
                          <a:latin typeface="Arial"/>
                          <a:cs typeface="Arial"/>
                        </a:rPr>
                        <a:t>2,</a:t>
                      </a:r>
                      <a:r>
                        <a:rPr sz="1800" b="1" spc="-10" dirty="0">
                          <a:solidFill>
                            <a:srgbClr val="272A36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800" b="1" spc="5" dirty="0">
                          <a:solidFill>
                            <a:srgbClr val="272A36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800" b="1" dirty="0">
                          <a:solidFill>
                            <a:srgbClr val="272A36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FDCAC4"/>
                    </a:solidFill>
                  </a:tcPr>
                </a:tc>
                <a:tc>
                  <a:txBody>
                    <a:bodyPr/>
                    <a:lstStyle/>
                    <a:p>
                      <a:pPr marL="198755">
                        <a:lnSpc>
                          <a:spcPct val="100000"/>
                        </a:lnSpc>
                      </a:pPr>
                      <a:r>
                        <a:rPr sz="1800" b="1" spc="5" dirty="0">
                          <a:solidFill>
                            <a:srgbClr val="272A36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800" b="1" dirty="0">
                          <a:solidFill>
                            <a:srgbClr val="272A36"/>
                          </a:solidFill>
                          <a:latin typeface="Arial"/>
                          <a:cs typeface="Arial"/>
                        </a:rPr>
                        <a:t>56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8DD2FF"/>
                    </a:solidFill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272A36"/>
                          </a:solidFill>
                          <a:latin typeface="Arial"/>
                          <a:cs typeface="Arial"/>
                        </a:rPr>
                        <a:t>226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8DD2FF"/>
                    </a:solidFill>
                  </a:tcPr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272A36"/>
                          </a:solidFill>
                          <a:latin typeface="Arial"/>
                          <a:cs typeface="Arial"/>
                        </a:rPr>
                        <a:t>218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8DD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272A36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b="1" spc="5" dirty="0">
                          <a:solidFill>
                            <a:srgbClr val="272A36"/>
                          </a:solidFill>
                          <a:latin typeface="Arial"/>
                          <a:cs typeface="Arial"/>
                        </a:rPr>
                        <a:t>37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272A36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FFAB16"/>
                      </a:solidFill>
                      <a:prstDash val="solid"/>
                    </a:lnL>
                    <a:lnR w="9525">
                      <a:solidFill>
                        <a:srgbClr val="FFAB16"/>
                      </a:solidFill>
                      <a:prstDash val="solid"/>
                    </a:lnR>
                    <a:lnT w="9525">
                      <a:solidFill>
                        <a:srgbClr val="FFAB16"/>
                      </a:solidFill>
                      <a:prstDash val="solid"/>
                    </a:lnT>
                    <a:lnB w="9525">
                      <a:solidFill>
                        <a:srgbClr val="FFAB16"/>
                      </a:solidFill>
                      <a:prstDash val="solid"/>
                    </a:lnB>
                    <a:solidFill>
                      <a:srgbClr val="9966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654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0070C0"/>
                </a:solidFill>
              </a:rPr>
              <a:t>แผนการดำเนินงาน</a:t>
            </a:r>
            <a:r>
              <a:rPr lang="th-TH" dirty="0" smtClean="0"/>
              <a:t>ปี ๒๕๖๓-๒๕๖๔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1340768"/>
            <a:ext cx="8280920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600" b="1" u="sng" dirty="0" smtClean="0">
                <a:solidFill>
                  <a:srgbClr val="0070C0"/>
                </a:solidFill>
                <a:cs typeface="+mj-cs"/>
              </a:rPr>
              <a:t>ระยะที่ </a:t>
            </a:r>
            <a:r>
              <a:rPr lang="th-TH" sz="3600" b="1" dirty="0" smtClean="0">
                <a:solidFill>
                  <a:srgbClr val="0070C0"/>
                </a:solidFill>
                <a:cs typeface="+mj-cs"/>
              </a:rPr>
              <a:t>๒ </a:t>
            </a:r>
          </a:p>
          <a:p>
            <a:pPr marL="0" indent="0">
              <a:buNone/>
            </a:pPr>
            <a:r>
              <a:rPr lang="th-TH" sz="3600" b="1" u="sng" dirty="0" smtClean="0">
                <a:cs typeface="+mj-cs"/>
              </a:rPr>
              <a:t>กิจกรรมที่ </a:t>
            </a:r>
            <a:r>
              <a:rPr lang="th-TH" sz="3600" b="1" dirty="0" smtClean="0">
                <a:cs typeface="+mj-cs"/>
              </a:rPr>
              <a:t>๑</a:t>
            </a:r>
            <a:r>
              <a:rPr lang="th-TH" sz="3600" b="1" dirty="0">
                <a:cs typeface="+mj-cs"/>
              </a:rPr>
              <a:t> </a:t>
            </a:r>
            <a:r>
              <a:rPr lang="th-TH" sz="3600" b="1" dirty="0" smtClean="0">
                <a:solidFill>
                  <a:srgbClr val="0070C0"/>
                </a:solidFill>
                <a:cs typeface="+mj-cs"/>
              </a:rPr>
              <a:t>ขับเคลื่อน</a:t>
            </a:r>
            <a:r>
              <a:rPr lang="th-TH" sz="3600" b="1" dirty="0" smtClean="0">
                <a:solidFill>
                  <a:srgbClr val="0070C0"/>
                </a:solidFill>
                <a:cs typeface="+mj-cs"/>
              </a:rPr>
              <a:t>คุณธรรมพึงประสงค์ </a:t>
            </a:r>
            <a:r>
              <a:rPr lang="th-TH" sz="2800" b="1" dirty="0" smtClean="0">
                <a:cs typeface="+mj-cs"/>
              </a:rPr>
              <a:t>(คนไทยศตวรรษที่ ๒๑</a:t>
            </a:r>
            <a:r>
              <a:rPr lang="th-TH" sz="2800" b="1" dirty="0" smtClean="0">
                <a:cs typeface="+mj-cs"/>
              </a:rPr>
              <a:t>)</a:t>
            </a:r>
          </a:p>
          <a:p>
            <a:pPr marL="0" indent="0">
              <a:buNone/>
            </a:pPr>
            <a:r>
              <a:rPr lang="th-TH" sz="3600" b="1" dirty="0" smtClean="0">
                <a:cs typeface="+mj-cs"/>
              </a:rPr>
              <a:t>*จริยธรรมดี				*ลดละ</a:t>
            </a:r>
            <a:r>
              <a:rPr lang="th-TH" sz="3600" b="1" dirty="0">
                <a:cs typeface="+mj-cs"/>
              </a:rPr>
              <a:t>เลิกอบายมุข</a:t>
            </a:r>
          </a:p>
          <a:p>
            <a:pPr marL="0" indent="0">
              <a:buNone/>
            </a:pPr>
            <a:r>
              <a:rPr lang="th-TH" sz="3600" b="1" dirty="0" smtClean="0">
                <a:cs typeface="+mj-cs"/>
              </a:rPr>
              <a:t>*ไม่</a:t>
            </a:r>
            <a:r>
              <a:rPr lang="th-TH" sz="3600" b="1" dirty="0">
                <a:cs typeface="+mj-cs"/>
              </a:rPr>
              <a:t>มี</a:t>
            </a:r>
            <a:r>
              <a:rPr lang="th-TH" sz="3600" b="1" dirty="0" smtClean="0">
                <a:cs typeface="+mj-cs"/>
              </a:rPr>
              <a:t>ยาเสพย์ติด			*ไม่</a:t>
            </a:r>
            <a:r>
              <a:rPr lang="th-TH" sz="3600" b="1" dirty="0">
                <a:cs typeface="+mj-cs"/>
              </a:rPr>
              <a:t>มีอาชญากรรม</a:t>
            </a:r>
          </a:p>
          <a:p>
            <a:pPr marL="0" indent="0">
              <a:buNone/>
            </a:pPr>
            <a:r>
              <a:rPr lang="th-TH" sz="3600" b="1" dirty="0" smtClean="0">
                <a:cs typeface="+mj-cs"/>
              </a:rPr>
              <a:t>*ไม่</a:t>
            </a:r>
            <a:r>
              <a:rPr lang="th-TH" sz="3600" b="1" dirty="0">
                <a:cs typeface="+mj-cs"/>
              </a:rPr>
              <a:t>ทะเลาะ</a:t>
            </a:r>
            <a:r>
              <a:rPr lang="th-TH" sz="3600" b="1" dirty="0" smtClean="0">
                <a:cs typeface="+mj-cs"/>
              </a:rPr>
              <a:t>วิวาท			*อยู่</a:t>
            </a:r>
            <a:r>
              <a:rPr lang="th-TH" sz="3600" b="1" dirty="0">
                <a:cs typeface="+mj-cs"/>
              </a:rPr>
              <a:t>อย่างพอเพียง (ประหยัด)</a:t>
            </a:r>
          </a:p>
          <a:p>
            <a:pPr marL="0" indent="0">
              <a:buNone/>
            </a:pPr>
            <a:r>
              <a:rPr lang="th-TH" sz="3600" b="1" dirty="0" smtClean="0">
                <a:cs typeface="+mj-cs"/>
              </a:rPr>
              <a:t>*พึ่งพาตนเอง  			*มี</a:t>
            </a:r>
            <a:r>
              <a:rPr lang="th-TH" sz="3600" b="1" dirty="0">
                <a:cs typeface="+mj-cs"/>
              </a:rPr>
              <a:t>ภูมิคุ้มการ</a:t>
            </a:r>
          </a:p>
          <a:p>
            <a:pPr marL="0" indent="0">
              <a:buNone/>
            </a:pPr>
            <a:r>
              <a:rPr lang="th-TH" sz="3600" b="1" dirty="0" smtClean="0">
                <a:cs typeface="+mj-cs"/>
              </a:rPr>
              <a:t>*มี</a:t>
            </a:r>
            <a:r>
              <a:rPr lang="th-TH" sz="3600" b="1" dirty="0">
                <a:cs typeface="+mj-cs"/>
              </a:rPr>
              <a:t>จิต</a:t>
            </a:r>
            <a:r>
              <a:rPr lang="th-TH" sz="3600" b="1" dirty="0" smtClean="0">
                <a:cs typeface="+mj-cs"/>
              </a:rPr>
              <a:t>อาสา				*เอื้อเฟื้อ</a:t>
            </a:r>
            <a:r>
              <a:rPr lang="th-TH" sz="3600" b="1" dirty="0">
                <a:cs typeface="+mj-cs"/>
              </a:rPr>
              <a:t>เกื้อกูล</a:t>
            </a:r>
          </a:p>
          <a:p>
            <a:endParaRPr lang="th-TH" sz="3600" dirty="0"/>
          </a:p>
          <a:p>
            <a:pPr marL="514350" indent="-514350">
              <a:buAutoNum type="thaiNumPeriod"/>
            </a:pPr>
            <a:endParaRPr lang="th-TH" sz="3600" b="1" dirty="0" smtClean="0">
              <a:cs typeface="+mj-cs"/>
            </a:endParaRPr>
          </a:p>
          <a:p>
            <a:pPr marL="0" indent="0">
              <a:buNone/>
            </a:pPr>
            <a:r>
              <a:rPr lang="th-TH" sz="3600" b="1" dirty="0" smtClean="0">
                <a:cs typeface="+mj-cs"/>
              </a:rPr>
              <a:t> </a:t>
            </a:r>
            <a:endParaRPr lang="th-TH" sz="3600" b="1" dirty="0" smtClean="0">
              <a:cs typeface="+mj-cs"/>
            </a:endParaRPr>
          </a:p>
          <a:p>
            <a:pPr marL="0" indent="0">
              <a:buNone/>
            </a:pPr>
            <a:r>
              <a:rPr lang="th-TH" b="1" dirty="0" smtClean="0">
                <a:cs typeface="+mj-cs"/>
              </a:rPr>
              <a:t> </a:t>
            </a:r>
            <a:endParaRPr lang="th-TH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189935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0070C0"/>
                </a:solidFill>
              </a:rPr>
              <a:t>แผนการดำเนินงาน</a:t>
            </a:r>
            <a:r>
              <a:rPr lang="th-TH" dirty="0"/>
              <a:t>ปี ๒๕๖๓-๒๕๖๔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b="1" dirty="0" smtClean="0">
                <a:cs typeface="+mj-cs"/>
              </a:rPr>
              <a:t> </a:t>
            </a:r>
            <a:r>
              <a:rPr lang="th-TH" sz="3600" b="1" u="sng" dirty="0" smtClean="0">
                <a:cs typeface="+mj-cs"/>
              </a:rPr>
              <a:t>กิจกรรมที่ </a:t>
            </a:r>
            <a:r>
              <a:rPr lang="th-TH" sz="3600" b="1" dirty="0">
                <a:cs typeface="+mj-cs"/>
              </a:rPr>
              <a:t>๑</a:t>
            </a:r>
            <a:endParaRPr lang="en-US" sz="3600" b="1" dirty="0" smtClean="0">
              <a:solidFill>
                <a:srgbClr val="0070C0"/>
              </a:solidFill>
              <a:cs typeface="+mj-cs"/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70C0"/>
                </a:solidFill>
                <a:cs typeface="+mj-cs"/>
              </a:rPr>
              <a:t>*</a:t>
            </a:r>
            <a:r>
              <a:rPr lang="th-TH" sz="3600" b="1" dirty="0" smtClean="0">
                <a:solidFill>
                  <a:srgbClr val="0070C0"/>
                </a:solidFill>
                <a:cs typeface="+mj-cs"/>
              </a:rPr>
              <a:t>มี</a:t>
            </a:r>
            <a:r>
              <a:rPr lang="th-TH" sz="3600" b="1" dirty="0">
                <a:solidFill>
                  <a:srgbClr val="0070C0"/>
                </a:solidFill>
                <a:cs typeface="+mj-cs"/>
              </a:rPr>
              <a:t>น้ำใจ</a:t>
            </a:r>
            <a:r>
              <a:rPr lang="th-TH" sz="3600" b="1" dirty="0" smtClean="0">
                <a:solidFill>
                  <a:srgbClr val="0070C0"/>
                </a:solidFill>
                <a:cs typeface="+mj-cs"/>
              </a:rPr>
              <a:t>ไมตรี			</a:t>
            </a:r>
            <a:r>
              <a:rPr lang="en-US" sz="3600" b="1" dirty="0" smtClean="0">
                <a:solidFill>
                  <a:srgbClr val="0070C0"/>
                </a:solidFill>
                <a:cs typeface="+mj-cs"/>
              </a:rPr>
              <a:t>*</a:t>
            </a:r>
            <a:r>
              <a:rPr lang="th-TH" sz="3600" b="1" dirty="0" smtClean="0">
                <a:solidFill>
                  <a:srgbClr val="0070C0"/>
                </a:solidFill>
                <a:cs typeface="+mj-cs"/>
              </a:rPr>
              <a:t>แบ่งปัน</a:t>
            </a:r>
            <a:endParaRPr lang="th-TH" sz="3600" b="1" dirty="0">
              <a:solidFill>
                <a:srgbClr val="0070C0"/>
              </a:solidFill>
              <a:cs typeface="+mj-cs"/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70C0"/>
                </a:solidFill>
                <a:cs typeface="+mj-cs"/>
              </a:rPr>
              <a:t>*</a:t>
            </a:r>
            <a:r>
              <a:rPr lang="th-TH" sz="3600" b="1" dirty="0" smtClean="0">
                <a:solidFill>
                  <a:srgbClr val="0070C0"/>
                </a:solidFill>
                <a:cs typeface="+mj-cs"/>
              </a:rPr>
              <a:t>เป็น</a:t>
            </a:r>
            <a:r>
              <a:rPr lang="th-TH" sz="3600" b="1" dirty="0">
                <a:solidFill>
                  <a:srgbClr val="0070C0"/>
                </a:solidFill>
                <a:cs typeface="+mj-cs"/>
              </a:rPr>
              <a:t>เจ้าบ้านที่</a:t>
            </a:r>
            <a:r>
              <a:rPr lang="th-TH" sz="3600" b="1" dirty="0" smtClean="0">
                <a:solidFill>
                  <a:srgbClr val="0070C0"/>
                </a:solidFill>
                <a:cs typeface="+mj-cs"/>
              </a:rPr>
              <a:t>ดี		</a:t>
            </a:r>
            <a:r>
              <a:rPr lang="en-US" sz="3600" b="1" dirty="0" smtClean="0">
                <a:solidFill>
                  <a:srgbClr val="0070C0"/>
                </a:solidFill>
                <a:cs typeface="+mj-cs"/>
              </a:rPr>
              <a:t>*</a:t>
            </a:r>
            <a:r>
              <a:rPr lang="th-TH" sz="3600" b="1" dirty="0" smtClean="0">
                <a:solidFill>
                  <a:srgbClr val="0070C0"/>
                </a:solidFill>
                <a:cs typeface="+mj-cs"/>
              </a:rPr>
              <a:t>รัก</a:t>
            </a:r>
            <a:r>
              <a:rPr lang="th-TH" sz="3600" b="1" dirty="0">
                <a:solidFill>
                  <a:srgbClr val="0070C0"/>
                </a:solidFill>
                <a:cs typeface="+mj-cs"/>
              </a:rPr>
              <a:t>ชาติ รักถิ่น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70C0"/>
                </a:solidFill>
                <a:cs typeface="+mj-cs"/>
              </a:rPr>
              <a:t>*</a:t>
            </a:r>
            <a:r>
              <a:rPr lang="th-TH" sz="3600" b="1" dirty="0" smtClean="0">
                <a:solidFill>
                  <a:srgbClr val="0070C0"/>
                </a:solidFill>
                <a:cs typeface="+mj-cs"/>
              </a:rPr>
              <a:t>นิยมไทย			</a:t>
            </a:r>
            <a:r>
              <a:rPr lang="en-US" sz="3600" b="1" dirty="0" smtClean="0">
                <a:solidFill>
                  <a:srgbClr val="0070C0"/>
                </a:solidFill>
                <a:cs typeface="+mj-cs"/>
              </a:rPr>
              <a:t>*</a:t>
            </a:r>
            <a:r>
              <a:rPr lang="th-TH" sz="3600" b="1" dirty="0" smtClean="0">
                <a:solidFill>
                  <a:srgbClr val="0070C0"/>
                </a:solidFill>
                <a:cs typeface="+mj-cs"/>
              </a:rPr>
              <a:t>รวมกลุ่ม</a:t>
            </a:r>
            <a:r>
              <a:rPr lang="th-TH" sz="3600" b="1" dirty="0">
                <a:solidFill>
                  <a:srgbClr val="0070C0"/>
                </a:solidFill>
                <a:cs typeface="+mj-cs"/>
              </a:rPr>
              <a:t>สร้างกลุ่มรายได้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70C0"/>
                </a:solidFill>
                <a:cs typeface="+mj-cs"/>
              </a:rPr>
              <a:t>* </a:t>
            </a:r>
            <a:r>
              <a:rPr lang="th-TH" sz="3600" b="1" dirty="0">
                <a:solidFill>
                  <a:srgbClr val="0070C0"/>
                </a:solidFill>
                <a:cs typeface="+mj-cs"/>
              </a:rPr>
              <a:t>ร่วมกัน</a:t>
            </a:r>
            <a:r>
              <a:rPr lang="th-TH" sz="3600" b="1" dirty="0" smtClean="0">
                <a:solidFill>
                  <a:srgbClr val="0070C0"/>
                </a:solidFill>
                <a:cs typeface="+mj-cs"/>
              </a:rPr>
              <a:t>แก้ปัญหา		</a:t>
            </a:r>
            <a:r>
              <a:rPr lang="en-US" sz="3600" b="1" dirty="0" smtClean="0">
                <a:solidFill>
                  <a:srgbClr val="0070C0"/>
                </a:solidFill>
                <a:cs typeface="+mj-cs"/>
              </a:rPr>
              <a:t>*</a:t>
            </a:r>
            <a:r>
              <a:rPr lang="th-TH" sz="3600" b="1" dirty="0" smtClean="0">
                <a:solidFill>
                  <a:srgbClr val="0070C0"/>
                </a:solidFill>
                <a:cs typeface="+mj-cs"/>
              </a:rPr>
              <a:t>พัฒนา</a:t>
            </a:r>
            <a:r>
              <a:rPr lang="th-TH" sz="3600" b="1" dirty="0">
                <a:solidFill>
                  <a:srgbClr val="0070C0"/>
                </a:solidFill>
                <a:cs typeface="+mj-cs"/>
              </a:rPr>
              <a:t>ผลผลิตทางวัฒนธรรม </a:t>
            </a:r>
            <a:r>
              <a:rPr lang="en-US" sz="3600" b="1" dirty="0" smtClean="0">
                <a:solidFill>
                  <a:srgbClr val="0070C0"/>
                </a:solidFill>
                <a:cs typeface="+mj-cs"/>
              </a:rPr>
              <a:t>						</a:t>
            </a:r>
            <a:r>
              <a:rPr lang="en-US" sz="2800" b="1" dirty="0" smtClean="0">
                <a:solidFill>
                  <a:srgbClr val="0070C0"/>
                </a:solidFill>
                <a:cs typeface="+mj-cs"/>
              </a:rPr>
              <a:t>(</a:t>
            </a:r>
            <a:r>
              <a:rPr lang="en-US" sz="2800" b="1" dirty="0">
                <a:solidFill>
                  <a:srgbClr val="0070C0"/>
                </a:solidFill>
                <a:cs typeface="+mj-cs"/>
              </a:rPr>
              <a:t>CPOT)</a:t>
            </a:r>
            <a:endParaRPr lang="en-US" sz="3600" b="1" dirty="0">
              <a:solidFill>
                <a:srgbClr val="0070C0"/>
              </a:solidFill>
              <a:cs typeface="+mj-cs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40164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แนวทางการขับเคลื่อน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>
            <a:normAutofit lnSpcReduction="10000"/>
          </a:bodyPr>
          <a:lstStyle/>
          <a:p>
            <a:r>
              <a:rPr lang="th-TH" b="1" dirty="0" smtClean="0">
                <a:cs typeface="+mj-cs"/>
              </a:rPr>
              <a:t>ทุก</a:t>
            </a:r>
            <a:r>
              <a:rPr lang="th-TH" b="1" dirty="0">
                <a:cs typeface="+mj-cs"/>
              </a:rPr>
              <a:t>ภาคส่วน </a:t>
            </a:r>
            <a:r>
              <a:rPr lang="th-TH" b="1" dirty="0" smtClean="0">
                <a:cs typeface="+mj-cs"/>
              </a:rPr>
              <a:t>ร่วม</a:t>
            </a:r>
            <a:r>
              <a:rPr lang="th-TH" b="1" dirty="0">
                <a:cs typeface="+mj-cs"/>
              </a:rPr>
              <a:t>ปลูกฝังให้คนไทยเป็นมนุษย์ที่</a:t>
            </a:r>
            <a:r>
              <a:rPr lang="th-TH" b="1" dirty="0" smtClean="0">
                <a:cs typeface="+mj-cs"/>
              </a:rPr>
              <a:t>สมบูรณ์  </a:t>
            </a:r>
            <a:r>
              <a:rPr lang="th-TH" b="1" dirty="0">
                <a:cs typeface="+mj-cs"/>
              </a:rPr>
              <a:t>เกื้อกูลและแบ่งปัน </a:t>
            </a:r>
            <a:r>
              <a:rPr lang="th-TH" b="1" dirty="0" smtClean="0">
                <a:cs typeface="+mj-cs"/>
              </a:rPr>
              <a:t>การ</a:t>
            </a:r>
            <a:r>
              <a:rPr lang="th-TH" b="1" dirty="0" smtClean="0">
                <a:cs typeface="+mj-cs"/>
              </a:rPr>
              <a:t>ขับเคลื่อน </a:t>
            </a:r>
            <a:r>
              <a:rPr lang="th-TH" b="1" dirty="0" smtClean="0">
                <a:solidFill>
                  <a:srgbClr val="0070C0"/>
                </a:solidFill>
                <a:cs typeface="+mj-cs"/>
              </a:rPr>
              <a:t>“สังคมคุณธรรม”  </a:t>
            </a:r>
            <a:r>
              <a:rPr lang="th-TH" b="1" dirty="0" smtClean="0">
                <a:cs typeface="+mj-cs"/>
              </a:rPr>
              <a:t>มี ๒ ส่วน  </a:t>
            </a:r>
          </a:p>
          <a:p>
            <a:pPr marL="0" indent="0">
              <a:buNone/>
            </a:pPr>
            <a:r>
              <a:rPr lang="th-TH" sz="3900" b="1" dirty="0" smtClean="0">
                <a:cs typeface="+mj-cs"/>
              </a:rPr>
              <a:t>๑.องค์กร</a:t>
            </a:r>
            <a:r>
              <a:rPr lang="th-TH" sz="3900" b="1" dirty="0" smtClean="0">
                <a:cs typeface="+mj-cs"/>
              </a:rPr>
              <a:t>คุณธรรม </a:t>
            </a:r>
            <a:r>
              <a:rPr lang="th-TH" sz="2800" b="1" dirty="0" smtClean="0">
                <a:solidFill>
                  <a:srgbClr val="0070C0"/>
                </a:solidFill>
                <a:cs typeface="+mj-cs"/>
              </a:rPr>
              <a:t>(ระยะต้น) </a:t>
            </a:r>
            <a:r>
              <a:rPr lang="th-TH" b="1" dirty="0" smtClean="0">
                <a:cs typeface="+mj-cs"/>
              </a:rPr>
              <a:t>คุณธรรม </a:t>
            </a:r>
            <a:r>
              <a:rPr lang="th-TH" b="1" dirty="0">
                <a:cs typeface="+mj-cs"/>
              </a:rPr>
              <a:t>๔ ประการ </a:t>
            </a:r>
            <a:r>
              <a:rPr lang="th-TH" b="1" dirty="0" smtClean="0">
                <a:cs typeface="+mj-cs"/>
              </a:rPr>
              <a:t> </a:t>
            </a:r>
          </a:p>
          <a:p>
            <a:pPr marL="0" indent="0">
              <a:buNone/>
            </a:pPr>
            <a:r>
              <a:rPr lang="th-TH" b="1" dirty="0">
                <a:solidFill>
                  <a:srgbClr val="7030A0"/>
                </a:solidFill>
                <a:cs typeface="+mj-cs"/>
              </a:rPr>
              <a:t>	</a:t>
            </a:r>
            <a:r>
              <a:rPr lang="th-TH" b="1" dirty="0" smtClean="0">
                <a:solidFill>
                  <a:srgbClr val="0070C0"/>
                </a:solidFill>
                <a:cs typeface="+mj-cs"/>
              </a:rPr>
              <a:t>“</a:t>
            </a:r>
            <a:r>
              <a:rPr lang="th-TH" b="1" dirty="0">
                <a:solidFill>
                  <a:srgbClr val="0070C0"/>
                </a:solidFill>
                <a:cs typeface="+mj-cs"/>
              </a:rPr>
              <a:t>พอเพียง วินัย สุจริต และจิตอาสา” </a:t>
            </a:r>
            <a:r>
              <a:rPr lang="th-TH" b="1" dirty="0" smtClean="0">
                <a:solidFill>
                  <a:srgbClr val="0070C0"/>
                </a:solidFill>
                <a:cs typeface="+mj-cs"/>
              </a:rPr>
              <a:t> </a:t>
            </a:r>
          </a:p>
          <a:p>
            <a:pPr marL="0" indent="0">
              <a:buNone/>
            </a:pPr>
            <a:r>
              <a:rPr lang="th-TH" sz="3900" b="1" dirty="0" smtClean="0">
                <a:cs typeface="+mj-cs"/>
              </a:rPr>
              <a:t>๒.ชุมชนคุณธรรม </a:t>
            </a:r>
            <a:r>
              <a:rPr lang="th-TH" b="1" dirty="0" smtClean="0">
                <a:cs typeface="+mj-cs"/>
              </a:rPr>
              <a:t>ด้วยคุณธรรม 3 </a:t>
            </a:r>
            <a:r>
              <a:rPr lang="th-TH" b="1" dirty="0" smtClean="0">
                <a:cs typeface="+mj-cs"/>
              </a:rPr>
              <a:t>มิติ... </a:t>
            </a:r>
          </a:p>
          <a:p>
            <a:pPr marL="0" indent="0">
              <a:buNone/>
            </a:pPr>
            <a:r>
              <a:rPr lang="th-TH" sz="3500" b="1" dirty="0">
                <a:solidFill>
                  <a:srgbClr val="7030A0"/>
                </a:solidFill>
                <a:cs typeface="+mj-cs"/>
              </a:rPr>
              <a:t>*</a:t>
            </a:r>
            <a:r>
              <a:rPr lang="th-TH" sz="3500" b="1" dirty="0" err="1" smtClean="0">
                <a:solidFill>
                  <a:srgbClr val="7030A0"/>
                </a:solidFill>
                <a:cs typeface="+mj-cs"/>
              </a:rPr>
              <a:t>ศาสน</a:t>
            </a:r>
            <a:r>
              <a:rPr lang="th-TH" sz="3500" b="1" dirty="0" smtClean="0">
                <a:solidFill>
                  <a:srgbClr val="7030A0"/>
                </a:solidFill>
                <a:cs typeface="+mj-cs"/>
              </a:rPr>
              <a:t>ธรรม </a:t>
            </a:r>
            <a:r>
              <a:rPr lang="th-TH" sz="3500" b="1" dirty="0" smtClean="0">
                <a:solidFill>
                  <a:srgbClr val="7030A0"/>
                </a:solidFill>
                <a:cs typeface="+mj-cs"/>
              </a:rPr>
              <a:t>*ปรัชญา</a:t>
            </a:r>
            <a:r>
              <a:rPr lang="th-TH" sz="3500" b="1" dirty="0" smtClean="0">
                <a:solidFill>
                  <a:srgbClr val="7030A0"/>
                </a:solidFill>
                <a:cs typeface="+mj-cs"/>
              </a:rPr>
              <a:t>ของเศรษฐกิจพอเพียง  </a:t>
            </a:r>
            <a:r>
              <a:rPr lang="th-TH" sz="3500" b="1" dirty="0" smtClean="0">
                <a:solidFill>
                  <a:srgbClr val="7030A0"/>
                </a:solidFill>
                <a:cs typeface="+mj-cs"/>
              </a:rPr>
              <a:t>และ*สืบ</a:t>
            </a:r>
            <a:r>
              <a:rPr lang="th-TH" sz="3500" b="1" dirty="0" smtClean="0">
                <a:solidFill>
                  <a:srgbClr val="7030A0"/>
                </a:solidFill>
                <a:cs typeface="+mj-cs"/>
              </a:rPr>
              <a:t>สานประเพณี วัฒนธรรมไทย</a:t>
            </a:r>
            <a:endParaRPr lang="th-TH" b="1" dirty="0" smtClean="0">
              <a:solidFill>
                <a:srgbClr val="7030A0"/>
              </a:solidFill>
              <a:cs typeface="+mj-cs"/>
            </a:endParaRPr>
          </a:p>
          <a:p>
            <a:pPr marL="0" indent="0">
              <a:buNone/>
            </a:pPr>
            <a:r>
              <a:rPr lang="th-TH" b="1" dirty="0" smtClean="0">
                <a:solidFill>
                  <a:srgbClr val="0070C0"/>
                </a:solidFill>
                <a:cs typeface="+mj-cs"/>
              </a:rPr>
              <a:t> จนทำให้เกิด </a:t>
            </a:r>
            <a:r>
              <a:rPr lang="th-TH" b="1" dirty="0" smtClean="0">
                <a:solidFill>
                  <a:srgbClr val="0070C0"/>
                </a:solidFill>
                <a:cs typeface="+mj-cs"/>
              </a:rPr>
              <a:t>*อำเภอ</a:t>
            </a:r>
            <a:r>
              <a:rPr lang="th-TH" b="1" dirty="0">
                <a:solidFill>
                  <a:srgbClr val="0070C0"/>
                </a:solidFill>
                <a:cs typeface="+mj-cs"/>
              </a:rPr>
              <a:t>คุณธรรม </a:t>
            </a:r>
            <a:r>
              <a:rPr lang="th-TH" b="1" dirty="0" smtClean="0">
                <a:solidFill>
                  <a:srgbClr val="0070C0"/>
                </a:solidFill>
                <a:cs typeface="+mj-cs"/>
              </a:rPr>
              <a:t>และ *จังหวัด</a:t>
            </a:r>
            <a:r>
              <a:rPr lang="th-TH" b="1" dirty="0">
                <a:solidFill>
                  <a:srgbClr val="0070C0"/>
                </a:solidFill>
                <a:cs typeface="+mj-cs"/>
              </a:rPr>
              <a:t>คุณธรรม</a:t>
            </a:r>
            <a:r>
              <a:rPr lang="th-TH" b="1" dirty="0">
                <a:cs typeface="+mj-cs"/>
              </a:rPr>
              <a:t> </a:t>
            </a:r>
            <a:r>
              <a:rPr lang="th-TH" b="1" dirty="0" smtClean="0">
                <a:cs typeface="+mj-cs"/>
              </a:rPr>
              <a:t> และทำ</a:t>
            </a:r>
            <a:r>
              <a:rPr lang="th-TH" b="1" dirty="0">
                <a:cs typeface="+mj-cs"/>
              </a:rPr>
              <a:t>ให้ประเทศไทยเป็น </a:t>
            </a:r>
            <a:r>
              <a:rPr lang="th-TH" b="1" dirty="0">
                <a:solidFill>
                  <a:srgbClr val="7030A0"/>
                </a:solidFill>
                <a:cs typeface="+mj-cs"/>
              </a:rPr>
              <a:t>“สังคมคุณธรรม” </a:t>
            </a:r>
            <a:r>
              <a:rPr lang="th-TH" b="1" dirty="0">
                <a:cs typeface="+mj-cs"/>
              </a:rPr>
              <a:t>เป็นแบบอย่างของ</a:t>
            </a:r>
            <a:r>
              <a:rPr lang="th-TH" b="1" dirty="0" smtClean="0">
                <a:cs typeface="+mj-cs"/>
              </a:rPr>
              <a:t>นานาชาติ</a:t>
            </a:r>
          </a:p>
          <a:p>
            <a:pPr marL="0" indent="0">
              <a:buNone/>
            </a:pPr>
            <a:endParaRPr lang="th-TH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th-TH" b="1" dirty="0">
              <a:solidFill>
                <a:srgbClr val="7030A0"/>
              </a:solidFill>
              <a:cs typeface="+mj-cs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889682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0070C0"/>
                </a:solidFill>
              </a:rPr>
              <a:t>แผนการดำเนินงาน</a:t>
            </a:r>
            <a:r>
              <a:rPr lang="th-TH" dirty="0"/>
              <a:t>ปี ๒๕๖๓-๒๕๖๔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h-TH" sz="4000" b="1" u="sng" dirty="0" smtClean="0">
                <a:cs typeface="+mj-cs"/>
              </a:rPr>
              <a:t>กิจกรรมที่ </a:t>
            </a:r>
            <a:r>
              <a:rPr lang="th-TH" sz="4000" b="1" dirty="0" smtClean="0">
                <a:cs typeface="+mj-cs"/>
              </a:rPr>
              <a:t>๒ ติดตาม</a:t>
            </a:r>
            <a:r>
              <a:rPr lang="th-TH" sz="4000" b="1" dirty="0">
                <a:cs typeface="+mj-cs"/>
              </a:rPr>
              <a:t>/ประเมินผล การขับเคลื่อนองค์กรคุณธรรม ๔ </a:t>
            </a:r>
            <a:r>
              <a:rPr lang="th-TH" sz="4000" b="1" dirty="0" smtClean="0">
                <a:cs typeface="+mj-cs"/>
              </a:rPr>
              <a:t>ประการ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70C0"/>
                </a:solidFill>
                <a:cs typeface="+mj-cs"/>
              </a:rPr>
              <a:t>*</a:t>
            </a:r>
            <a:r>
              <a:rPr lang="th-TH" sz="4000" b="1" dirty="0" smtClean="0">
                <a:solidFill>
                  <a:srgbClr val="0070C0"/>
                </a:solidFill>
                <a:cs typeface="+mj-cs"/>
              </a:rPr>
              <a:t>พอเพียง	</a:t>
            </a:r>
            <a:r>
              <a:rPr lang="en-US" sz="4000" b="1" dirty="0" smtClean="0">
                <a:solidFill>
                  <a:srgbClr val="0070C0"/>
                </a:solidFill>
                <a:cs typeface="+mj-cs"/>
              </a:rPr>
              <a:t>*</a:t>
            </a:r>
            <a:r>
              <a:rPr lang="th-TH" sz="4000" b="1" dirty="0" smtClean="0">
                <a:solidFill>
                  <a:srgbClr val="0070C0"/>
                </a:solidFill>
                <a:cs typeface="+mj-cs"/>
              </a:rPr>
              <a:t>วินัย		</a:t>
            </a:r>
            <a:r>
              <a:rPr lang="en-US" sz="4000" b="1" dirty="0" smtClean="0">
                <a:solidFill>
                  <a:srgbClr val="0070C0"/>
                </a:solidFill>
                <a:cs typeface="+mj-cs"/>
              </a:rPr>
              <a:t>*</a:t>
            </a:r>
            <a:r>
              <a:rPr lang="th-TH" sz="4000" b="1" dirty="0" smtClean="0">
                <a:solidFill>
                  <a:srgbClr val="0070C0"/>
                </a:solidFill>
                <a:cs typeface="+mj-cs"/>
              </a:rPr>
              <a:t>สุจริต	</a:t>
            </a:r>
            <a:r>
              <a:rPr lang="en-US" sz="4000" b="1" dirty="0" smtClean="0">
                <a:solidFill>
                  <a:srgbClr val="0070C0"/>
                </a:solidFill>
                <a:cs typeface="+mj-cs"/>
              </a:rPr>
              <a:t>*</a:t>
            </a:r>
            <a:r>
              <a:rPr lang="th-TH" sz="4000" b="1" dirty="0" smtClean="0">
                <a:solidFill>
                  <a:srgbClr val="0070C0"/>
                </a:solidFill>
                <a:cs typeface="+mj-cs"/>
              </a:rPr>
              <a:t>จิตอาสา</a:t>
            </a:r>
            <a:endParaRPr lang="th-TH" sz="4000" b="1" dirty="0">
              <a:solidFill>
                <a:srgbClr val="0070C0"/>
              </a:solidFill>
              <a:cs typeface="+mj-cs"/>
            </a:endParaRPr>
          </a:p>
          <a:p>
            <a:pPr marL="0" indent="0">
              <a:buNone/>
            </a:pPr>
            <a:r>
              <a:rPr lang="th-TH" sz="4000" b="1" dirty="0" smtClean="0">
                <a:cs typeface="+mj-cs"/>
              </a:rPr>
              <a:t>๓. ส่งเสริม</a:t>
            </a:r>
            <a:r>
              <a:rPr lang="th-TH" sz="4000" b="1" dirty="0">
                <a:cs typeface="+mj-cs"/>
              </a:rPr>
              <a:t>องค์กรคุณธรรมดำเนินการด้วยคุณธรรม ๓ </a:t>
            </a:r>
            <a:r>
              <a:rPr lang="th-TH" sz="4000" b="1" dirty="0" smtClean="0">
                <a:cs typeface="+mj-cs"/>
              </a:rPr>
              <a:t>มิติ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70C0"/>
                </a:solidFill>
                <a:cs typeface="+mj-cs"/>
              </a:rPr>
              <a:t>*</a:t>
            </a:r>
            <a:r>
              <a:rPr lang="th-TH" sz="4000" b="1" dirty="0" err="1" smtClean="0">
                <a:solidFill>
                  <a:srgbClr val="0070C0"/>
                </a:solidFill>
                <a:cs typeface="+mj-cs"/>
              </a:rPr>
              <a:t>ศาสน</a:t>
            </a:r>
            <a:r>
              <a:rPr lang="th-TH" sz="4000" b="1" dirty="0" smtClean="0">
                <a:solidFill>
                  <a:srgbClr val="0070C0"/>
                </a:solidFill>
                <a:cs typeface="+mj-cs"/>
              </a:rPr>
              <a:t>ธรรม </a:t>
            </a:r>
            <a:r>
              <a:rPr lang="en-US" sz="4000" b="1" dirty="0" smtClean="0">
                <a:solidFill>
                  <a:srgbClr val="0070C0"/>
                </a:solidFill>
                <a:cs typeface="+mj-cs"/>
              </a:rPr>
              <a:t>		*</a:t>
            </a:r>
            <a:r>
              <a:rPr lang="th-TH" sz="4000" b="1" dirty="0" smtClean="0">
                <a:solidFill>
                  <a:srgbClr val="0070C0"/>
                </a:solidFill>
                <a:cs typeface="+mj-cs"/>
              </a:rPr>
              <a:t>หลักปรัชญาของเศรษฐกิจพอเพียง </a:t>
            </a:r>
            <a:endParaRPr lang="en-US" sz="4000" b="1" dirty="0" smtClean="0">
              <a:solidFill>
                <a:srgbClr val="0070C0"/>
              </a:solidFill>
              <a:cs typeface="+mj-cs"/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70C0"/>
                </a:solidFill>
                <a:cs typeface="+mj-cs"/>
              </a:rPr>
              <a:t>*</a:t>
            </a:r>
            <a:r>
              <a:rPr lang="th-TH" sz="4000" b="1" dirty="0" smtClean="0">
                <a:solidFill>
                  <a:srgbClr val="0070C0"/>
                </a:solidFill>
                <a:cs typeface="+mj-cs"/>
              </a:rPr>
              <a:t>วัฒนธรรมไทย</a:t>
            </a:r>
            <a:endParaRPr lang="th-TH" sz="4000" b="1" dirty="0">
              <a:solidFill>
                <a:srgbClr val="0070C0"/>
              </a:solidFill>
              <a:cs typeface="+mj-cs"/>
            </a:endParaRPr>
          </a:p>
          <a:p>
            <a:pPr marL="0" indent="0">
              <a:buNone/>
            </a:pPr>
            <a:r>
              <a:rPr lang="th-TH" sz="3600" b="1" dirty="0" smtClean="0">
                <a:cs typeface="+mj-cs"/>
              </a:rPr>
              <a:t> </a:t>
            </a:r>
            <a:endParaRPr lang="th-TH" sz="3600" b="1" dirty="0">
              <a:solidFill>
                <a:srgbClr val="0070C0"/>
              </a:solidFill>
              <a:cs typeface="+mj-cs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3104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แผนการดำเนินงาน</a:t>
            </a:r>
            <a:r>
              <a:rPr lang="th-TH" dirty="0"/>
              <a:t>ปี ๒๕๖๓-๒๕๖๔</a:t>
            </a:r>
            <a:r>
              <a:rPr lang="th-TH" dirty="0" smtClean="0"/>
              <a:t>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25144"/>
          </a:xfrm>
        </p:spPr>
        <p:txBody>
          <a:bodyPr/>
          <a:lstStyle/>
          <a:p>
            <a:pPr marL="0" indent="0">
              <a:buNone/>
            </a:pPr>
            <a:r>
              <a:rPr lang="th-TH" sz="3600" b="1" u="sng" dirty="0" smtClean="0">
                <a:cs typeface="+mj-cs"/>
              </a:rPr>
              <a:t>กิจกรรมที่ </a:t>
            </a:r>
            <a:r>
              <a:rPr lang="th-TH" sz="3600" b="1" dirty="0" smtClean="0">
                <a:cs typeface="+mj-cs"/>
              </a:rPr>
              <a:t>๔ ถอด</a:t>
            </a:r>
            <a:r>
              <a:rPr lang="th-TH" sz="3600" b="1" dirty="0">
                <a:cs typeface="+mj-cs"/>
              </a:rPr>
              <a:t>บทเรียนชุมชนคุณธรรมต้นแบบพลัง บวร </a:t>
            </a:r>
            <a:r>
              <a:rPr lang="th-TH" sz="3600" b="1" dirty="0" smtClean="0">
                <a:solidFill>
                  <a:srgbClr val="0070C0"/>
                </a:solidFill>
                <a:cs typeface="+mj-cs"/>
              </a:rPr>
              <a:t>(</a:t>
            </a:r>
            <a:r>
              <a:rPr lang="th-TH" sz="3600" b="1" dirty="0">
                <a:solidFill>
                  <a:srgbClr val="0070C0"/>
                </a:solidFill>
                <a:cs typeface="+mj-cs"/>
              </a:rPr>
              <a:t>คุณธรรม ๓ มิติ</a:t>
            </a:r>
            <a:r>
              <a:rPr lang="th-TH" sz="3600" b="1" dirty="0" smtClean="0">
                <a:solidFill>
                  <a:srgbClr val="0070C0"/>
                </a:solidFill>
                <a:cs typeface="+mj-cs"/>
              </a:rPr>
              <a:t>)</a:t>
            </a:r>
          </a:p>
          <a:p>
            <a:pPr marL="0" indent="0">
              <a:buNone/>
            </a:pPr>
            <a:r>
              <a:rPr lang="th-TH" sz="3600" b="1" dirty="0">
                <a:solidFill>
                  <a:srgbClr val="0070C0"/>
                </a:solidFill>
                <a:cs typeface="+mj-cs"/>
              </a:rPr>
              <a:t>	</a:t>
            </a:r>
            <a:r>
              <a:rPr lang="en-US" sz="3600" b="1" dirty="0">
                <a:solidFill>
                  <a:srgbClr val="0070C0"/>
                </a:solidFill>
                <a:cs typeface="+mj-cs"/>
              </a:rPr>
              <a:t>*</a:t>
            </a:r>
            <a:r>
              <a:rPr lang="th-TH" sz="3600" b="1" dirty="0" smtClean="0">
                <a:solidFill>
                  <a:srgbClr val="0070C0"/>
                </a:solidFill>
                <a:cs typeface="+mj-cs"/>
              </a:rPr>
              <a:t>ศึกษา กิจกรรมที่ประสบผลสำเร็จ </a:t>
            </a:r>
            <a:r>
              <a:rPr lang="en-US" sz="2000" b="1" dirty="0" smtClean="0">
                <a:solidFill>
                  <a:srgbClr val="0070C0"/>
                </a:solidFill>
                <a:cs typeface="+mj-cs"/>
              </a:rPr>
              <a:t>(Best Practices)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0070C0"/>
                </a:solidFill>
                <a:cs typeface="+mj-cs"/>
              </a:rPr>
              <a:t>	</a:t>
            </a:r>
            <a:r>
              <a:rPr lang="en-US" sz="3600" b="1" dirty="0" smtClean="0">
                <a:cs typeface="+mj-cs"/>
              </a:rPr>
              <a:t>* </a:t>
            </a:r>
            <a:r>
              <a:rPr lang="th-TH" sz="3600" b="1" dirty="0" smtClean="0">
                <a:cs typeface="+mj-cs"/>
              </a:rPr>
              <a:t>พัฒนาคู่มือดำเนินงานของหน่วยงานและชุมชน</a:t>
            </a:r>
          </a:p>
          <a:p>
            <a:pPr marL="0" indent="0">
              <a:buNone/>
            </a:pPr>
            <a:r>
              <a:rPr lang="th-TH" sz="3600" b="1" dirty="0">
                <a:solidFill>
                  <a:srgbClr val="0070C0"/>
                </a:solidFill>
                <a:cs typeface="+mj-cs"/>
              </a:rPr>
              <a:t>	</a:t>
            </a:r>
            <a:r>
              <a:rPr lang="en-US" sz="3600" b="1" dirty="0" smtClean="0">
                <a:solidFill>
                  <a:srgbClr val="0070C0"/>
                </a:solidFill>
                <a:cs typeface="+mj-cs"/>
              </a:rPr>
              <a:t>*</a:t>
            </a:r>
            <a:r>
              <a:rPr lang="th-TH" sz="3600" b="1" dirty="0" smtClean="0">
                <a:solidFill>
                  <a:srgbClr val="0070C0"/>
                </a:solidFill>
                <a:cs typeface="+mj-cs"/>
              </a:rPr>
              <a:t> ข้อเสนอการดำเนินงาน </a:t>
            </a:r>
            <a:r>
              <a:rPr lang="th-TH" sz="2800" b="1" dirty="0" smtClean="0">
                <a:solidFill>
                  <a:srgbClr val="0070C0"/>
                </a:solidFill>
                <a:cs typeface="+mj-cs"/>
              </a:rPr>
              <a:t>(จากชุมชนสู่ชุมชน และจากชุมชนสู่หน่วยงาน</a:t>
            </a:r>
          </a:p>
          <a:p>
            <a:pPr marL="0" indent="0">
              <a:buNone/>
            </a:pPr>
            <a:endParaRPr lang="th-TH" b="1" dirty="0">
              <a:solidFill>
                <a:srgbClr val="0070C0"/>
              </a:solidFill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684261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0070C0"/>
                </a:solidFill>
              </a:rPr>
              <a:t>แผนการ</a:t>
            </a:r>
            <a:r>
              <a:rPr lang="th-TH" b="1" dirty="0" smtClean="0">
                <a:solidFill>
                  <a:srgbClr val="0070C0"/>
                </a:solidFill>
              </a:rPr>
              <a:t>ดำเนินงาน</a:t>
            </a:r>
            <a:r>
              <a:rPr lang="th-TH" dirty="0" smtClean="0"/>
              <a:t>ปี </a:t>
            </a:r>
            <a:r>
              <a:rPr lang="th-TH" dirty="0"/>
              <a:t>๒๕๖๓-๒๕๖๔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484784"/>
            <a:ext cx="8435280" cy="525658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th-TH" sz="14400" b="1" u="sng" dirty="0" smtClean="0">
                <a:solidFill>
                  <a:srgbClr val="0070C0"/>
                </a:solidFill>
                <a:cs typeface="+mj-cs"/>
              </a:rPr>
              <a:t>กิจกรรมที่ </a:t>
            </a:r>
            <a:r>
              <a:rPr lang="th-TH" sz="14400" b="1" dirty="0" smtClean="0">
                <a:solidFill>
                  <a:srgbClr val="0070C0"/>
                </a:solidFill>
                <a:cs typeface="+mj-cs"/>
              </a:rPr>
              <a:t>๕ </a:t>
            </a:r>
            <a:r>
              <a:rPr lang="th-TH" sz="14400" b="1" dirty="0" smtClean="0">
                <a:cs typeface="+mj-cs"/>
              </a:rPr>
              <a:t>ยก</a:t>
            </a:r>
            <a:r>
              <a:rPr lang="th-TH" sz="14400" b="1" dirty="0">
                <a:cs typeface="+mj-cs"/>
              </a:rPr>
              <a:t>ย่องเชิดชูเกียรติ์ องค์กร/ชุมชนคุณธรรม </a:t>
            </a:r>
            <a:r>
              <a:rPr lang="th-TH" sz="14400" b="1" dirty="0" smtClean="0">
                <a:cs typeface="+mj-cs"/>
              </a:rPr>
              <a:t>(</a:t>
            </a:r>
            <a:r>
              <a:rPr lang="th-TH" sz="11200" b="1" dirty="0" smtClean="0">
                <a:cs typeface="+mj-cs"/>
              </a:rPr>
              <a:t>จากนายกรัฐมนตรี)</a:t>
            </a:r>
          </a:p>
          <a:p>
            <a:pPr marL="0" indent="0">
              <a:buNone/>
            </a:pPr>
            <a:r>
              <a:rPr lang="th-TH" sz="14400" b="1" dirty="0">
                <a:cs typeface="+mj-cs"/>
              </a:rPr>
              <a:t>	</a:t>
            </a:r>
            <a:r>
              <a:rPr lang="th-TH" sz="14400" b="1" dirty="0" smtClean="0">
                <a:cs typeface="+mj-cs"/>
              </a:rPr>
              <a:t>* ชุมชนคุณธรรมต้นแบบ</a:t>
            </a:r>
          </a:p>
          <a:p>
            <a:pPr marL="0" indent="0">
              <a:buNone/>
            </a:pPr>
            <a:r>
              <a:rPr lang="th-TH" sz="14400" b="1" dirty="0">
                <a:cs typeface="+mj-cs"/>
              </a:rPr>
              <a:t>	</a:t>
            </a:r>
            <a:r>
              <a:rPr lang="th-TH" sz="14400" b="1" dirty="0" smtClean="0">
                <a:solidFill>
                  <a:srgbClr val="0070C0"/>
                </a:solidFill>
                <a:cs typeface="+mj-cs"/>
              </a:rPr>
              <a:t>* องค์กร</a:t>
            </a:r>
            <a:r>
              <a:rPr lang="th-TH" sz="14400" b="1" dirty="0">
                <a:solidFill>
                  <a:srgbClr val="0070C0"/>
                </a:solidFill>
                <a:cs typeface="+mj-cs"/>
              </a:rPr>
              <a:t>คุณธรรม</a:t>
            </a:r>
            <a:r>
              <a:rPr lang="th-TH" sz="14400" b="1" dirty="0" smtClean="0">
                <a:solidFill>
                  <a:srgbClr val="0070C0"/>
                </a:solidFill>
                <a:cs typeface="+mj-cs"/>
              </a:rPr>
              <a:t>ต้นแบบ</a:t>
            </a:r>
          </a:p>
          <a:p>
            <a:pPr marL="0" indent="0">
              <a:buNone/>
            </a:pPr>
            <a:r>
              <a:rPr lang="th-TH" sz="14400" b="1" dirty="0">
                <a:cs typeface="+mj-cs"/>
              </a:rPr>
              <a:t>	</a:t>
            </a:r>
            <a:r>
              <a:rPr lang="th-TH" sz="14400" b="1" dirty="0" smtClean="0">
                <a:cs typeface="+mj-cs"/>
              </a:rPr>
              <a:t>* อำเภอ</a:t>
            </a:r>
            <a:r>
              <a:rPr lang="th-TH" sz="14400" b="1" dirty="0">
                <a:cs typeface="+mj-cs"/>
              </a:rPr>
              <a:t>คุณธรรม</a:t>
            </a:r>
            <a:r>
              <a:rPr lang="th-TH" sz="14400" b="1" dirty="0" smtClean="0">
                <a:cs typeface="+mj-cs"/>
              </a:rPr>
              <a:t>ต้นแบบ</a:t>
            </a:r>
          </a:p>
          <a:p>
            <a:pPr marL="0" indent="0">
              <a:buNone/>
            </a:pPr>
            <a:r>
              <a:rPr lang="th-TH" sz="14400" b="1" dirty="0">
                <a:cs typeface="+mj-cs"/>
              </a:rPr>
              <a:t>	</a:t>
            </a:r>
            <a:r>
              <a:rPr lang="th-TH" sz="14400" b="1" dirty="0" smtClean="0">
                <a:cs typeface="+mj-cs"/>
              </a:rPr>
              <a:t>* จังหวัด</a:t>
            </a:r>
            <a:r>
              <a:rPr lang="th-TH" sz="14400" b="1" dirty="0">
                <a:cs typeface="+mj-cs"/>
              </a:rPr>
              <a:t>คุณธรรมต้นแบบ</a:t>
            </a:r>
            <a:endParaRPr lang="th-TH" sz="14400" b="1" dirty="0">
              <a:cs typeface="+mj-cs"/>
            </a:endParaRPr>
          </a:p>
          <a:p>
            <a:pPr marL="0" indent="0">
              <a:buNone/>
            </a:pPr>
            <a:r>
              <a:rPr lang="th-TH" sz="12800" b="1" dirty="0" smtClean="0">
                <a:solidFill>
                  <a:srgbClr val="0070C0"/>
                </a:solidFill>
                <a:cs typeface="+mj-cs"/>
              </a:rPr>
              <a:t> </a:t>
            </a:r>
            <a:endParaRPr lang="th-TH" sz="12800" b="1" dirty="0" smtClean="0">
              <a:latin typeface="Angsana New" pitchFamily="18" charset="-34"/>
              <a:cs typeface="+mj-cs"/>
            </a:endParaRPr>
          </a:p>
          <a:p>
            <a:pPr>
              <a:buNone/>
            </a:pPr>
            <a:r>
              <a:rPr lang="th-TH" sz="5900" b="1" dirty="0" smtClean="0">
                <a:solidFill>
                  <a:srgbClr val="7030A0"/>
                </a:solidFill>
                <a:latin typeface="Angsana New" pitchFamily="18" charset="-34"/>
                <a:cs typeface="+mj-cs"/>
              </a:rPr>
              <a:t> </a:t>
            </a:r>
            <a:endParaRPr lang="th-TH" sz="5900" b="1" dirty="0" smtClean="0">
              <a:latin typeface="Angsana New" pitchFamily="18" charset="-34"/>
              <a:cs typeface="+mj-cs"/>
            </a:endParaRPr>
          </a:p>
          <a:p>
            <a:pPr>
              <a:buNone/>
            </a:pPr>
            <a:endParaRPr lang="th-TH" sz="3600" b="1" dirty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th-TH" sz="3600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3600" b="1" dirty="0">
              <a:solidFill>
                <a:srgbClr val="0070C0"/>
              </a:solidFill>
              <a:cs typeface="+mj-cs"/>
            </a:endParaRPr>
          </a:p>
          <a:p>
            <a:pPr marL="0" indent="0">
              <a:buNone/>
            </a:pPr>
            <a:r>
              <a:rPr lang="th-TH" sz="3600" b="1" dirty="0" smtClean="0">
                <a:cs typeface="+mj-cs"/>
              </a:rPr>
              <a:t> </a:t>
            </a:r>
            <a:endParaRPr lang="th-TH" sz="3600" b="1" dirty="0">
              <a:cs typeface="+mj-cs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010405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>
                <a:solidFill>
                  <a:srgbClr val="0070C0"/>
                </a:solidFill>
              </a:rPr>
              <a:t> แผนดำเนินงาน </a:t>
            </a:r>
            <a:r>
              <a:rPr lang="th-TH" sz="3200" dirty="0" smtClean="0"/>
              <a:t>ปี </a:t>
            </a:r>
            <a:r>
              <a:rPr lang="th-TH" sz="3200" dirty="0"/>
              <a:t>๒๕๖๓-๒๕๖๔</a:t>
            </a:r>
            <a:endParaRPr lang="th-TH" sz="31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th-TH" sz="14400" b="1" u="sng" dirty="0" smtClean="0">
                <a:cs typeface="+mj-cs"/>
              </a:rPr>
              <a:t>กิจกรรมที่ </a:t>
            </a:r>
            <a:r>
              <a:rPr lang="th-TH" sz="14400" b="1" dirty="0" smtClean="0">
                <a:cs typeface="+mj-cs"/>
              </a:rPr>
              <a:t>๖ ประเมินผล</a:t>
            </a:r>
            <a:r>
              <a:rPr lang="th-TH" sz="14400" b="1" dirty="0">
                <a:cs typeface="+mj-cs"/>
              </a:rPr>
              <a:t>แผนแม่บท ฯ ฉบับที่ </a:t>
            </a:r>
            <a:r>
              <a:rPr lang="th-TH" sz="14400" b="1" dirty="0" smtClean="0">
                <a:cs typeface="+mj-cs"/>
              </a:rPr>
              <a:t>๑</a:t>
            </a:r>
            <a:r>
              <a:rPr lang="th-TH" sz="14400" b="1" dirty="0">
                <a:cs typeface="+mj-cs"/>
              </a:rPr>
              <a:t> </a:t>
            </a:r>
            <a:r>
              <a:rPr lang="th-TH" sz="11100" b="1" dirty="0" smtClean="0">
                <a:solidFill>
                  <a:srgbClr val="0070C0"/>
                </a:solidFill>
                <a:cs typeface="+mj-cs"/>
              </a:rPr>
              <a:t>(ด้วย</a:t>
            </a:r>
            <a:r>
              <a:rPr lang="th-TH" sz="9600" b="1" dirty="0" smtClean="0">
                <a:solidFill>
                  <a:srgbClr val="0070C0"/>
                </a:solidFill>
                <a:cs typeface="+mj-cs"/>
              </a:rPr>
              <a:t> ๔ ยุทธศาสตร์)</a:t>
            </a:r>
          </a:p>
          <a:p>
            <a:pPr marL="0" indent="0">
              <a:buNone/>
            </a:pPr>
            <a:r>
              <a:rPr lang="th-TH" sz="9600" b="1" dirty="0" smtClean="0">
                <a:solidFill>
                  <a:srgbClr val="0070C0"/>
                </a:solidFill>
                <a:cs typeface="+mj-cs"/>
              </a:rPr>
              <a:t>  </a:t>
            </a:r>
            <a:endParaRPr lang="th-TH" sz="9600" b="1" dirty="0">
              <a:solidFill>
                <a:srgbClr val="0070C0"/>
              </a:solidFill>
              <a:latin typeface="Angsana New" pitchFamily="18" charset="-34"/>
              <a:cs typeface="+mj-cs"/>
            </a:endParaRPr>
          </a:p>
          <a:p>
            <a:pPr>
              <a:buNone/>
            </a:pPr>
            <a:r>
              <a:rPr lang="th-TH" sz="12800" b="1" dirty="0" smtClean="0">
                <a:solidFill>
                  <a:srgbClr val="0070C0"/>
                </a:solidFill>
                <a:latin typeface="Angsana New" pitchFamily="18" charset="-34"/>
                <a:cs typeface="+mj-cs"/>
              </a:rPr>
              <a:t> </a:t>
            </a:r>
            <a:r>
              <a:rPr lang="th-TH" sz="12800" b="1" u="sng" dirty="0" smtClean="0">
                <a:solidFill>
                  <a:srgbClr val="0070C0"/>
                </a:solidFill>
                <a:latin typeface="Angsana New" pitchFamily="18" charset="-34"/>
                <a:cs typeface="+mj-cs"/>
              </a:rPr>
              <a:t>ยุทธศาสตร์ที่ </a:t>
            </a:r>
            <a:r>
              <a:rPr lang="th-TH" sz="12800" b="1" dirty="0" smtClean="0">
                <a:solidFill>
                  <a:srgbClr val="0070C0"/>
                </a:solidFill>
                <a:latin typeface="Angsana New" pitchFamily="18" charset="-34"/>
                <a:cs typeface="+mj-cs"/>
              </a:rPr>
              <a:t>๑.</a:t>
            </a:r>
            <a:r>
              <a:rPr lang="th-TH" sz="12800" b="1" dirty="0" smtClean="0">
                <a:solidFill>
                  <a:srgbClr val="002060"/>
                </a:solidFill>
                <a:latin typeface="Angsana New" pitchFamily="18" charset="-34"/>
                <a:cs typeface="+mj-cs"/>
              </a:rPr>
              <a:t> </a:t>
            </a:r>
            <a:r>
              <a:rPr lang="th-TH" sz="12800" b="1" dirty="0">
                <a:solidFill>
                  <a:srgbClr val="002060"/>
                </a:solidFill>
                <a:latin typeface="Angsana New" pitchFamily="18" charset="-34"/>
                <a:cs typeface="+mj-cs"/>
              </a:rPr>
              <a:t>เสริมสร้างคุณธรรมในสังคมไทย</a:t>
            </a:r>
          </a:p>
          <a:p>
            <a:pPr>
              <a:buNone/>
            </a:pPr>
            <a:r>
              <a:rPr lang="th-TH" sz="12800" b="1" dirty="0">
                <a:latin typeface="Angsana New" pitchFamily="18" charset="-34"/>
                <a:cs typeface="+mj-cs"/>
              </a:rPr>
              <a:t>	</a:t>
            </a:r>
            <a:r>
              <a:rPr lang="th-TH" sz="12800" b="1" dirty="0" smtClean="0">
                <a:latin typeface="Angsana New" pitchFamily="18" charset="-34"/>
                <a:cs typeface="+mj-cs"/>
              </a:rPr>
              <a:t>* สถาบันครอบครัว		</a:t>
            </a:r>
            <a:r>
              <a:rPr lang="th-TH" sz="12800" b="1" dirty="0" smtClean="0">
                <a:solidFill>
                  <a:srgbClr val="0070C0"/>
                </a:solidFill>
                <a:latin typeface="Angsana New" pitchFamily="18" charset="-34"/>
                <a:cs typeface="+mj-cs"/>
              </a:rPr>
              <a:t> 	* สถาบันการศึกษา</a:t>
            </a:r>
            <a:endParaRPr lang="th-TH" sz="12800" b="1" dirty="0">
              <a:solidFill>
                <a:srgbClr val="0070C0"/>
              </a:solidFill>
              <a:latin typeface="Angsana New" pitchFamily="18" charset="-34"/>
              <a:cs typeface="+mj-cs"/>
            </a:endParaRPr>
          </a:p>
          <a:p>
            <a:pPr>
              <a:buNone/>
            </a:pPr>
            <a:r>
              <a:rPr lang="th-TH" sz="12800" b="1" dirty="0">
                <a:solidFill>
                  <a:srgbClr val="0070C0"/>
                </a:solidFill>
                <a:latin typeface="Angsana New" pitchFamily="18" charset="-34"/>
                <a:cs typeface="+mj-cs"/>
              </a:rPr>
              <a:t>	</a:t>
            </a:r>
            <a:r>
              <a:rPr lang="th-TH" sz="12800" b="1" dirty="0" smtClean="0">
                <a:solidFill>
                  <a:srgbClr val="0070C0"/>
                </a:solidFill>
                <a:latin typeface="Angsana New" pitchFamily="18" charset="-34"/>
                <a:cs typeface="+mj-cs"/>
              </a:rPr>
              <a:t>* </a:t>
            </a:r>
            <a:r>
              <a:rPr lang="th-TH" sz="12800" b="1" dirty="0" smtClean="0">
                <a:latin typeface="Angsana New" pitchFamily="18" charset="-34"/>
                <a:cs typeface="+mj-cs"/>
              </a:rPr>
              <a:t>สถาบัน</a:t>
            </a:r>
            <a:r>
              <a:rPr lang="th-TH" sz="12800" b="1" dirty="0">
                <a:latin typeface="Angsana New" pitchFamily="18" charset="-34"/>
                <a:cs typeface="+mj-cs"/>
              </a:rPr>
              <a:t>ศาสนา </a:t>
            </a:r>
            <a:r>
              <a:rPr lang="th-TH" sz="12800" b="1" dirty="0" smtClean="0">
                <a:latin typeface="Angsana New" pitchFamily="18" charset="-34"/>
                <a:cs typeface="+mj-cs"/>
              </a:rPr>
              <a:t>			</a:t>
            </a:r>
            <a:r>
              <a:rPr lang="th-TH" sz="12800" b="1" dirty="0" smtClean="0">
                <a:solidFill>
                  <a:srgbClr val="0070C0"/>
                </a:solidFill>
                <a:latin typeface="Angsana New" pitchFamily="18" charset="-34"/>
                <a:cs typeface="+mj-cs"/>
              </a:rPr>
              <a:t>* </a:t>
            </a:r>
            <a:r>
              <a:rPr lang="th-TH" sz="12800" b="1" dirty="0" smtClean="0">
                <a:latin typeface="Angsana New" pitchFamily="18" charset="-34"/>
                <a:cs typeface="+mj-cs"/>
              </a:rPr>
              <a:t>สถาบัน</a:t>
            </a:r>
            <a:r>
              <a:rPr lang="th-TH" sz="12800" b="1" dirty="0">
                <a:latin typeface="Angsana New" pitchFamily="18" charset="-34"/>
                <a:cs typeface="+mj-cs"/>
              </a:rPr>
              <a:t>เศรษฐกิจ</a:t>
            </a:r>
          </a:p>
          <a:p>
            <a:pPr>
              <a:buNone/>
            </a:pPr>
            <a:r>
              <a:rPr lang="th-TH" sz="12800" b="1" dirty="0">
                <a:latin typeface="Angsana New" pitchFamily="18" charset="-34"/>
                <a:cs typeface="+mj-cs"/>
              </a:rPr>
              <a:t>	</a:t>
            </a:r>
            <a:r>
              <a:rPr lang="th-TH" sz="12800" b="1" dirty="0" smtClean="0">
                <a:latin typeface="Angsana New" pitchFamily="18" charset="-34"/>
                <a:cs typeface="+mj-cs"/>
              </a:rPr>
              <a:t>* </a:t>
            </a:r>
            <a:r>
              <a:rPr lang="th-TH" sz="12800" b="1" dirty="0">
                <a:latin typeface="Angsana New" pitchFamily="18" charset="-34"/>
                <a:cs typeface="+mj-cs"/>
              </a:rPr>
              <a:t>สถาบันการเมืองการ</a:t>
            </a:r>
            <a:r>
              <a:rPr lang="th-TH" sz="12800" b="1" dirty="0" smtClean="0">
                <a:latin typeface="Angsana New" pitchFamily="18" charset="-34"/>
                <a:cs typeface="+mj-cs"/>
              </a:rPr>
              <a:t>ปกครอง</a:t>
            </a:r>
            <a:r>
              <a:rPr lang="th-TH" sz="12800" b="1" dirty="0">
                <a:latin typeface="Angsana New" pitchFamily="18" charset="-34"/>
                <a:cs typeface="+mj-cs"/>
              </a:rPr>
              <a:t> </a:t>
            </a:r>
            <a:r>
              <a:rPr lang="th-TH" sz="12800" b="1" dirty="0" smtClean="0">
                <a:latin typeface="Angsana New" pitchFamily="18" charset="-34"/>
                <a:cs typeface="+mj-cs"/>
              </a:rPr>
              <a:t>	* </a:t>
            </a:r>
            <a:r>
              <a:rPr lang="th-TH" sz="12800" b="1" dirty="0" smtClean="0">
                <a:solidFill>
                  <a:srgbClr val="0070C0"/>
                </a:solidFill>
                <a:latin typeface="Angsana New" pitchFamily="18" charset="-34"/>
                <a:cs typeface="+mj-cs"/>
              </a:rPr>
              <a:t>สื่อมวลชน</a:t>
            </a:r>
            <a:r>
              <a:rPr lang="th-TH" sz="12800" b="1" dirty="0">
                <a:solidFill>
                  <a:srgbClr val="0070C0"/>
                </a:solidFill>
                <a:latin typeface="Angsana New" pitchFamily="18" charset="-34"/>
                <a:cs typeface="+mj-cs"/>
              </a:rPr>
              <a:t>ช่วยในการส่งเสริม</a:t>
            </a:r>
          </a:p>
          <a:p>
            <a:pPr>
              <a:buNone/>
            </a:pPr>
            <a:r>
              <a:rPr lang="th-TH" sz="12800" b="1" dirty="0">
                <a:solidFill>
                  <a:srgbClr val="0070C0"/>
                </a:solidFill>
                <a:latin typeface="Angsana New" pitchFamily="18" charset="-34"/>
                <a:cs typeface="+mj-cs"/>
              </a:rPr>
              <a:t> </a:t>
            </a:r>
            <a:r>
              <a:rPr lang="th-TH" sz="12800" b="1" u="sng" dirty="0">
                <a:solidFill>
                  <a:srgbClr val="0070C0"/>
                </a:solidFill>
                <a:latin typeface="Angsana New" pitchFamily="18" charset="-34"/>
                <a:cs typeface="+mj-cs"/>
              </a:rPr>
              <a:t>ยุทธศาสตร์ที่ </a:t>
            </a:r>
            <a:r>
              <a:rPr lang="th-TH" sz="12800" b="1" dirty="0" smtClean="0">
                <a:solidFill>
                  <a:srgbClr val="0070C0"/>
                </a:solidFill>
                <a:latin typeface="Angsana New" pitchFamily="18" charset="-34"/>
                <a:cs typeface="+mj-cs"/>
              </a:rPr>
              <a:t>๒.</a:t>
            </a:r>
            <a:r>
              <a:rPr lang="th-TH" sz="12800" b="1" dirty="0" smtClean="0">
                <a:solidFill>
                  <a:srgbClr val="7030A0"/>
                </a:solidFill>
                <a:latin typeface="Angsana New" pitchFamily="18" charset="-34"/>
                <a:cs typeface="+mj-cs"/>
              </a:rPr>
              <a:t> </a:t>
            </a:r>
            <a:r>
              <a:rPr lang="th-TH" sz="12800" b="1" dirty="0">
                <a:solidFill>
                  <a:srgbClr val="7030A0"/>
                </a:solidFill>
                <a:latin typeface="Angsana New" pitchFamily="18" charset="-34"/>
                <a:cs typeface="+mj-cs"/>
              </a:rPr>
              <a:t>สร้างความเข้มแข็งในระบบการบริหารจัดการ </a:t>
            </a:r>
          </a:p>
          <a:p>
            <a:pPr>
              <a:buNone/>
            </a:pPr>
            <a:r>
              <a:rPr lang="th-TH" sz="12800" b="1" dirty="0">
                <a:latin typeface="Angsana New" pitchFamily="18" charset="-34"/>
                <a:cs typeface="+mj-cs"/>
              </a:rPr>
              <a:t>	</a:t>
            </a:r>
            <a:r>
              <a:rPr lang="th-TH" sz="12800" b="1" dirty="0" smtClean="0">
                <a:latin typeface="Angsana New" pitchFamily="18" charset="-34"/>
                <a:cs typeface="+mj-cs"/>
              </a:rPr>
              <a:t>* สร้าง</a:t>
            </a:r>
            <a:r>
              <a:rPr lang="th-TH" sz="12800" b="1" dirty="0">
                <a:latin typeface="Angsana New" pitchFamily="18" charset="-34"/>
                <a:cs typeface="+mj-cs"/>
              </a:rPr>
              <a:t>และพัฒนาระบบบริหารจัดการ	</a:t>
            </a:r>
            <a:endParaRPr lang="th-TH" sz="12800" b="1" dirty="0" smtClean="0">
              <a:latin typeface="Angsana New" pitchFamily="18" charset="-34"/>
              <a:cs typeface="+mj-cs"/>
            </a:endParaRPr>
          </a:p>
          <a:p>
            <a:pPr>
              <a:buNone/>
            </a:pPr>
            <a:r>
              <a:rPr lang="th-TH" sz="12800" b="1" dirty="0">
                <a:solidFill>
                  <a:srgbClr val="0070C0"/>
                </a:solidFill>
                <a:latin typeface="Angsana New" pitchFamily="18" charset="-34"/>
                <a:cs typeface="+mj-cs"/>
              </a:rPr>
              <a:t>	</a:t>
            </a:r>
            <a:r>
              <a:rPr lang="th-TH" sz="12800" b="1" dirty="0" smtClean="0">
                <a:solidFill>
                  <a:srgbClr val="0070C0"/>
                </a:solidFill>
                <a:latin typeface="Angsana New" pitchFamily="18" charset="-34"/>
                <a:cs typeface="+mj-cs"/>
              </a:rPr>
              <a:t>* พัฒนา</a:t>
            </a:r>
            <a:r>
              <a:rPr lang="th-TH" sz="12800" b="1" dirty="0">
                <a:solidFill>
                  <a:srgbClr val="0070C0"/>
                </a:solidFill>
                <a:latin typeface="Angsana New" pitchFamily="18" charset="-34"/>
                <a:cs typeface="+mj-cs"/>
              </a:rPr>
              <a:t>ศักยภาพบุคลากร</a:t>
            </a:r>
          </a:p>
          <a:p>
            <a:pPr>
              <a:buNone/>
            </a:pPr>
            <a:r>
              <a:rPr lang="th-TH" sz="12800" b="1" dirty="0">
                <a:latin typeface="Angsana New" pitchFamily="18" charset="-34"/>
                <a:cs typeface="+mj-cs"/>
              </a:rPr>
              <a:t>	</a:t>
            </a:r>
            <a:r>
              <a:rPr lang="th-TH" sz="12800" b="1" dirty="0" smtClean="0">
                <a:latin typeface="Angsana New" pitchFamily="18" charset="-34"/>
                <a:cs typeface="+mj-cs"/>
              </a:rPr>
              <a:t>* เสริมสร้าง</a:t>
            </a:r>
            <a:r>
              <a:rPr lang="th-TH" sz="12800" b="1" dirty="0">
                <a:latin typeface="Angsana New" pitchFamily="18" charset="-34"/>
                <a:cs typeface="+mj-cs"/>
              </a:rPr>
              <a:t>ความเป็นเอกภาพด้วยคุณธรรม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527619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0070C0"/>
                </a:solidFill>
              </a:rPr>
              <a:t>แผนการ</a:t>
            </a:r>
            <a:r>
              <a:rPr lang="th-TH" b="1" dirty="0" smtClean="0">
                <a:solidFill>
                  <a:srgbClr val="0070C0"/>
                </a:solidFill>
              </a:rPr>
              <a:t>ดำเนินงาน</a:t>
            </a:r>
            <a:r>
              <a:rPr lang="th-TH" dirty="0"/>
              <a:t>ปี ๒๕๖๓-๒๕๖๔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h-TH" b="1" dirty="0">
                <a:solidFill>
                  <a:srgbClr val="0070C0"/>
                </a:solidFill>
                <a:latin typeface="Angsana New" pitchFamily="18" charset="-34"/>
              </a:rPr>
              <a:t> </a:t>
            </a:r>
            <a:r>
              <a:rPr lang="th-TH" b="1" u="sng" dirty="0">
                <a:solidFill>
                  <a:srgbClr val="0070C0"/>
                </a:solidFill>
                <a:latin typeface="Angsana New" pitchFamily="18" charset="-34"/>
                <a:cs typeface="+mj-cs"/>
              </a:rPr>
              <a:t>ยุทธศาสตร์ที่ </a:t>
            </a:r>
            <a:r>
              <a:rPr lang="th-TH" b="1" dirty="0" smtClean="0">
                <a:solidFill>
                  <a:srgbClr val="7030A0"/>
                </a:solidFill>
                <a:latin typeface="Angsana New" pitchFamily="18" charset="-34"/>
                <a:cs typeface="+mj-cs"/>
              </a:rPr>
              <a:t>๓. </a:t>
            </a:r>
            <a:r>
              <a:rPr lang="th-TH" b="1" dirty="0">
                <a:solidFill>
                  <a:srgbClr val="7030A0"/>
                </a:solidFill>
                <a:latin typeface="Angsana New" pitchFamily="18" charset="-34"/>
                <a:cs typeface="+mj-cs"/>
              </a:rPr>
              <a:t>สร้างเครือข่ายความร่วมมือ </a:t>
            </a:r>
          </a:p>
          <a:p>
            <a:pPr>
              <a:buNone/>
            </a:pPr>
            <a:r>
              <a:rPr lang="th-TH" b="1" dirty="0">
                <a:latin typeface="Angsana New" pitchFamily="18" charset="-34"/>
                <a:cs typeface="+mj-cs"/>
              </a:rPr>
              <a:t>	</a:t>
            </a:r>
            <a:r>
              <a:rPr lang="th-TH" b="1" dirty="0" smtClean="0">
                <a:latin typeface="Angsana New" pitchFamily="18" charset="-34"/>
                <a:cs typeface="+mj-cs"/>
              </a:rPr>
              <a:t>- </a:t>
            </a:r>
            <a:r>
              <a:rPr lang="th-TH" b="1" dirty="0">
                <a:latin typeface="Angsana New" pitchFamily="18" charset="-34"/>
                <a:cs typeface="+mj-cs"/>
              </a:rPr>
              <a:t>สร้างและขยายเครือข่ายในทุกภาค</a:t>
            </a:r>
            <a:r>
              <a:rPr lang="th-TH" b="1" dirty="0" smtClean="0">
                <a:latin typeface="Angsana New" pitchFamily="18" charset="-34"/>
                <a:cs typeface="+mj-cs"/>
              </a:rPr>
              <a:t>ส่วน - </a:t>
            </a:r>
            <a:r>
              <a:rPr lang="th-TH" b="1" dirty="0">
                <a:latin typeface="Angsana New" pitchFamily="18" charset="-34"/>
                <a:cs typeface="+mj-cs"/>
              </a:rPr>
              <a:t>พัฒนาเครือข่ายขับเคลื่อนคุณธรรม</a:t>
            </a:r>
          </a:p>
          <a:p>
            <a:pPr>
              <a:buNone/>
            </a:pPr>
            <a:r>
              <a:rPr lang="th-TH" b="1" dirty="0">
                <a:latin typeface="Angsana New" pitchFamily="18" charset="-34"/>
                <a:cs typeface="+mj-cs"/>
              </a:rPr>
              <a:t>		</a:t>
            </a:r>
            <a:r>
              <a:rPr lang="th-TH" b="1" dirty="0">
                <a:solidFill>
                  <a:srgbClr val="0070C0"/>
                </a:solidFill>
                <a:latin typeface="Angsana New" pitchFamily="18" charset="-34"/>
                <a:cs typeface="+mj-cs"/>
              </a:rPr>
              <a:t>- ส่งเสริมสนับสนุนภาคี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+mj-cs"/>
              </a:rPr>
              <a:t>เครือข่าย  </a:t>
            </a:r>
            <a:r>
              <a:rPr lang="th-TH" b="1" dirty="0" smtClean="0">
                <a:latin typeface="Angsana New" pitchFamily="18" charset="-34"/>
                <a:cs typeface="+mj-cs"/>
              </a:rPr>
              <a:t>- </a:t>
            </a:r>
            <a:r>
              <a:rPr lang="th-TH" b="1" dirty="0">
                <a:latin typeface="Angsana New" pitchFamily="18" charset="-34"/>
                <a:cs typeface="+mj-cs"/>
              </a:rPr>
              <a:t>สร้างระบบบริหารจัดการภาคีเครือข่าย</a:t>
            </a:r>
          </a:p>
          <a:p>
            <a:pPr>
              <a:buNone/>
            </a:pPr>
            <a:r>
              <a:rPr lang="th-TH" b="1" dirty="0">
                <a:latin typeface="Angsana New" pitchFamily="18" charset="-34"/>
                <a:cs typeface="+mj-cs"/>
              </a:rPr>
              <a:t>		- ใช้มาตรการทางด้านการเงินและการคลังในการ</a:t>
            </a:r>
            <a:r>
              <a:rPr lang="th-TH" b="1" dirty="0" smtClean="0">
                <a:latin typeface="Angsana New" pitchFamily="18" charset="-34"/>
                <a:cs typeface="+mj-cs"/>
              </a:rPr>
              <a:t>ส่งเสริม</a:t>
            </a:r>
            <a:endParaRPr lang="th-TH" b="1" dirty="0" smtClean="0">
              <a:solidFill>
                <a:srgbClr val="7030A0"/>
              </a:solidFill>
              <a:latin typeface="Angsana New" pitchFamily="18" charset="-34"/>
              <a:cs typeface="+mj-cs"/>
            </a:endParaRPr>
          </a:p>
          <a:p>
            <a:pPr>
              <a:buNone/>
            </a:pPr>
            <a:r>
              <a:rPr lang="th-TH" b="1" dirty="0">
                <a:solidFill>
                  <a:srgbClr val="0070C0"/>
                </a:solidFill>
                <a:latin typeface="Angsana New" pitchFamily="18" charset="-34"/>
                <a:cs typeface="+mj-cs"/>
              </a:rPr>
              <a:t> </a:t>
            </a:r>
            <a:r>
              <a:rPr lang="th-TH" b="1" u="sng" dirty="0">
                <a:solidFill>
                  <a:srgbClr val="0070C0"/>
                </a:solidFill>
                <a:latin typeface="Angsana New" pitchFamily="18" charset="-34"/>
                <a:cs typeface="+mj-cs"/>
              </a:rPr>
              <a:t>ยุทธศาสตร์ที่ </a:t>
            </a:r>
            <a:r>
              <a:rPr lang="th-TH" b="1" u="sng" dirty="0" smtClean="0">
                <a:solidFill>
                  <a:srgbClr val="7030A0"/>
                </a:solidFill>
                <a:latin typeface="Angsana New" pitchFamily="18" charset="-34"/>
                <a:cs typeface="+mj-cs"/>
              </a:rPr>
              <a:t>๔. </a:t>
            </a:r>
            <a:r>
              <a:rPr lang="th-TH" b="1" dirty="0">
                <a:solidFill>
                  <a:srgbClr val="7030A0"/>
                </a:solidFill>
                <a:latin typeface="Angsana New" pitchFamily="18" charset="-34"/>
                <a:cs typeface="+mj-cs"/>
              </a:rPr>
              <a:t>ไทยเป็นแบบอย่างในประชาคมอาเซียนและนานาชาติ</a:t>
            </a:r>
          </a:p>
          <a:p>
            <a:pPr>
              <a:buNone/>
            </a:pPr>
            <a:r>
              <a:rPr lang="th-TH" dirty="0">
                <a:latin typeface="Angsana New" pitchFamily="18" charset="-34"/>
                <a:cs typeface="+mj-cs"/>
              </a:rPr>
              <a:t>	</a:t>
            </a:r>
            <a:r>
              <a:rPr lang="th-TH" b="1" dirty="0">
                <a:latin typeface="Angsana New" pitchFamily="18" charset="-34"/>
                <a:cs typeface="+mj-cs"/>
              </a:rPr>
              <a:t>- เสริมสร้างความร่วมมือในการอยู่ร่วมกันอย่างเอื้ออาทร แบ่งปัน มีจิตสาธารณะในประชาคมอาเซียนและโลก</a:t>
            </a:r>
          </a:p>
          <a:p>
            <a:pPr>
              <a:buNone/>
            </a:pPr>
            <a:r>
              <a:rPr lang="th-TH" b="1" dirty="0">
                <a:latin typeface="Angsana New" pitchFamily="18" charset="-34"/>
                <a:cs typeface="+mj-cs"/>
              </a:rPr>
              <a:t>	</a:t>
            </a:r>
            <a:r>
              <a:rPr lang="th-TH" b="1" dirty="0">
                <a:solidFill>
                  <a:srgbClr val="0070C0"/>
                </a:solidFill>
                <a:latin typeface="Angsana New" pitchFamily="18" charset="-34"/>
                <a:cs typeface="+mj-cs"/>
              </a:rPr>
              <a:t>- เสริมสร้างและธำรงไว้ซึ่งสันติภาพและความยั่งยืนของภูมิภาคอาเซียน</a:t>
            </a:r>
          </a:p>
          <a:p>
            <a:pPr>
              <a:buNone/>
            </a:pPr>
            <a:r>
              <a:rPr lang="th-TH" b="1" dirty="0">
                <a:latin typeface="Angsana New" pitchFamily="18" charset="-34"/>
                <a:cs typeface="+mj-cs"/>
              </a:rPr>
              <a:t>	- เสริมสร้างคุณธรรมในการรักษาความสมดุลของธรรมชาติและสิ่งแวดล้อมในอาเซียนและสังคมโลก 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177199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0070C0"/>
                </a:solidFill>
              </a:rPr>
              <a:t>แผนการ</a:t>
            </a:r>
            <a:r>
              <a:rPr lang="th-TH" b="1" dirty="0" smtClean="0">
                <a:solidFill>
                  <a:srgbClr val="0070C0"/>
                </a:solidFill>
              </a:rPr>
              <a:t>ดำเนินงาน</a:t>
            </a:r>
            <a:r>
              <a:rPr lang="th-TH" dirty="0"/>
              <a:t>ปี ๒๕๖๓-๒๕๖๔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2565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3600" b="1" u="sng" dirty="0" smtClean="0">
                <a:cs typeface="+mj-cs"/>
              </a:rPr>
              <a:t>กิจกรรมที่ </a:t>
            </a:r>
            <a:r>
              <a:rPr lang="th-TH" sz="3600" b="1" dirty="0" smtClean="0">
                <a:cs typeface="+mj-cs"/>
              </a:rPr>
              <a:t>๗. </a:t>
            </a:r>
            <a:r>
              <a:rPr lang="th-TH" sz="3600" b="1" dirty="0">
                <a:cs typeface="+mj-cs"/>
              </a:rPr>
              <a:t>ร่างแผนแม่บทส่งเสริมคุณธรรมแห่งชาติฉบับที่ ๒ </a:t>
            </a:r>
            <a:endParaRPr lang="th-TH" sz="3600" b="1" dirty="0" smtClean="0">
              <a:cs typeface="+mj-cs"/>
            </a:endParaRPr>
          </a:p>
          <a:p>
            <a:pPr marL="0" indent="0">
              <a:buNone/>
            </a:pPr>
            <a:r>
              <a:rPr lang="th-TH" b="1" dirty="0" smtClean="0">
                <a:cs typeface="+mj-cs"/>
              </a:rPr>
              <a:t>(</a:t>
            </a:r>
            <a:r>
              <a:rPr lang="th-TH" b="1" dirty="0">
                <a:cs typeface="+mj-cs"/>
              </a:rPr>
              <a:t>พ.ศ.๒๕๖๕-๒๕๖๙</a:t>
            </a:r>
            <a:r>
              <a:rPr lang="th-TH" b="1" dirty="0" smtClean="0">
                <a:cs typeface="+mj-cs"/>
              </a:rPr>
              <a:t>)</a:t>
            </a:r>
          </a:p>
          <a:p>
            <a:pPr marL="0" indent="0">
              <a:buNone/>
            </a:pPr>
            <a:r>
              <a:rPr lang="th-TH" b="1" dirty="0">
                <a:cs typeface="+mj-cs"/>
              </a:rPr>
              <a:t>	</a:t>
            </a:r>
            <a:r>
              <a:rPr lang="th-TH" b="1" dirty="0" smtClean="0">
                <a:cs typeface="+mj-cs"/>
              </a:rPr>
              <a:t>๗.๑ การประเมินผลการดำเนินงาน แผนแม่บทฯ ฉบับที่ ๑</a:t>
            </a:r>
          </a:p>
          <a:p>
            <a:pPr marL="0" indent="0">
              <a:buNone/>
            </a:pPr>
            <a:r>
              <a:rPr lang="th-TH" b="1" dirty="0">
                <a:cs typeface="+mj-cs"/>
              </a:rPr>
              <a:t>	</a:t>
            </a:r>
            <a:r>
              <a:rPr lang="th-TH" b="1" dirty="0" smtClean="0">
                <a:cs typeface="+mj-cs"/>
              </a:rPr>
              <a:t>๗.๒ ข้อเสนอแนะจากคณะกรรมการทุกระดับ</a:t>
            </a:r>
          </a:p>
          <a:p>
            <a:pPr marL="0" indent="0">
              <a:buNone/>
            </a:pPr>
            <a:r>
              <a:rPr lang="th-TH" b="1" dirty="0">
                <a:cs typeface="+mj-cs"/>
              </a:rPr>
              <a:t>	</a:t>
            </a:r>
            <a:r>
              <a:rPr lang="th-TH" b="1" dirty="0" smtClean="0">
                <a:cs typeface="+mj-cs"/>
              </a:rPr>
              <a:t>	-ระดับชาติ	</a:t>
            </a:r>
          </a:p>
          <a:p>
            <a:pPr marL="0" indent="0">
              <a:buNone/>
            </a:pPr>
            <a:r>
              <a:rPr lang="th-TH" b="1" dirty="0">
                <a:cs typeface="+mj-cs"/>
              </a:rPr>
              <a:t>	</a:t>
            </a:r>
            <a:r>
              <a:rPr lang="th-TH" b="1" dirty="0" smtClean="0">
                <a:cs typeface="+mj-cs"/>
              </a:rPr>
              <a:t>	-ระดับกระทรวง/องค์กร สถาบันส่วนกลาง</a:t>
            </a:r>
          </a:p>
          <a:p>
            <a:pPr marL="0" indent="0">
              <a:buNone/>
            </a:pPr>
            <a:r>
              <a:rPr lang="th-TH" b="1" dirty="0">
                <a:cs typeface="+mj-cs"/>
              </a:rPr>
              <a:t>	</a:t>
            </a:r>
            <a:r>
              <a:rPr lang="th-TH" b="1" dirty="0" smtClean="0">
                <a:cs typeface="+mj-cs"/>
              </a:rPr>
              <a:t>	-ระดับองค์กรจังหวัด		</a:t>
            </a:r>
          </a:p>
          <a:p>
            <a:pPr marL="0" indent="0">
              <a:buNone/>
            </a:pPr>
            <a:r>
              <a:rPr lang="th-TH" b="1" dirty="0">
                <a:cs typeface="+mj-cs"/>
              </a:rPr>
              <a:t>	</a:t>
            </a:r>
            <a:r>
              <a:rPr lang="th-TH" b="1" dirty="0" smtClean="0">
                <a:cs typeface="+mj-cs"/>
              </a:rPr>
              <a:t>	-ระดับชุมชน</a:t>
            </a:r>
          </a:p>
          <a:p>
            <a:pPr marL="0" indent="0">
              <a:buNone/>
            </a:pPr>
            <a:r>
              <a:rPr lang="th-TH" b="1" dirty="0">
                <a:cs typeface="+mj-cs"/>
              </a:rPr>
              <a:t>	</a:t>
            </a:r>
            <a:r>
              <a:rPr lang="th-TH" b="1" dirty="0" smtClean="0">
                <a:cs typeface="+mj-cs"/>
              </a:rPr>
              <a:t>๗.๓ สถานการณ์เศรษฐกิจ สังคม สิ่งแวดล้อมของประเทศ</a:t>
            </a:r>
            <a:endParaRPr lang="th-TH" b="1" dirty="0">
              <a:cs typeface="+mj-cs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751688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84168" y="274638"/>
            <a:ext cx="2952328" cy="6394722"/>
          </a:xfrm>
        </p:spPr>
        <p:txBody>
          <a:bodyPr>
            <a:normAutofit/>
          </a:bodyPr>
          <a:lstStyle/>
          <a:p>
            <a:r>
              <a:rPr lang="th-TH" dirty="0">
                <a:solidFill>
                  <a:srgbClr val="0070C0"/>
                </a:solidFill>
              </a:rPr>
              <a:t>ทรงนำศาสตร์</a:t>
            </a:r>
            <a:br>
              <a:rPr lang="th-TH" dirty="0">
                <a:solidFill>
                  <a:srgbClr val="0070C0"/>
                </a:solidFill>
              </a:rPr>
            </a:br>
            <a:r>
              <a:rPr lang="th-TH" dirty="0">
                <a:solidFill>
                  <a:srgbClr val="0070C0"/>
                </a:solidFill>
              </a:rPr>
              <a:t>จากพระราชวัง สู่ท้องทุ่ง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300192" y="188640"/>
            <a:ext cx="2602632" cy="4968552"/>
          </a:xfrm>
        </p:spPr>
        <p:txBody>
          <a:bodyPr/>
          <a:lstStyle/>
          <a:p>
            <a:endParaRPr lang="th-TH" dirty="0"/>
          </a:p>
        </p:txBody>
      </p:sp>
      <p:pic>
        <p:nvPicPr>
          <p:cNvPr id="4" name="Picture Placeholder 4" descr="https://tse4.mm.bing.net/th?id=OIP.tVd0uz8AO76iWKYv2vkPbgFFC_&amp;pid=15.1&amp;P=0&amp;w=308&amp;h=182"/>
          <p:cNvPicPr>
            <a:picLocks/>
          </p:cNvPicPr>
          <p:nvPr/>
        </p:nvPicPr>
        <p:blipFill>
          <a:blip r:embed="rId2" cstate="print"/>
          <a:srcRect l="18026" r="18026"/>
          <a:stretch>
            <a:fillRect/>
          </a:stretch>
        </p:blipFill>
        <p:spPr bwMode="auto">
          <a:xfrm>
            <a:off x="179512" y="188640"/>
            <a:ext cx="590465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6711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th-TH" sz="9600" b="1" dirty="0" smtClean="0"/>
              <a:t>สวัสดี...</a:t>
            </a:r>
            <a:endParaRPr lang="th-TH" sz="9600" b="1" dirty="0"/>
          </a:p>
        </p:txBody>
      </p:sp>
      <p:pic>
        <p:nvPicPr>
          <p:cNvPr id="4" name="Picture 2" descr="Image result for ตัวการ์ตูนสวัสดี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00808"/>
            <a:ext cx="252028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95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b="1" dirty="0" smtClean="0"/>
              <a:t>ศาสตร์พระราชา</a:t>
            </a:r>
            <a:endParaRPr lang="th-TH" sz="54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5184576"/>
          </a:xfrm>
        </p:spPr>
        <p:txBody>
          <a:bodyPr/>
          <a:lstStyle/>
          <a:p>
            <a:pPr>
              <a:buNone/>
            </a:pPr>
            <a:r>
              <a:rPr lang="th-TH" sz="36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“เราจะครองแผ่นดินโดยธรรม เพื่อประโยชน์สุขแห่งมหาชนชาวสยาม”</a:t>
            </a:r>
          </a:p>
          <a:p>
            <a:pPr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		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๗๐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ปี แห่ง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การครองราชย์ 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ในหลวงรัชกาลที่ ๙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ทรงตรากตรำพระวรกายดูแล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ทุกข์ สุข 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และส่งเสริมให้พสก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นิกรไทย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เป็นคนดี มี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คุณธรรม  หลักการทรงงาน ดังกล่าว สรุปเป็น...  </a:t>
            </a:r>
            <a:r>
              <a:rPr lang="th-TH" sz="4000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“ศาสตร์พระราชา”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เพื่อพัฒนาคุณภาพชีวิตให้ ปวงชนชาวไทย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ได้ กิน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ดี อยู่ดี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(ทางสายกลาง) มี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ความสามัคคี ปรองดอง ด้วยหลักปรัชญาของเศรษฐกิจ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พอเพียง 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Sufficiency Economy)</a:t>
            </a:r>
            <a:endParaRPr lang="th-TH" b="1" dirty="0" smtClean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3989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ชื่อเรื่อง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th-TH" sz="5400" b="1" dirty="0" smtClean="0"/>
              <a:t/>
            </a:r>
            <a:br>
              <a:rPr lang="th-TH" sz="5400" b="1" dirty="0" smtClean="0"/>
            </a:br>
            <a:r>
              <a:rPr lang="th-TH" sz="5400" b="1" dirty="0" smtClean="0"/>
              <a:t>โครงการอันเนื่องมาจากพระราชดำริ</a:t>
            </a:r>
            <a:r>
              <a:rPr lang="th-TH" sz="5400" b="1" dirty="0"/>
              <a:t/>
            </a:r>
            <a:br>
              <a:rPr lang="th-TH" sz="5400" b="1" dirty="0"/>
            </a:br>
            <a:r>
              <a:rPr lang="th-TH" sz="31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วันที่ </a:t>
            </a:r>
            <a:r>
              <a:rPr lang="th-TH" sz="3100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๒๘ ตุลาคม พ.ศ. ๒๕๓๐... ๒๘ มิถุนายน พ.ศ.๒๕๓๑ </a:t>
            </a:r>
            <a:r>
              <a:rPr lang="th-TH" sz="31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และ</a:t>
            </a:r>
            <a:br>
              <a:rPr lang="th-TH" sz="31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1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100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๒๒ สิงหาคม ๒๕๓๓ </a:t>
            </a:r>
            <a:r>
              <a:rPr lang="th-TH" sz="5400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5400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</a:br>
            <a:endParaRPr lang="th-TH" sz="5400" b="1" dirty="0"/>
          </a:p>
        </p:txBody>
      </p:sp>
      <p:pic>
        <p:nvPicPr>
          <p:cNvPr id="15" name="Content Placeholder 3" descr="C:\Documents and Settings\Admin\Desktop\รับเสด็จ..วัดญาณฯ\ในหลวง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4716016" cy="4320480"/>
          </a:xfrm>
          <a:prstGeom prst="rect">
            <a:avLst/>
          </a:prstGeom>
          <a:noFill/>
        </p:spPr>
      </p:pic>
      <p:pic>
        <p:nvPicPr>
          <p:cNvPr id="16" name="Content Placeholder 4" descr="C:\Documents and Settings\Admin\Desktop\รับเสด็จ..วัดญาณฯ\32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16016" y="2348880"/>
            <a:ext cx="442798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2520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th-TH" dirty="0" smtClean="0"/>
              <a:t>ทรงพระราชทาน... </a:t>
            </a:r>
            <a:br>
              <a:rPr lang="th-TH" dirty="0" smtClean="0"/>
            </a:br>
            <a:r>
              <a:rPr lang="th-TH" b="1" dirty="0" smtClean="0"/>
              <a:t>“หลักปรัชญาของเศรษฐกิจพอเพียง”</a:t>
            </a:r>
            <a:endParaRPr lang="th-TH" b="1" dirty="0"/>
          </a:p>
        </p:txBody>
      </p:sp>
      <p:pic>
        <p:nvPicPr>
          <p:cNvPr id="5" name="Content Placeholder 4" descr="C:\Documents and Settings\Admin\Desktop\รับเสด็จ..วัดญาณฯ\24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2132856"/>
            <a:ext cx="4038600" cy="32403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Content Placeholder 5" descr="C:\Documents and Settings\Admin\Desktop\รับเสด็จ..วัดญาณฯ\11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413876"/>
            <a:ext cx="4316288" cy="34633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80685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th-TH" sz="54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หลักปรัชญาของเศรษฐกิจพอเพียง</a:t>
            </a:r>
            <a:endParaRPr lang="th-TH" sz="54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Picture 2" descr="http://welovethaiking.com/wp-content/uploads/2014/03/1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741682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0993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5400" b="1" dirty="0" smtClean="0"/>
              <a:t>เศรษฐกิจไทย</a:t>
            </a:r>
            <a:r>
              <a:rPr lang="th-TH" dirty="0" smtClean="0"/>
              <a:t>...บนทางสายกลาง</a:t>
            </a:r>
            <a:endParaRPr lang="th-TH" dirty="0"/>
          </a:p>
        </p:txBody>
      </p:sp>
      <p:pic>
        <p:nvPicPr>
          <p:cNvPr id="3" name="Content Placeholder 3" descr="http://www.monmai.com/media/2016/05/studyporpeang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628800"/>
            <a:ext cx="91440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262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Content Placeholder 3" descr="เศรษฐกิจพอเพียง แนวเกษตรทฤษฏีใหม่ ตามแนวพระราชดำรัสของในหลวง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2115077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1048</Words>
  <Application>Microsoft Office PowerPoint</Application>
  <PresentationFormat>นำเสนอทางหน้าจอ (4:3)</PresentationFormat>
  <Paragraphs>369</Paragraphs>
  <Slides>37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37</vt:i4>
      </vt:variant>
    </vt:vector>
  </HeadingPairs>
  <TitlesOfParts>
    <vt:vector size="38" baseType="lpstr">
      <vt:lpstr>ชุดรูปแบบของ Office</vt:lpstr>
      <vt:lpstr>การขับเคลื่อน แผนแม่บทส่งเสริมคุณธรรมแห่งชาติฉบับที่ ๑  (พ.ศ.๒๕๕๙-๒๕๖๔) เพื่อการพัฒนาประเทศ</vt:lpstr>
      <vt:lpstr>คุณธรรม...สร้างชาติ</vt:lpstr>
      <vt:lpstr>แนวทางการขับเคลื่อน</vt:lpstr>
      <vt:lpstr>ศาสตร์พระราชา</vt:lpstr>
      <vt:lpstr> โครงการอันเนื่องมาจากพระราชดำริ วันที่ ๒๘ ตุลาคม พ.ศ. ๒๕๓๐... ๒๘ มิถุนายน พ.ศ.๒๕๓๑ และ  ๒๒ สิงหาคม ๒๕๓๓  </vt:lpstr>
      <vt:lpstr>ทรงพระราชทาน...  “หลักปรัชญาของเศรษฐกิจพอเพียง”</vt:lpstr>
      <vt:lpstr>หลักปรัชญาของเศรษฐกิจพอเพียง</vt:lpstr>
      <vt:lpstr>เศรษฐกิจไทย...บนทางสายกลาง</vt:lpstr>
      <vt:lpstr>งานนำเสนอ PowerPoint</vt:lpstr>
      <vt:lpstr>ศาสตร์พระราชา...หลักการทรงงาน</vt:lpstr>
      <vt:lpstr>ศาสตร์พระราชา...หลักการทรงงาน</vt:lpstr>
      <vt:lpstr>ศาสตร์พระราชา...หลักการทรงงาน</vt:lpstr>
      <vt:lpstr>แผนแม่บทส่งเสริมคุณธรรมแห่งชาติฉบับที่ ๑ </vt:lpstr>
      <vt:lpstr>ยุทธศาสตร์ ๔ ประการ</vt:lpstr>
      <vt:lpstr>ยุทธศาสตร์ ๔ ประการ</vt:lpstr>
      <vt:lpstr>ยุทธศาสตร์ ๔ ประการ</vt:lpstr>
      <vt:lpstr>การขับเคลื่อนคุณธรรม</vt:lpstr>
      <vt:lpstr>การขับเคลื่อนคุณธรรม...คนไทย ศตวรรษที่ ๒๑ (ระยะต่อเนื่อง) </vt:lpstr>
      <vt:lpstr>ความหมาย</vt:lpstr>
      <vt:lpstr>ความหมาย</vt:lpstr>
      <vt:lpstr>ระดับการขับเคลื่อน คุณธรรม</vt:lpstr>
      <vt:lpstr>ระดับการขับเคลื่อน คุณธรรม</vt:lpstr>
      <vt:lpstr>ระดับการขับเคลื่อน คุณธรรม</vt:lpstr>
      <vt:lpstr>ผลการขับเคลื่อนคุณธรรม</vt:lpstr>
      <vt:lpstr>ผลการขับเคลื่อนคุณธรรม</vt:lpstr>
      <vt:lpstr>ผลการขับเคลื่อนคุณธรรม</vt:lpstr>
      <vt:lpstr>สรุปการขับเคลื่อนคุณธรรมของประเทศ</vt:lpstr>
      <vt:lpstr>แผนการดำเนินงานปี ๒๕๖๓-๒๕๖๔</vt:lpstr>
      <vt:lpstr>แผนการดำเนินงานปี ๒๕๖๓-๒๕๖๔</vt:lpstr>
      <vt:lpstr>แผนการดำเนินงานปี ๒๕๖๓-๒๕๖๔</vt:lpstr>
      <vt:lpstr>แผนการดำเนินงานปี ๒๕๖๓-๒๕๖๔ </vt:lpstr>
      <vt:lpstr>แผนการดำเนินงานปี ๒๕๖๓-๒๕๖๔</vt:lpstr>
      <vt:lpstr> แผนดำเนินงาน ปี ๒๕๖๓-๒๕๖๔</vt:lpstr>
      <vt:lpstr>แผนการดำเนินงานปี ๒๕๖๓-๒๕๖๔</vt:lpstr>
      <vt:lpstr>แผนการดำเนินงานปี ๒๕๖๓-๒๕๖๔</vt:lpstr>
      <vt:lpstr>ทรงนำศาสตร์ จากพระราชวัง สู่ท้องทุ่ง</vt:lpstr>
      <vt:lpstr>สวัสดี...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การขับเคลื่อน แผนแม่บทส่งเสริมคุณธรรมแห่งชาติฉบับที่ ๑  (พ.ศ.๒๕๕๙-๒๕๖๔) เพื่อการพัฒนาประเทศ</dc:title>
  <dc:creator>WIIN</dc:creator>
  <cp:lastModifiedBy>WIIN</cp:lastModifiedBy>
  <cp:revision>50</cp:revision>
  <dcterms:created xsi:type="dcterms:W3CDTF">2020-08-25T12:43:50Z</dcterms:created>
  <dcterms:modified xsi:type="dcterms:W3CDTF">2020-08-27T05:20:02Z</dcterms:modified>
</cp:coreProperties>
</file>