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4A80D28-793A-4950-8656-E4EFECA214F8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4538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FA766A79-216F-4AC7-B562-F94E56853A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911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654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216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7504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9144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5"/>
            <a:ext cx="9144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618000"/>
            <a:ext cx="9144000" cy="2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92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699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409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913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043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458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5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979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672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13418-9517-4EA3-8839-1B3392CCB509}" type="datetimeFigureOut">
              <a:rPr lang="th-TH" smtClean="0"/>
              <a:t>17/12/63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959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emf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emf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/>
        </p:nvSpPr>
        <p:spPr>
          <a:xfrm>
            <a:off x="-1" y="1772816"/>
            <a:ext cx="9144000" cy="144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การขับเคลื่อนแผนแม่บทส่งเสริมคุณธรรมแห่งชาติ </a:t>
            </a:r>
          </a:p>
          <a:p>
            <a:pPr algn="ctr"/>
            <a:r>
              <a:rPr lang="th-TH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ประจำปีงบประมาณ พ.ศ. 2564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3390091"/>
            <a:ext cx="61991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นายอนุชา  หะระหนี</a:t>
            </a:r>
          </a:p>
          <a:p>
            <a:pPr algn="ctr"/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ผู้อำนวยการสำนักงานเลขานุการคณะกรรมการส่งเสริมคุณธรรมแห่งชาติ</a:t>
            </a:r>
          </a:p>
        </p:txBody>
      </p:sp>
      <p:sp>
        <p:nvSpPr>
          <p:cNvPr id="6" name="Rectangle 5"/>
          <p:cNvSpPr/>
          <p:nvPr/>
        </p:nvSpPr>
        <p:spPr>
          <a:xfrm>
            <a:off x="2170730" y="5157192"/>
            <a:ext cx="4953000" cy="1339440"/>
          </a:xfrm>
          <a:prstGeom prst="rect">
            <a:avLst/>
          </a:prstGeom>
        </p:spPr>
        <p:txBody>
          <a:bodyPr lIns="107287" tIns="53643" rIns="107287" bIns="53643">
            <a:spAutoFit/>
          </a:bodyPr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กรมการศาสนา กระทรวงวัฒนธรรม</a:t>
            </a:r>
          </a:p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สำนักงานเลขานุการคณะกรรมการส่งเสริมคุณธรรมแห่งชาติ</a:t>
            </a:r>
          </a:p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โทรศัพท์ 0 2209 3732-3 โทรสาร 0 2202 9628</a:t>
            </a:r>
            <a:endParaRPr lang="th-TH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en-US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Email : nmpc.dra@gmail.com </a:t>
            </a:r>
          </a:p>
          <a:p>
            <a:pPr algn="ctr"/>
            <a:r>
              <a:rPr lang="en-US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Website : http://nmpc.dra.go.th</a:t>
            </a:r>
          </a:p>
        </p:txBody>
      </p:sp>
      <p:pic>
        <p:nvPicPr>
          <p:cNvPr id="7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20688"/>
            <a:ext cx="1008112" cy="1008112"/>
          </a:xfrm>
          <a:prstGeom prst="rect">
            <a:avLst/>
          </a:prstGeom>
        </p:spPr>
      </p:pic>
      <p:pic>
        <p:nvPicPr>
          <p:cNvPr id="8" name="Picture 2" descr="C:\Users\Admin\Desktop\สนง.ขับเคลื่อนฯ\Desk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437" y="332656"/>
            <a:ext cx="833563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13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260648"/>
            <a:ext cx="9144000" cy="1080120"/>
          </a:xfrm>
        </p:spPr>
        <p:txBody>
          <a:bodyPr>
            <a:noAutofit/>
          </a:bodyPr>
          <a:lstStyle/>
          <a:p>
            <a:r>
              <a:rPr lang="th-TH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การจัดสรรงบประมาณ โครงการค่าใช้จ่ายการดำเนินงานคณะกรรมการส่งเสริมคุณธรรมแห่งชาติ</a:t>
            </a:r>
          </a:p>
          <a:p>
            <a:r>
              <a:rPr lang="th-TH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พ.ศ.2564</a:t>
            </a:r>
          </a:p>
        </p:txBody>
      </p:sp>
      <p:sp>
        <p:nvSpPr>
          <p:cNvPr id="6" name="แผนผังลำดับงาน: ตัวเชื่อมต่อ 5"/>
          <p:cNvSpPr/>
          <p:nvPr/>
        </p:nvSpPr>
        <p:spPr>
          <a:xfrm>
            <a:off x="539552" y="1628800"/>
            <a:ext cx="4680520" cy="4464496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คอร์ด 6"/>
          <p:cNvSpPr/>
          <p:nvPr/>
        </p:nvSpPr>
        <p:spPr>
          <a:xfrm>
            <a:off x="539552" y="1628800"/>
            <a:ext cx="4680520" cy="4464496"/>
          </a:xfrm>
          <a:prstGeom prst="chord">
            <a:avLst>
              <a:gd name="adj1" fmla="val 1715347"/>
              <a:gd name="adj2" fmla="val 126772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 rot="1863344">
            <a:off x="1932057" y="2646538"/>
            <a:ext cx="30941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จัดสรรให้แต่ละจังหวัดแล้ว </a:t>
            </a:r>
          </a:p>
          <a:p>
            <a:pPr algn="ctr"/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25,000 บาท</a:t>
            </a:r>
          </a:p>
        </p:txBody>
      </p:sp>
      <p:sp>
        <p:nvSpPr>
          <p:cNvPr id="23" name="TextBox 22"/>
          <p:cNvSpPr txBox="1"/>
          <p:nvPr/>
        </p:nvSpPr>
        <p:spPr>
          <a:xfrm rot="1816370">
            <a:off x="573410" y="3975604"/>
            <a:ext cx="37369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จัดสรรงวดที่ 2 ประมาณ มี.ค. 64</a:t>
            </a:r>
          </a:p>
          <a:p>
            <a:pPr algn="ctr"/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25,000 บาท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99179" y="2097567"/>
            <a:ext cx="294664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เพื่อเป็นค่าใช้จ่ายในการดำเนินงาน</a:t>
            </a:r>
          </a:p>
          <a:p>
            <a:pPr>
              <a:lnSpc>
                <a:spcPct val="150000"/>
              </a:lnSpc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ขับเคลื่อนแผนแม่บทและแผนปฏิบัติการ</a:t>
            </a:r>
          </a:p>
          <a:p>
            <a:pPr>
              <a:lnSpc>
                <a:spcPct val="150000"/>
              </a:lnSpc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ส่งเสริมคุณธรรมแห่งชาติ ฉบับที่ 1 </a:t>
            </a:r>
          </a:p>
          <a:p>
            <a:pPr>
              <a:lnSpc>
                <a:spcPct val="150000"/>
              </a:lnSpc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ประกอบด้วย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การจัดประชุม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การประชาสัมพันธ์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การจัดกิจกรรม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และค่าใช้จ่ายอื่นๆ ที่เกี่ยวกับ</a:t>
            </a:r>
          </a:p>
          <a:p>
            <a:pPr>
              <a:lnSpc>
                <a:spcPct val="150000"/>
              </a:lnSpc>
            </a:pP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การส่งเสริมคุณธรรมแห่งชาติ</a:t>
            </a:r>
          </a:p>
        </p:txBody>
      </p:sp>
      <p:sp>
        <p:nvSpPr>
          <p:cNvPr id="25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4672285">
            <a:off x="7620787" y="4530490"/>
            <a:ext cx="656564" cy="787748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6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5046397" y="1720160"/>
            <a:ext cx="569454" cy="57421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9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 rot="21022966">
            <a:off x="5614766" y="1456309"/>
            <a:ext cx="569454" cy="57421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pic>
        <p:nvPicPr>
          <p:cNvPr id="31" name="Picture 33" descr="https://static.thenounproject.com/png/2845065-2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442" y="3615164"/>
            <a:ext cx="76835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05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รูปห้าเหลี่ยม 26"/>
          <p:cNvSpPr/>
          <p:nvPr/>
        </p:nvSpPr>
        <p:spPr>
          <a:xfrm>
            <a:off x="539552" y="4207585"/>
            <a:ext cx="4752528" cy="1026115"/>
          </a:xfrm>
          <a:prstGeom prst="homePlate">
            <a:avLst/>
          </a:prstGeom>
          <a:solidFill>
            <a:srgbClr val="FFCC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รูปห้าเหลี่ยม 4"/>
          <p:cNvSpPr/>
          <p:nvPr/>
        </p:nvSpPr>
        <p:spPr>
          <a:xfrm>
            <a:off x="467544" y="1556792"/>
            <a:ext cx="7200800" cy="102611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260648"/>
            <a:ext cx="9144000" cy="1080120"/>
          </a:xfrm>
        </p:spPr>
        <p:txBody>
          <a:bodyPr>
            <a:noAutofit/>
          </a:bodyPr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การดำเนินงานเกี่ยวกับแผนส่งเสริมคุณธรรมของจังหวัด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6502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การรายงานผลการดำเนินการตามแผนปฏิบัติการส่งเสริมคุณธรรม</a:t>
            </a:r>
          </a:p>
          <a:p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ประจำปีงบประมาณ พ.ศ. 2563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5116" y="2780928"/>
            <a:ext cx="5673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กรมการศาสนาได้รับข้อมูลจากทุกจังหวัดแล้ว อยู่ระหว่างการรวบรวมและวิเคราะห์</a:t>
            </a:r>
          </a:p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เพื่อรายงานคณะกรรมการส่งเสริมคุณธรรมแห่งชาติ และ ครม. ตามลำดับ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2520" y="4305290"/>
            <a:ext cx="41793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การจัดทำแผนปฏิบัติการส่งเสริมคุณธรรม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ประจำปีงบประมาณ พ.ศ. 2564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26641" y="5323855"/>
            <a:ext cx="48654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แจ้งให้แต่ละจังหวัดส่งให้กรมการศาสนา </a:t>
            </a:r>
            <a:r>
              <a:rPr lang="th-TH" sz="2400" b="1" u="sng" dirty="0">
                <a:latin typeface="TH SarabunPSK" pitchFamily="34" charset="-34"/>
                <a:cs typeface="TH SarabunPSK" pitchFamily="34" charset="-34"/>
              </a:rPr>
              <a:t>ภายในวันที่ 30 ธ.ค. 63</a:t>
            </a:r>
          </a:p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เพื่อรายงานคณะกรรมการส่งเสริมคุณธรรมแห่งชาติ</a:t>
            </a:r>
          </a:p>
        </p:txBody>
      </p:sp>
      <p:sp>
        <p:nvSpPr>
          <p:cNvPr id="21" name="สี่เหลี่ยมผืนผ้ามุมมน 20"/>
          <p:cNvSpPr/>
          <p:nvPr/>
        </p:nvSpPr>
        <p:spPr>
          <a:xfrm>
            <a:off x="2987824" y="2582907"/>
            <a:ext cx="5832648" cy="106211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สี่เหลี่ยมผืนผ้ามุมมน 27"/>
          <p:cNvSpPr/>
          <p:nvPr/>
        </p:nvSpPr>
        <p:spPr>
          <a:xfrm>
            <a:off x="3419872" y="5233701"/>
            <a:ext cx="4968552" cy="93160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1011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/>
        </p:nvSpPr>
        <p:spPr>
          <a:xfrm>
            <a:off x="1410092" y="4063973"/>
            <a:ext cx="6474276" cy="1585661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ctr"/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สำนักงานเลขานุการคณะกรรมการส่งเสริมคุณธรรมแห่งชาติ</a:t>
            </a:r>
          </a:p>
          <a:p>
            <a:pPr algn="ctr"/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โทรศัพท์ 0 2209 3732-3 โทรสาร 0 2202 9628</a:t>
            </a:r>
            <a:endParaRPr lang="th-TH" sz="2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Email : nmpc.dra@gmail.com </a:t>
            </a:r>
          </a:p>
          <a:p>
            <a:pPr algn="ctr"/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Website : http://nmpc.dra.go.th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411760" y="2276872"/>
            <a:ext cx="4263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th-TH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37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" y="404664"/>
            <a:ext cx="9144000" cy="144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28401" y="627660"/>
            <a:ext cx="70871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การประกาศยกย่องชุมชน องค์กร อำเภอ และจังหวัดคุณธรรม </a:t>
            </a:r>
          </a:p>
          <a:p>
            <a:pPr algn="ctr"/>
            <a:r>
              <a:rPr lang="th-TH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พ.ศ. 2562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8472" y="2060848"/>
            <a:ext cx="8058016" cy="846997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ctr" defTabSz="712788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ผลการประเมินชุมชน องค์กร อำเภอ และจังหวัดคุณธรรม ทั่วประเทศ</a:t>
            </a:r>
          </a:p>
          <a:p>
            <a:pPr algn="ctr" defTabSz="712788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พ.ศ.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534868"/>
              </p:ext>
            </p:extLst>
          </p:nvPr>
        </p:nvGraphicFramePr>
        <p:xfrm>
          <a:off x="851985" y="3068960"/>
          <a:ext cx="7510990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2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ชุมชน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องค์กร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อำเภอ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ส่งเสริมคุณธรรม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12,946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5,291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18,608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คุณธรรม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6,410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3,146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9,819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คุณธรรมต้นแบบ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2,933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2,584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218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5,759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22,289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11,021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800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34,186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71800" y="5673442"/>
            <a:ext cx="5548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ข้อมูลตามที่ปรากฏในหนังสือ “การส่งเสริมคุณธรรมแห่งชาติ ประจำปี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</a:p>
          <a:p>
            <a:pPr algn="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ซึ่งเสนอรายงาน ครม. ณ วันที่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24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มีนาคม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2563</a:t>
            </a: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6755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มุมมน 1"/>
          <p:cNvSpPr/>
          <p:nvPr/>
        </p:nvSpPr>
        <p:spPr>
          <a:xfrm>
            <a:off x="683568" y="2132856"/>
            <a:ext cx="7704856" cy="3672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978100" y="2636912"/>
            <a:ext cx="71769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คณะกรรมการส่งเสริมคุณธรรมแห่งชาติ ในคราวประชุมครั้งที่ 1/2563 </a:t>
            </a:r>
          </a:p>
          <a:p>
            <a:pPr algn="ctr"/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เมื่อวันที่ 2 กันยายน 2563 มีมติเห็นชอบให้</a:t>
            </a:r>
            <a:r>
              <a:rPr lang="th-TH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ประกาศยกย่อง </a:t>
            </a:r>
          </a:p>
          <a:p>
            <a:pPr algn="ctr"/>
            <a:r>
              <a:rPr lang="th-TH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โดยการมอบเกียรติบัตรให้กับชุมชน องค์กร อำเภอ และจังหวัด </a:t>
            </a:r>
          </a:p>
          <a:p>
            <a:pPr algn="ctr"/>
            <a:r>
              <a:rPr lang="th-TH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ตามประเภทและผลการประเมิน</a:t>
            </a:r>
            <a:r>
              <a:rPr lang="th-TH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ปีงบประมาณ พ.ศ. 2562 </a:t>
            </a:r>
          </a:p>
          <a:p>
            <a:pPr algn="ctr"/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เพื่อเป็นขวัญและกำลังใจ เป็นแรงจูงใจในการพัฒนา</a:t>
            </a:r>
          </a:p>
          <a:p>
            <a:pPr algn="ctr"/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ชุมชน องค์กร อำเภอ และจังหวัดคุณธรรมต่อไป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8401" y="627660"/>
            <a:ext cx="70871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การประกาศยกย่องชุมชน องค์กร อำเภอ และจังหวัดคุณธรรม </a:t>
            </a:r>
          </a:p>
          <a:p>
            <a:pPr algn="ctr"/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พ.ศ. 2562</a:t>
            </a:r>
          </a:p>
        </p:txBody>
      </p:sp>
    </p:spTree>
    <p:extLst>
      <p:ext uri="{BB962C8B-B14F-4D97-AF65-F5344CB8AC3E}">
        <p14:creationId xmlns:p14="http://schemas.microsoft.com/office/powerpoint/2010/main" val="119459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สี่เหลี่ยมผืนผ้ามุมมน 28"/>
          <p:cNvSpPr/>
          <p:nvPr/>
        </p:nvSpPr>
        <p:spPr>
          <a:xfrm>
            <a:off x="4672104" y="4365104"/>
            <a:ext cx="4353314" cy="208533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สี่เหลี่ยมผืนผ้ามุมมน 26"/>
          <p:cNvSpPr/>
          <p:nvPr/>
        </p:nvSpPr>
        <p:spPr>
          <a:xfrm>
            <a:off x="217903" y="3645024"/>
            <a:ext cx="4248434" cy="2369880"/>
          </a:xfrm>
          <a:prstGeom prst="roundRect">
            <a:avLst/>
          </a:prstGeom>
          <a:solidFill>
            <a:srgbClr val="50AFB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สี่เหลี่ยมผืนผ้ามุมมน 17"/>
          <p:cNvSpPr/>
          <p:nvPr/>
        </p:nvSpPr>
        <p:spPr>
          <a:xfrm>
            <a:off x="450928" y="1700809"/>
            <a:ext cx="7890462" cy="9541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1242298" y="1693258"/>
            <a:ext cx="693010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ได้รับเกียรติบัตรจาก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ประธานอนุกรรมการส่งเสริมคุณธรรมระดับกระทรวง</a:t>
            </a:r>
            <a:endParaRPr lang="th-TH" sz="2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r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โดย </a:t>
            </a:r>
            <a:r>
              <a:rPr lang="th-TH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ศปท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 หรือหน่วยงานที่รับผิดชอบแต่ละกระทรวง ดำเนินการ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3723416"/>
            <a:ext cx="43617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ได้รับเกียรติบัตรจาก</a:t>
            </a:r>
          </a:p>
          <a:p>
            <a:r>
              <a:rPr lang="th-TH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ประธานอนุกรรมการส่งเสริมคุณธรรม</a:t>
            </a:r>
          </a:p>
          <a:p>
            <a:r>
              <a:rPr lang="th-TH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กรุงเทพมหานคร 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โดย สำนักวัฒนธรรม กีฬา </a:t>
            </a:r>
          </a:p>
          <a:p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และการท่องเที่ยว หรือหน่วยงานที่รับผิดชอบ</a:t>
            </a:r>
          </a:p>
          <a:p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ของ กทม. ดำเนินการ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13317" y="4509408"/>
            <a:ext cx="44121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ได้รับเกียรติบัตรจาก</a:t>
            </a:r>
          </a:p>
          <a:p>
            <a:pPr algn="r"/>
            <a:r>
              <a:rPr lang="th-TH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ประธานอนุกรรมการด้านการประเมินชุมชน องค์กร อำเภอ และจังหวัดคุณธรรม </a:t>
            </a:r>
          </a:p>
          <a:p>
            <a:pPr algn="r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โดย กรมการศาสนา ดำเนินการ</a:t>
            </a:r>
          </a:p>
        </p:txBody>
      </p:sp>
      <p:sp>
        <p:nvSpPr>
          <p:cNvPr id="19" name="คำบรรยายภาพแบบลูกศรลง 18"/>
          <p:cNvSpPr/>
          <p:nvPr/>
        </p:nvSpPr>
        <p:spPr>
          <a:xfrm rot="10800000">
            <a:off x="6292171" y="2518448"/>
            <a:ext cx="2110944" cy="957009"/>
          </a:xfrm>
          <a:prstGeom prst="down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6330589" y="2952236"/>
            <a:ext cx="2163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องค์กรสังกัดกระทรวง</a:t>
            </a:r>
          </a:p>
        </p:txBody>
      </p:sp>
      <p:sp>
        <p:nvSpPr>
          <p:cNvPr id="24" name="สี่เหลี่ยมผืนผ้า 23"/>
          <p:cNvSpPr/>
          <p:nvPr/>
        </p:nvSpPr>
        <p:spPr>
          <a:xfrm>
            <a:off x="294870" y="166968"/>
            <a:ext cx="5645282" cy="138499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91440" tIns="45720" rIns="91440" bIns="45720">
            <a:spAutoFit/>
          </a:bodyPr>
          <a:lstStyle/>
          <a:p>
            <a:r>
              <a:rPr lang="th-TH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แนวทางการประกาศยกย่อง</a:t>
            </a:r>
          </a:p>
          <a:p>
            <a:r>
              <a:rPr lang="th-TH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ชุมชน องค์กร อำเภอ และจังหวัดคุณธรรม</a:t>
            </a:r>
          </a:p>
          <a:p>
            <a:r>
              <a:rPr lang="th-TH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ปีงบประมาณ พ.ศ. 2562</a:t>
            </a:r>
          </a:p>
        </p:txBody>
      </p:sp>
      <p:sp>
        <p:nvSpPr>
          <p:cNvPr id="28" name="คำบรรยายภาพแบบลูกศรลง 27"/>
          <p:cNvSpPr/>
          <p:nvPr/>
        </p:nvSpPr>
        <p:spPr>
          <a:xfrm>
            <a:off x="1580899" y="2870205"/>
            <a:ext cx="2885438" cy="969307"/>
          </a:xfrm>
          <a:prstGeom prst="downArrowCallout">
            <a:avLst/>
          </a:prstGeom>
          <a:solidFill>
            <a:srgbClr val="50AFB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1665566" y="2996952"/>
            <a:ext cx="2991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ชุมชน และองค์กรสังกัด กทม.</a:t>
            </a:r>
          </a:p>
        </p:txBody>
      </p:sp>
      <p:sp>
        <p:nvSpPr>
          <p:cNvPr id="30" name="คำบรรยายภาพแบบลูกศรลง 29"/>
          <p:cNvSpPr/>
          <p:nvPr/>
        </p:nvSpPr>
        <p:spPr>
          <a:xfrm>
            <a:off x="4771407" y="3789040"/>
            <a:ext cx="3124039" cy="720080"/>
          </a:xfrm>
          <a:prstGeom prst="downArrow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4904345" y="3789327"/>
            <a:ext cx="3041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องค์กรอิสระและองค์กรเอกชน</a:t>
            </a:r>
          </a:p>
        </p:txBody>
      </p:sp>
      <p:sp>
        <p:nvSpPr>
          <p:cNvPr id="3" name="เมฆ 2"/>
          <p:cNvSpPr/>
          <p:nvPr/>
        </p:nvSpPr>
        <p:spPr>
          <a:xfrm>
            <a:off x="5868144" y="296467"/>
            <a:ext cx="1756046" cy="11259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5975506" y="453019"/>
            <a:ext cx="1548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ส่วนกลาง</a:t>
            </a:r>
          </a:p>
        </p:txBody>
      </p:sp>
    </p:spTree>
    <p:extLst>
      <p:ext uri="{BB962C8B-B14F-4D97-AF65-F5344CB8AC3E}">
        <p14:creationId xmlns:p14="http://schemas.microsoft.com/office/powerpoint/2010/main" val="49426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เมฆ 13"/>
          <p:cNvSpPr/>
          <p:nvPr/>
        </p:nvSpPr>
        <p:spPr>
          <a:xfrm>
            <a:off x="5652120" y="610447"/>
            <a:ext cx="2063365" cy="130321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5786758" y="870352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ส่วนภูมิภาค</a:t>
            </a:r>
          </a:p>
        </p:txBody>
      </p:sp>
      <p:grpSp>
        <p:nvGrpSpPr>
          <p:cNvPr id="2" name="กลุ่ม 1"/>
          <p:cNvGrpSpPr/>
          <p:nvPr/>
        </p:nvGrpSpPr>
        <p:grpSpPr>
          <a:xfrm>
            <a:off x="294870" y="1976069"/>
            <a:ext cx="4121073" cy="3829195"/>
            <a:chOff x="5025008" y="2366886"/>
            <a:chExt cx="4464496" cy="3438378"/>
          </a:xfrm>
        </p:grpSpPr>
        <p:sp>
          <p:nvSpPr>
            <p:cNvPr id="18" name="สี่เหลี่ยมผืนผ้ามุมมน 17"/>
            <p:cNvSpPr/>
            <p:nvPr/>
          </p:nvSpPr>
          <p:spPr>
            <a:xfrm>
              <a:off x="5025008" y="3460219"/>
              <a:ext cx="4464496" cy="2345045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25008" y="3663022"/>
              <a:ext cx="4464496" cy="21280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ได้รับเกียรติบัตรจาก</a:t>
              </a:r>
            </a:p>
            <a:p>
              <a:pPr algn="ctr"/>
              <a:r>
                <a:rPr lang="th-TH" sz="32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ประธานอนุกรรมการ</a:t>
              </a:r>
            </a:p>
            <a:p>
              <a:pPr algn="ctr"/>
              <a:r>
                <a:rPr lang="th-TH" sz="32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ส่งเสริมคุณธรรมระดับจังหวัด</a:t>
              </a:r>
              <a:endPara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/>
              <a:r>
                <a:rPr lang="th-TH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โดย สำนักงานวัฒนธรรมจังหวัดดำเนินการ</a:t>
              </a:r>
            </a:p>
          </p:txBody>
        </p:sp>
        <p:sp>
          <p:nvSpPr>
            <p:cNvPr id="19" name="คำบรรยายภาพแบบลูกศรลง 18"/>
            <p:cNvSpPr/>
            <p:nvPr/>
          </p:nvSpPr>
          <p:spPr>
            <a:xfrm>
              <a:off x="5169024" y="2366886"/>
              <a:ext cx="3121040" cy="1239984"/>
            </a:xfrm>
            <a:prstGeom prst="downArrowCallout">
              <a:avLst>
                <a:gd name="adj1" fmla="val 25000"/>
                <a:gd name="adj2" fmla="val 19649"/>
                <a:gd name="adj3" fmla="val 25000"/>
                <a:gd name="adj4" fmla="val 6497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10576" y="2504824"/>
              <a:ext cx="2779838" cy="525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ชุมชน องค์กร อำเภอ</a:t>
              </a:r>
            </a:p>
          </p:txBody>
        </p:sp>
      </p:grpSp>
      <p:sp>
        <p:nvSpPr>
          <p:cNvPr id="24" name="สี่เหลี่ยมผืนผ้า 23"/>
          <p:cNvSpPr/>
          <p:nvPr/>
        </p:nvSpPr>
        <p:spPr>
          <a:xfrm>
            <a:off x="294871" y="188640"/>
            <a:ext cx="4781186" cy="138499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91440" tIns="45720" rIns="91440" bIns="45720">
            <a:spAutoFit/>
          </a:bodyPr>
          <a:lstStyle/>
          <a:p>
            <a:r>
              <a:rPr lang="th-TH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แนวทางการประกาศยกย่อง</a:t>
            </a:r>
          </a:p>
          <a:p>
            <a:r>
              <a:rPr lang="th-TH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ชุมชน องค์กร อำเภอ และจังหวัดคุณธรรม</a:t>
            </a:r>
          </a:p>
          <a:p>
            <a:r>
              <a:rPr lang="th-TH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ปีงบประมาณ พ.ศ. 2562</a:t>
            </a:r>
          </a:p>
        </p:txBody>
      </p:sp>
      <p:grpSp>
        <p:nvGrpSpPr>
          <p:cNvPr id="3" name="กลุ่ม 2"/>
          <p:cNvGrpSpPr/>
          <p:nvPr/>
        </p:nvGrpSpPr>
        <p:grpSpPr>
          <a:xfrm>
            <a:off x="4657168" y="2437677"/>
            <a:ext cx="4248434" cy="3943652"/>
            <a:chOff x="236062" y="2439062"/>
            <a:chExt cx="4602470" cy="3575842"/>
          </a:xfrm>
        </p:grpSpPr>
        <p:sp>
          <p:nvSpPr>
            <p:cNvPr id="27" name="สี่เหลี่ยมผืนผ้ามุมมน 26"/>
            <p:cNvSpPr/>
            <p:nvPr/>
          </p:nvSpPr>
          <p:spPr>
            <a:xfrm>
              <a:off x="236062" y="3460219"/>
              <a:ext cx="4602470" cy="2554685"/>
            </a:xfrm>
            <a:prstGeom prst="roundRect">
              <a:avLst/>
            </a:prstGeom>
            <a:solidFill>
              <a:srgbClr val="50AFB4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2480" y="3710316"/>
              <a:ext cx="4566052" cy="186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ได้รับเกียรติบัตรจาก</a:t>
              </a:r>
            </a:p>
            <a:p>
              <a:pPr algn="ctr"/>
              <a:r>
                <a:rPr lang="th-TH" b="1" dirty="0">
                  <a:solidFill>
                    <a:srgbClr val="FFFF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ประธานอนุกรรมการส่งเสริมคุณธรรม</a:t>
              </a:r>
            </a:p>
            <a:p>
              <a:pPr algn="ctr"/>
              <a:r>
                <a:rPr lang="th-TH" b="1" dirty="0">
                  <a:solidFill>
                    <a:srgbClr val="FFFF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กระทรวงมหาดไทย </a:t>
              </a:r>
            </a:p>
            <a:p>
              <a:pPr algn="ctr"/>
              <a:r>
                <a:rPr lang="th-TH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โดย ศูนย์ปฏิบัติการต่อต้านการทุจริต กระทรวงมหาดไทย (</a:t>
              </a:r>
              <a:r>
                <a:rPr lang="th-TH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ศปท</a:t>
              </a:r>
              <a:r>
                <a:rPr lang="th-TH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.มท.) ดำเนินการ</a:t>
              </a:r>
            </a:p>
          </p:txBody>
        </p:sp>
        <p:sp>
          <p:nvSpPr>
            <p:cNvPr id="28" name="คำบรรยายภาพแบบลูกศรลง 27"/>
            <p:cNvSpPr/>
            <p:nvPr/>
          </p:nvSpPr>
          <p:spPr>
            <a:xfrm>
              <a:off x="1634566" y="2439062"/>
              <a:ext cx="2757703" cy="1186559"/>
            </a:xfrm>
            <a:prstGeom prst="downArrowCallout">
              <a:avLst/>
            </a:prstGeom>
            <a:solidFill>
              <a:srgbClr val="50AFB4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55965" y="2554423"/>
              <a:ext cx="2736304" cy="586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b="1" dirty="0">
                  <a:solidFill>
                    <a:srgbClr val="FFFF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จังหวัด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181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116632"/>
            <a:ext cx="9144000" cy="768085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ตัวอย่างเกียรติบัตร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6056" y="13407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H SarabunPSK" pitchFamily="34" charset="-34"/>
                <a:cs typeface="TH SarabunPSK" pitchFamily="34" charset="-34"/>
              </a:rPr>
              <a:t>Logo</a:t>
            </a:r>
          </a:p>
          <a:p>
            <a:pPr algn="ctr"/>
            <a:r>
              <a:rPr lang="th-TH" sz="1400" dirty="0">
                <a:latin typeface="TH SarabunPSK" pitchFamily="34" charset="-34"/>
                <a:cs typeface="TH SarabunPSK" pitchFamily="34" charset="-34"/>
              </a:rPr>
              <a:t>จังหวัด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57134" y="395953"/>
            <a:ext cx="1863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ชุมชนคุณธรรม</a:t>
            </a:r>
          </a:p>
        </p:txBody>
      </p:sp>
      <p:pic>
        <p:nvPicPr>
          <p:cNvPr id="1026" name="Picture 2" descr="D:\แจ้งประกาศยกย่อง 2562\ตัวอย่างออกแบบเกียรติบัตร\เกียรติบัตร0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4" y="836712"/>
            <a:ext cx="8094744" cy="572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กลุ่ม 4"/>
          <p:cNvGrpSpPr/>
          <p:nvPr/>
        </p:nvGrpSpPr>
        <p:grpSpPr>
          <a:xfrm>
            <a:off x="3356259" y="1124744"/>
            <a:ext cx="2439877" cy="989945"/>
            <a:chOff x="3347864" y="1268760"/>
            <a:chExt cx="2580332" cy="1079940"/>
          </a:xfrm>
        </p:grpSpPr>
        <p:pic>
          <p:nvPicPr>
            <p:cNvPr id="1028" name="Picture 4" descr="DRA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268760"/>
              <a:ext cx="989945" cy="989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5076056" y="1367005"/>
              <a:ext cx="852140" cy="83767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pic>
          <p:nvPicPr>
            <p:cNvPr id="1030" name="Picture 6" descr="ก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1268760"/>
              <a:ext cx="719960" cy="1079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สี่เหลี่ยมผืนผ้า 9"/>
          <p:cNvSpPr/>
          <p:nvPr/>
        </p:nvSpPr>
        <p:spPr>
          <a:xfrm>
            <a:off x="4998758" y="1409192"/>
            <a:ext cx="7889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dirty="0"/>
              <a:t>ตราจังหวัด</a:t>
            </a:r>
            <a:endParaRPr lang="en-US" sz="1600" dirty="0"/>
          </a:p>
        </p:txBody>
      </p:sp>
      <p:pic>
        <p:nvPicPr>
          <p:cNvPr id="1027" name="Picture 3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80" y="1844824"/>
            <a:ext cx="7185600" cy="462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53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116632"/>
            <a:ext cx="9144000" cy="768085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ตัวอย่างเกียรติบัตร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6056" y="13407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H SarabunPSK" pitchFamily="34" charset="-34"/>
                <a:cs typeface="TH SarabunPSK" pitchFamily="34" charset="-34"/>
              </a:rPr>
              <a:t>Logo</a:t>
            </a:r>
          </a:p>
          <a:p>
            <a:pPr algn="ctr"/>
            <a:r>
              <a:rPr lang="th-TH" sz="1400" dirty="0">
                <a:latin typeface="TH SarabunPSK" pitchFamily="34" charset="-34"/>
                <a:cs typeface="TH SarabunPSK" pitchFamily="34" charset="-34"/>
              </a:rPr>
              <a:t>จังหวัด</a:t>
            </a:r>
          </a:p>
        </p:txBody>
      </p:sp>
      <p:pic>
        <p:nvPicPr>
          <p:cNvPr id="1026" name="Picture 2" descr="D:\แจ้งประกาศยกย่อง 2562\ตัวอย่างออกแบบเกียรติบัตร\เกียรติบัตร0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4" y="836712"/>
            <a:ext cx="8094744" cy="572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กลุ่ม 4"/>
          <p:cNvGrpSpPr/>
          <p:nvPr/>
        </p:nvGrpSpPr>
        <p:grpSpPr>
          <a:xfrm>
            <a:off x="3356259" y="1124744"/>
            <a:ext cx="2439877" cy="989945"/>
            <a:chOff x="3347864" y="1268760"/>
            <a:chExt cx="2580332" cy="1079940"/>
          </a:xfrm>
        </p:grpSpPr>
        <p:pic>
          <p:nvPicPr>
            <p:cNvPr id="1028" name="Picture 4" descr="DRA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268760"/>
              <a:ext cx="989945" cy="989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5076056" y="1367005"/>
              <a:ext cx="852140" cy="83767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pic>
          <p:nvPicPr>
            <p:cNvPr id="1030" name="Picture 6" descr="ก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1268760"/>
              <a:ext cx="719960" cy="1079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7057134" y="395953"/>
            <a:ext cx="19255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องค์กรคุณธรรม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4998758" y="1409192"/>
            <a:ext cx="7889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dirty="0"/>
              <a:t>ตราจังหวัด</a:t>
            </a:r>
            <a:endParaRPr lang="en-US" sz="1600" dirty="0"/>
          </a:p>
        </p:txBody>
      </p:sp>
      <p:pic>
        <p:nvPicPr>
          <p:cNvPr id="2051" name="Picture 3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80" y="1844824"/>
            <a:ext cx="7185600" cy="462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75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116632"/>
            <a:ext cx="9144000" cy="768085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ตัวอย่างเกียรติบัตร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6056" y="13407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H SarabunPSK" pitchFamily="34" charset="-34"/>
                <a:cs typeface="TH SarabunPSK" pitchFamily="34" charset="-34"/>
              </a:rPr>
              <a:t>Logo</a:t>
            </a:r>
          </a:p>
          <a:p>
            <a:pPr algn="ctr"/>
            <a:r>
              <a:rPr lang="th-TH" sz="1400" dirty="0">
                <a:latin typeface="TH SarabunPSK" pitchFamily="34" charset="-34"/>
                <a:cs typeface="TH SarabunPSK" pitchFamily="34" charset="-34"/>
              </a:rPr>
              <a:t>จังหวัด</a:t>
            </a:r>
          </a:p>
        </p:txBody>
      </p:sp>
      <p:pic>
        <p:nvPicPr>
          <p:cNvPr id="1026" name="Picture 2" descr="D:\แจ้งประกาศยกย่อง 2562\ตัวอย่างออกแบบเกียรติบัตร\เกียรติบัตร0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4" y="836712"/>
            <a:ext cx="8094744" cy="572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กลุ่ม 4"/>
          <p:cNvGrpSpPr/>
          <p:nvPr/>
        </p:nvGrpSpPr>
        <p:grpSpPr>
          <a:xfrm>
            <a:off x="3356259" y="1124744"/>
            <a:ext cx="2439877" cy="989945"/>
            <a:chOff x="3347864" y="1268760"/>
            <a:chExt cx="2580332" cy="1079940"/>
          </a:xfrm>
        </p:grpSpPr>
        <p:pic>
          <p:nvPicPr>
            <p:cNvPr id="1028" name="Picture 4" descr="DRA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268760"/>
              <a:ext cx="989945" cy="989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5076056" y="1367005"/>
              <a:ext cx="852140" cy="83767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pic>
          <p:nvPicPr>
            <p:cNvPr id="1030" name="Picture 6" descr="ก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1268760"/>
              <a:ext cx="719960" cy="1079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7057134" y="395953"/>
            <a:ext cx="1895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อำเภอคุณธรรม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4998758" y="1409192"/>
            <a:ext cx="7889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dirty="0"/>
              <a:t>ตราจังหวัด</a:t>
            </a:r>
            <a:endParaRPr lang="en-US" sz="1600" dirty="0"/>
          </a:p>
        </p:txBody>
      </p:sp>
      <p:pic>
        <p:nvPicPr>
          <p:cNvPr id="3127" name="Picture 5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92" y="1791980"/>
            <a:ext cx="7185600" cy="4661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041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สามเหลี่ยมมุมฉาก 43"/>
          <p:cNvSpPr/>
          <p:nvPr/>
        </p:nvSpPr>
        <p:spPr>
          <a:xfrm rot="5400000">
            <a:off x="4717561" y="2419344"/>
            <a:ext cx="5611645" cy="215835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สามเหลี่ยมมุมฉาก 38"/>
          <p:cNvSpPr/>
          <p:nvPr/>
        </p:nvSpPr>
        <p:spPr>
          <a:xfrm rot="16200000">
            <a:off x="4789570" y="2568336"/>
            <a:ext cx="5611645" cy="215835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212643"/>
            <a:ext cx="9144000" cy="840093"/>
          </a:xfrm>
        </p:spPr>
        <p:txBody>
          <a:bodyPr>
            <a:normAutofit fontScale="62500" lnSpcReduction="20000"/>
          </a:bodyPr>
          <a:lstStyle/>
          <a:p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แผนการดำเนินงานของคณะอนุกรรมการด้านการประเมินชุมชน องค์กร อำเภอ และจังหวัดคุณธรรม</a:t>
            </a:r>
          </a:p>
          <a:p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พ.ศ. 2564</a:t>
            </a:r>
          </a:p>
        </p:txBody>
      </p:sp>
      <p:sp>
        <p:nvSpPr>
          <p:cNvPr id="3" name="แผนผังลำดับงาน: กระบวนการ 2"/>
          <p:cNvSpPr/>
          <p:nvPr/>
        </p:nvSpPr>
        <p:spPr>
          <a:xfrm>
            <a:off x="467544" y="1268760"/>
            <a:ext cx="547260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จัดทำเกณฑ์การคัดเลือกชุมชน องค์กร อำเภอ และจังหวัดคุณธรรม ปีงบประมาณ พ.ศ. 2564</a:t>
            </a:r>
          </a:p>
        </p:txBody>
      </p:sp>
      <p:sp>
        <p:nvSpPr>
          <p:cNvPr id="13" name="แผนผังลำดับงาน: กระบวนการ 12"/>
          <p:cNvSpPr/>
          <p:nvPr/>
        </p:nvSpPr>
        <p:spPr>
          <a:xfrm>
            <a:off x="467544" y="2620912"/>
            <a:ext cx="547260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ดำเนินการคัดเลือกชุมชน องค์กร อำเภอ และจังหวัดคุณธรรม</a:t>
            </a:r>
          </a:p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ปีงบประมาณ พ.ศ. 2564 </a:t>
            </a:r>
          </a:p>
        </p:txBody>
      </p:sp>
      <p:sp>
        <p:nvSpPr>
          <p:cNvPr id="14" name="แผนผังลำดับงาน: กระบวนการ 13"/>
          <p:cNvSpPr/>
          <p:nvPr/>
        </p:nvSpPr>
        <p:spPr>
          <a:xfrm>
            <a:off x="450384" y="3987920"/>
            <a:ext cx="547260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พิจารณาผลการคัดเลือกชุมชน องค์กร อำเภอ และจังหวัดคุณธรรม</a:t>
            </a:r>
          </a:p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ปีงบประมาณ พ.ศ. 2564 </a:t>
            </a:r>
          </a:p>
        </p:txBody>
      </p:sp>
      <p:sp>
        <p:nvSpPr>
          <p:cNvPr id="16" name="แผนผังลำดับงาน: กระบวนการ 15"/>
          <p:cNvSpPr/>
          <p:nvPr/>
        </p:nvSpPr>
        <p:spPr>
          <a:xfrm>
            <a:off x="450384" y="5356072"/>
            <a:ext cx="547260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ประกาศยกย่องชุมชน องค์กร อำเภอ และจังหวัดคุณธรรม</a:t>
            </a:r>
          </a:p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ปีงบประมาณ พ.ศ. 2564 </a:t>
            </a:r>
          </a:p>
        </p:txBody>
      </p:sp>
      <p:cxnSp>
        <p:nvCxnSpPr>
          <p:cNvPr id="27" name="ลูกศรเชื่อมต่อแบบตรง 26"/>
          <p:cNvCxnSpPr>
            <a:stCxn id="3" idx="2"/>
            <a:endCxn id="13" idx="0"/>
          </p:cNvCxnSpPr>
          <p:nvPr/>
        </p:nvCxnSpPr>
        <p:spPr>
          <a:xfrm>
            <a:off x="3203848" y="2132856"/>
            <a:ext cx="0" cy="488056"/>
          </a:xfrm>
          <a:prstGeom prst="straightConnector1">
            <a:avLst/>
          </a:prstGeom>
          <a:ln w="635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31"/>
          <p:cNvCxnSpPr/>
          <p:nvPr/>
        </p:nvCxnSpPr>
        <p:spPr>
          <a:xfrm>
            <a:off x="3203848" y="3485008"/>
            <a:ext cx="0" cy="488056"/>
          </a:xfrm>
          <a:prstGeom prst="straightConnector1">
            <a:avLst/>
          </a:prstGeom>
          <a:ln w="635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ลูกศรเชื่อมต่อแบบตรง 32"/>
          <p:cNvCxnSpPr/>
          <p:nvPr/>
        </p:nvCxnSpPr>
        <p:spPr>
          <a:xfrm>
            <a:off x="3186688" y="4852016"/>
            <a:ext cx="0" cy="488056"/>
          </a:xfrm>
          <a:prstGeom prst="straightConnector1">
            <a:avLst/>
          </a:prstGeom>
          <a:ln w="635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17288" y="1516722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พ.ย. 63 – ม.ค. 64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54556" y="2852905"/>
            <a:ext cx="1244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ก.พ. – ก.ค. 64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61304" y="4219913"/>
            <a:ext cx="1221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ส.ค. – ก.ย. 64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44538" y="5588065"/>
            <a:ext cx="72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ก.ย. 64</a:t>
            </a:r>
          </a:p>
        </p:txBody>
      </p:sp>
      <p:cxnSp>
        <p:nvCxnSpPr>
          <p:cNvPr id="30" name="ตัวเชื่อมต่อตรง 29"/>
          <p:cNvCxnSpPr/>
          <p:nvPr/>
        </p:nvCxnSpPr>
        <p:spPr>
          <a:xfrm>
            <a:off x="6228184" y="980728"/>
            <a:ext cx="0" cy="547260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96233" y="978472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ระยะเวลา</a:t>
            </a:r>
          </a:p>
        </p:txBody>
      </p:sp>
    </p:spTree>
    <p:extLst>
      <p:ext uri="{BB962C8B-B14F-4D97-AF65-F5344CB8AC3E}">
        <p14:creationId xmlns:p14="http://schemas.microsoft.com/office/powerpoint/2010/main" val="419870582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646</Words>
  <Application>Microsoft Office PowerPoint</Application>
  <PresentationFormat>นำเสนอทางหน้าจอ (4:3)</PresentationFormat>
  <Paragraphs>142</Paragraphs>
  <Slides>12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12</vt:i4>
      </vt:variant>
    </vt:vector>
  </HeadingPairs>
  <TitlesOfParts>
    <vt:vector size="17" baseType="lpstr">
      <vt:lpstr>Arial</vt:lpstr>
      <vt:lpstr>Calibri</vt:lpstr>
      <vt:lpstr>TH SarabunIT๙</vt:lpstr>
      <vt:lpstr>TH SarabunPSK</vt:lpstr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Administrator</cp:lastModifiedBy>
  <cp:revision>20</cp:revision>
  <cp:lastPrinted>2020-12-16T23:36:25Z</cp:lastPrinted>
  <dcterms:created xsi:type="dcterms:W3CDTF">2020-12-16T02:43:25Z</dcterms:created>
  <dcterms:modified xsi:type="dcterms:W3CDTF">2020-12-16T23:37:51Z</dcterms:modified>
</cp:coreProperties>
</file>