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16"/>
  </p:notesMasterIdLst>
  <p:sldIdLst>
    <p:sldId id="256" r:id="rId4"/>
    <p:sldId id="269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DFBB"/>
    <a:srgbClr val="9AD3E9"/>
    <a:srgbClr val="F8B2A3"/>
    <a:srgbClr val="A4B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786" y="114"/>
      </p:cViewPr>
      <p:guideLst>
        <p:guide orient="horz" pos="18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E4780-4742-4AF7-B9F6-29387D06C872}" type="datetimeFigureOut">
              <a:rPr lang="ko-KR" altLang="en-US" smtClean="0"/>
              <a:t>2024-02-12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0E160-F603-41F3-A192-DC95957721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441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0E160-F603-41F3-A192-DC95957721C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6819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0E160-F603-41F3-A192-DC95957721C3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0684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23928" y="2643759"/>
            <a:ext cx="5220072" cy="108012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sz="3600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23928" y="3723878"/>
            <a:ext cx="52199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 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0"/>
            <a:ext cx="3059832" cy="219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84000" y="2947500"/>
            <a:ext cx="3060000" cy="219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447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28392" y="0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020272" y="1923678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0251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17858" y="1275606"/>
            <a:ext cx="2448545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339542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960954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DDA4CE02-F7F3-4BCD-B8DB-4DFD03965E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9A54B34-6F96-4E3E-B72E-E680E3CE27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483997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286" y="1275606"/>
            <a:ext cx="2923753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646" y="1275606"/>
            <a:ext cx="2923753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582656" y="1374406"/>
            <a:ext cx="2700000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820964" y="1374406"/>
            <a:ext cx="2736000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2F3CBFE9-6225-4EAB-9415-3558F6BE9A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E9189EF-3C10-45A2-8749-4187192ACE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0894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nut 3"/>
          <p:cNvSpPr/>
          <p:nvPr userDrawn="1"/>
        </p:nvSpPr>
        <p:spPr>
          <a:xfrm>
            <a:off x="2847111" y="1179745"/>
            <a:ext cx="3401564" cy="3401564"/>
          </a:xfrm>
          <a:prstGeom prst="donut">
            <a:avLst>
              <a:gd name="adj" fmla="val 135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5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25" y="1079005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6328" y="1217153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B4F25E9-AA8C-4BD3-BF1F-56D20DF8DD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40BDE80-4E1C-47DE-8168-381888FDC3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219204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23928" y="2643759"/>
            <a:ext cx="5220072" cy="108012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sz="3600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23928" y="3723878"/>
            <a:ext cx="52199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 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0335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213800" y="2230378"/>
            <a:ext cx="4930200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213800" y="2703954"/>
            <a:ext cx="493020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3651870"/>
            <a:ext cx="1013895" cy="10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950740"/>
            <a:ext cx="648072" cy="649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9818"/>
            <a:ext cx="442142" cy="443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779200"/>
            <a:ext cx="360040" cy="36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 userDrawn="1"/>
        </p:nvGrpSpPr>
        <p:grpSpPr>
          <a:xfrm>
            <a:off x="1115616" y="1275607"/>
            <a:ext cx="2585656" cy="2592286"/>
            <a:chOff x="1115616" y="1275607"/>
            <a:chExt cx="2585656" cy="2592286"/>
          </a:xfrm>
        </p:grpSpPr>
        <p:pic>
          <p:nvPicPr>
            <p:cNvPr id="1026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Oval 1"/>
            <p:cNvSpPr/>
            <p:nvPr userDrawn="1"/>
          </p:nvSpPr>
          <p:spPr>
            <a:xfrm>
              <a:off x="1796376" y="1959682"/>
              <a:ext cx="1224136" cy="1224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7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578808"/>
            <a:ext cx="1475656" cy="159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226854" y="-51527"/>
            <a:ext cx="879830" cy="94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07971">
            <a:off x="2873932" y="156273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27839">
            <a:off x="3005459" y="3443641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14606">
            <a:off x="1967897" y="2192112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62721" flipH="1">
            <a:off x="2110757" y="805096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64253" flipH="1">
            <a:off x="3934583" y="142673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64798">
            <a:off x="5618205" y="2384716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74931">
            <a:off x="5463157" y="736150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9549">
            <a:off x="4788024" y="3370715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 userDrawn="1"/>
        </p:nvGrpSpPr>
        <p:grpSpPr>
          <a:xfrm>
            <a:off x="2254580" y="248388"/>
            <a:ext cx="4634840" cy="4646724"/>
            <a:chOff x="1115616" y="1275607"/>
            <a:chExt cx="2585656" cy="2592286"/>
          </a:xfrm>
        </p:grpSpPr>
        <p:pic>
          <p:nvPicPr>
            <p:cNvPr id="5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/>
            <p:cNvSpPr/>
            <p:nvPr userDrawn="1"/>
          </p:nvSpPr>
          <p:spPr>
            <a:xfrm>
              <a:off x="1595313" y="1758619"/>
              <a:ext cx="1626263" cy="16262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lt"/>
              </a:endParaRPr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03848" y="2101602"/>
            <a:ext cx="2736303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700" y="2677666"/>
            <a:ext cx="2736303" cy="43204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</a:t>
            </a:r>
          </a:p>
          <a:p>
            <a:pPr lvl="0"/>
            <a:r>
              <a:rPr lang="en-US" altLang="ko-KR" dirty="0"/>
              <a:t>of your subtitle Here</a:t>
            </a:r>
          </a:p>
        </p:txBody>
      </p:sp>
      <p:pic>
        <p:nvPicPr>
          <p:cNvPr id="2050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624792"/>
            <a:ext cx="1407408" cy="151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843808" y="377122"/>
            <a:ext cx="3456384" cy="3465247"/>
            <a:chOff x="1115616" y="1275607"/>
            <a:chExt cx="2585656" cy="2592286"/>
          </a:xfrm>
        </p:grpSpPr>
        <p:pic>
          <p:nvPicPr>
            <p:cNvPr id="5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/>
            <p:cNvSpPr/>
            <p:nvPr userDrawn="1"/>
          </p:nvSpPr>
          <p:spPr>
            <a:xfrm>
              <a:off x="1796376" y="1959682"/>
              <a:ext cx="1224136" cy="1224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29098" y="3829794"/>
            <a:ext cx="3456384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Welcome!!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828950" y="4443958"/>
            <a:ext cx="345638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37620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9040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63568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842131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834733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827011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Block Arc 1"/>
          <p:cNvSpPr/>
          <p:nvPr userDrawn="1"/>
        </p:nvSpPr>
        <p:spPr>
          <a:xfrm>
            <a:off x="683568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Block Arc 11"/>
          <p:cNvSpPr/>
          <p:nvPr userDrawn="1"/>
        </p:nvSpPr>
        <p:spPr>
          <a:xfrm>
            <a:off x="2671382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Block Arc 12"/>
          <p:cNvSpPr/>
          <p:nvPr userDrawn="1"/>
        </p:nvSpPr>
        <p:spPr>
          <a:xfrm>
            <a:off x="4659196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Block Arc 13"/>
          <p:cNvSpPr/>
          <p:nvPr userDrawn="1"/>
        </p:nvSpPr>
        <p:spPr>
          <a:xfrm>
            <a:off x="6647011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EDBECCA6-8618-46C3-A8D4-3B6399CCEF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1D40A599-6D66-4DC9-82BB-52C171B5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3349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771800" y="1404764"/>
            <a:ext cx="6372200" cy="30243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6C3AF05-0B8F-485E-983F-1B40340199E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D183D1CC-DF98-45E3-B7CE-601603E40D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1931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2" r:id="rId3"/>
    <p:sldLayoutId id="2147483652" r:id="rId4"/>
    <p:sldLayoutId id="2147483661" r:id="rId5"/>
    <p:sldLayoutId id="2147483656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 rot="5400000">
            <a:off x="4607716" y="-20056"/>
            <a:ext cx="72008" cy="6120000"/>
            <a:chOff x="3424672" y="2643758"/>
            <a:chExt cx="283232" cy="1584176"/>
          </a:xfrm>
        </p:grpSpPr>
        <p:sp>
          <p:nvSpPr>
            <p:cNvPr id="7" name="Rectangle 6"/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1FB20697-EF21-4206-FE2F-5D68693C601E}"/>
              </a:ext>
            </a:extLst>
          </p:cNvPr>
          <p:cNvSpPr>
            <a:spLocks noGrp="1"/>
          </p:cNvSpPr>
          <p:nvPr/>
        </p:nvSpPr>
        <p:spPr>
          <a:xfrm>
            <a:off x="1475656" y="2368684"/>
            <a:ext cx="6624736" cy="6712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พัฒนาชาติด้วย พลังละมุน</a:t>
            </a:r>
            <a:r>
              <a:rPr lang="en-US"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(Soft Power)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0BEAB74-CFAE-971A-2EE7-8FBE6DD3BFBE}"/>
              </a:ext>
            </a:extLst>
          </p:cNvPr>
          <p:cNvSpPr>
            <a:spLocks noGrp="1"/>
          </p:cNvSpPr>
          <p:nvPr/>
        </p:nvSpPr>
        <p:spPr>
          <a:xfrm>
            <a:off x="1607227" y="3121889"/>
            <a:ext cx="4427984" cy="4037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ดร.กล้า สมตระกูล</a:t>
            </a:r>
            <a:endParaRPr lang="en-US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60E73F-B0BD-65A1-32D6-6A3FAE31EBC9}"/>
              </a:ext>
            </a:extLst>
          </p:cNvPr>
          <p:cNvGrpSpPr/>
          <p:nvPr/>
        </p:nvGrpSpPr>
        <p:grpSpPr>
          <a:xfrm rot="5400000">
            <a:off x="4416390" y="4347540"/>
            <a:ext cx="72008" cy="1056933"/>
            <a:chOff x="3424672" y="2643758"/>
            <a:chExt cx="283232" cy="15841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9C1707C-D683-A57D-CB72-C7A4CE7B9CFF}"/>
                </a:ext>
              </a:extLst>
            </p:cNvPr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CFAA08-500D-C234-9239-2F7CBB650F45}"/>
                </a:ext>
              </a:extLst>
            </p:cNvPr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A3F9E0-32A5-515E-0516-9F89DF1F95F6}"/>
                </a:ext>
              </a:extLst>
            </p:cNvPr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CEE7E2B-0326-4F3E-D732-8021BDA3C7B5}"/>
                </a:ext>
              </a:extLst>
            </p:cNvPr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3D09CA82-994E-166B-29C8-ED35D33AA14F}"/>
              </a:ext>
            </a:extLst>
          </p:cNvPr>
          <p:cNvSpPr>
            <a:spLocks noGrp="1"/>
          </p:cNvSpPr>
          <p:nvPr/>
        </p:nvSpPr>
        <p:spPr>
          <a:xfrm>
            <a:off x="1691680" y="195486"/>
            <a:ext cx="6768752" cy="864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ขั้นตอนการดำเนินงาน </a:t>
            </a:r>
            <a:b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ซอ</a:t>
            </a:r>
            <a:r>
              <a:rPr lang="th-TH" sz="40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ฟต์</a:t>
            </a: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พาวเวอร์...ในกรอบงานวัฒนธรรม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07EAC57-1163-68AC-4746-652A683FB7FF}"/>
              </a:ext>
            </a:extLst>
          </p:cNvPr>
          <p:cNvSpPr>
            <a:spLocks noGrp="1"/>
          </p:cNvSpPr>
          <p:nvPr/>
        </p:nvSpPr>
        <p:spPr>
          <a:xfrm>
            <a:off x="827584" y="1131590"/>
            <a:ext cx="7488832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indent="-355600" algn="thaiDist">
              <a:buAutoNum type="thaiNumPeriod" startAt="6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ปรับปรุง แก้ไขกฎหมายให้มีความทันสมัยและส่งเสริมความคิดสร้างสรรค์</a:t>
            </a:r>
          </a:p>
          <a:p>
            <a:pPr marL="355600" indent="-355600" algn="thaiDist">
              <a:buAutoNum type="thaiNumPeriod" startAt="6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สร้างโอกาสให้เข้าถึงแหล่งทุนและเพิ่มช่องทางใหม่ ๆ ในการสร้างรายได้ 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จากการจำหน่ายสินค้าและบริการทางวัฒนธรรม</a:t>
            </a:r>
          </a:p>
          <a:p>
            <a:pPr marL="355600" indent="-355600" algn="thaiDist">
              <a:buAutoNum type="thaiNumPeriod" startAt="6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นำเทคโนโลยีและวัฒนธรรมมาใช้ในการต่อยอดทางวัฒนธรรม</a:t>
            </a:r>
          </a:p>
          <a:p>
            <a:pPr marL="355600" indent="-355600" algn="thaiDist">
              <a:buAutoNum type="thaiNumPeriod" startAt="6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อนุรักษ์ สืบสานและส่งเสริมงานวัฒนธรรมและขนบธรรมเนียมประเพณี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ที่สำคัญของชาติให้คงคุณค่าและเนื้อหาสาระของวัฒนธรรมอันดีงามของไทย</a:t>
            </a:r>
          </a:p>
          <a:p>
            <a:pPr marL="355600" indent="-355600" algn="thaiDist">
              <a:buAutoNum type="thaiNumPeriod" startAt="6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เปิดพื้นที่สำหรับเยาวชนคนรุ่นใหม่ ให้ได้รับโอกาสการเรียนรู้และแสดงออก นำไปสู่การสร้างเศรษฐกิจสร้างสรรค์</a:t>
            </a:r>
          </a:p>
        </p:txBody>
      </p:sp>
    </p:spTree>
    <p:extLst>
      <p:ext uri="{BB962C8B-B14F-4D97-AF65-F5344CB8AC3E}">
        <p14:creationId xmlns:p14="http://schemas.microsoft.com/office/powerpoint/2010/main" val="779749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60E73F-B0BD-65A1-32D6-6A3FAE31EBC9}"/>
              </a:ext>
            </a:extLst>
          </p:cNvPr>
          <p:cNvGrpSpPr/>
          <p:nvPr/>
        </p:nvGrpSpPr>
        <p:grpSpPr>
          <a:xfrm rot="5400000">
            <a:off x="4427983" y="4239528"/>
            <a:ext cx="72008" cy="1056933"/>
            <a:chOff x="3424672" y="2643758"/>
            <a:chExt cx="283232" cy="15841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9C1707C-D683-A57D-CB72-C7A4CE7B9CFF}"/>
                </a:ext>
              </a:extLst>
            </p:cNvPr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CFAA08-500D-C234-9239-2F7CBB650F45}"/>
                </a:ext>
              </a:extLst>
            </p:cNvPr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A3F9E0-32A5-515E-0516-9F89DF1F95F6}"/>
                </a:ext>
              </a:extLst>
            </p:cNvPr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CEE7E2B-0326-4F3E-D732-8021BDA3C7B5}"/>
                </a:ext>
              </a:extLst>
            </p:cNvPr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3D09CA82-994E-166B-29C8-ED35D33AA14F}"/>
              </a:ext>
            </a:extLst>
          </p:cNvPr>
          <p:cNvSpPr>
            <a:spLocks noGrp="1"/>
          </p:cNvSpPr>
          <p:nvPr/>
        </p:nvSpPr>
        <p:spPr>
          <a:xfrm>
            <a:off x="1691680" y="195486"/>
            <a:ext cx="6768752" cy="864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บทสรุป...แนวทางการขับเคลื่อนวัฒนธรรมไทย สู่… </a:t>
            </a:r>
            <a:b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“พลังละมุน” (</a:t>
            </a:r>
            <a:r>
              <a:rPr lang="en-US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Soft Power)</a:t>
            </a:r>
            <a:endParaRPr lang="th-TH" sz="40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07EAC57-1163-68AC-4746-652A683FB7FF}"/>
              </a:ext>
            </a:extLst>
          </p:cNvPr>
          <p:cNvSpPr>
            <a:spLocks noGrp="1"/>
          </p:cNvSpPr>
          <p:nvPr/>
        </p:nvSpPr>
        <p:spPr>
          <a:xfrm>
            <a:off x="827584" y="1131590"/>
            <a:ext cx="7200800" cy="39604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indent="-355600" algn="thaiDist">
              <a:buAutoNum type="arabicPeriod"/>
            </a:pP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Soft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Power...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คือต้นกำเนิดของ ความสามัคคีปรองดองที่ ลดความแตกต่างของ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แต่ละหมู่เหล่าซึ่งสอดคล้องกับวัตถุประสงค์ขององค์การสหประชาชาติ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UN)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คือ การ “อยู่ร่วมกันอย่างสันติสุข”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Unity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in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Diversity)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หรือ “โลกใบเดียว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เป็นสังคมเดียวกัน”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One World, One Society)</a:t>
            </a:r>
          </a:p>
          <a:p>
            <a:pPr marL="355600" indent="-355600" algn="thaiDist">
              <a:buAutoNum type="arabicPeriod"/>
            </a:pP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Soft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Power...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โดยหลักปฏิบัติ คือ กลยุทธการค้นหาวิธีการได้รับประโยชน์จากการปรับเปลี่ยน ยอมรับความคิด พฤติกรรมของผู้กระทำ ด้วยวิธีการที่อ่อนละมุน 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โดยไม่ฝืนความรู้สึกหรือได้รับต่อต้านจากผู้ถูกกระทำ 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355600" indent="-355600" algn="thaiDist">
              <a:buAutoNum type="arabicPeriod"/>
            </a:pP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Soft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Power...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ที่ดี ควรเป็นประโยชน์และคุณค่าต่อการดำรงชีวิต (เศรษฐกิจและจิตใจ) ทั้งของผู้ให้ และผู้รับ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355600" indent="-355600" algn="thaiDist">
              <a:buAutoNum type="arabicPeriod"/>
            </a:pP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Soft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Power...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ที่ดี ควรเอื้อประโยชน์ต่อบุคคล ชุมชน สังคม ประเทศชาติ มากกว่าการเอื้อประโยชน์แก่บุคคล  กลุ่มบุคคล พรรคการเมือง ที่มุ่ง (ประโยชน์ส่วนตน มากกว่าส่วนรวม)</a:t>
            </a:r>
          </a:p>
        </p:txBody>
      </p:sp>
    </p:spTree>
    <p:extLst>
      <p:ext uri="{BB962C8B-B14F-4D97-AF65-F5344CB8AC3E}">
        <p14:creationId xmlns:p14="http://schemas.microsoft.com/office/powerpoint/2010/main" val="3224779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 rot="5400000">
            <a:off x="4625812" y="1028958"/>
            <a:ext cx="72008" cy="3492000"/>
            <a:chOff x="3424672" y="2643758"/>
            <a:chExt cx="283232" cy="1584176"/>
          </a:xfrm>
        </p:grpSpPr>
        <p:sp>
          <p:nvSpPr>
            <p:cNvPr id="7" name="Rectangle 6"/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1FB20697-EF21-4206-FE2F-5D68693C601E}"/>
              </a:ext>
            </a:extLst>
          </p:cNvPr>
          <p:cNvSpPr>
            <a:spLocks noGrp="1"/>
          </p:cNvSpPr>
          <p:nvPr/>
        </p:nvSpPr>
        <p:spPr>
          <a:xfrm>
            <a:off x="1583668" y="2067694"/>
            <a:ext cx="5976664" cy="6712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ขอบคุณและสวัสดี</a:t>
            </a:r>
            <a:endParaRPr lang="en-US" sz="4800" b="1" dirty="0">
              <a:solidFill>
                <a:srgbClr val="FF000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0656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299976-7DEA-4F2E-DFC0-EA0721FF51F2}"/>
              </a:ext>
            </a:extLst>
          </p:cNvPr>
          <p:cNvSpPr>
            <a:spLocks noGrp="1"/>
          </p:cNvSpPr>
          <p:nvPr/>
        </p:nvSpPr>
        <p:spPr>
          <a:xfrm>
            <a:off x="1691680" y="195487"/>
            <a:ext cx="676875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นิยามและความเป็นมา</a:t>
            </a:r>
            <a:endParaRPr lang="en-US" sz="40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A7691A1-3D61-17CB-D894-0EBCF26A11A0}"/>
              </a:ext>
            </a:extLst>
          </p:cNvPr>
          <p:cNvSpPr>
            <a:spLocks noGrp="1"/>
          </p:cNvSpPr>
          <p:nvPr/>
        </p:nvSpPr>
        <p:spPr>
          <a:xfrm>
            <a:off x="863588" y="1131590"/>
            <a:ext cx="7416824" cy="367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thaiDist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ความหมาย ... “ซอฟต์ พาวเวอร์” (</a:t>
            </a:r>
            <a: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Soft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Power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) หรือ “พลังละมุน” ที่ตรงกันข้ามกับ </a:t>
            </a:r>
            <a:b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“ฮาร์ท พาวเวอร์” (</a:t>
            </a:r>
            <a: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Hard Power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) หรือ “พลังกระด้าง”</a:t>
            </a:r>
          </a:p>
          <a:p>
            <a:pPr marL="0" indent="0" algn="thaiDist">
              <a:buNone/>
            </a:pP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* 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ศาสตราจารย์ ดร.</a:t>
            </a:r>
            <a: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Joseph </a:t>
            </a:r>
            <a:r>
              <a:rPr lang="en-US" sz="24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S.Nye</a:t>
            </a:r>
            <a: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อดีต รมช.ต่างประเทศของ รัฐบาล </a:t>
            </a:r>
            <a:b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Bill Clinton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ให้ความหมายว่า</a:t>
            </a:r>
            <a:r>
              <a:rPr lang="en-US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	</a:t>
            </a:r>
            <a:endParaRPr lang="th-TH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“ความสามารถในการดึงดูดและสร้างการมีส่วนร่วมโดยไม่ต้องบังคับหรือให้เงิน” 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(สร้างอิทธิพลทางความคิดของสังคมและประชาชน)</a:t>
            </a:r>
          </a:p>
          <a:p>
            <a:pPr marL="0" indent="0" algn="thaiDist">
              <a:buNone/>
            </a:pP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*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กล้า สมตระกูล 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คือ... </a:t>
            </a: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“อำนาจที่บุคคล กลุ่มบุคคล ต้องการให้เกิดการเปลี่ยนแปลง แต่ขับเคลื่อนด้วย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ความอ่อนโยน นุ่มละมุน” </a:t>
            </a:r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(บัวไม่ช้ำ-น้ำไม่ขุ่น)</a:t>
            </a:r>
          </a:p>
        </p:txBody>
      </p:sp>
    </p:spTree>
    <p:extLst>
      <p:ext uri="{BB962C8B-B14F-4D97-AF65-F5344CB8AC3E}">
        <p14:creationId xmlns:p14="http://schemas.microsoft.com/office/powerpoint/2010/main" val="4143484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299976-7DEA-4F2E-DFC0-EA0721FF51F2}"/>
              </a:ext>
            </a:extLst>
          </p:cNvPr>
          <p:cNvSpPr>
            <a:spLocks noGrp="1"/>
          </p:cNvSpPr>
          <p:nvPr/>
        </p:nvSpPr>
        <p:spPr>
          <a:xfrm>
            <a:off x="1691680" y="195487"/>
            <a:ext cx="676875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“ฮาร์ท พาวเวอร์”…บทเรียนที่ผิดพลาดในอดีต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A7691A1-3D61-17CB-D894-0EBCF26A11A0}"/>
              </a:ext>
            </a:extLst>
          </p:cNvPr>
          <p:cNvSpPr>
            <a:spLocks noGrp="1"/>
          </p:cNvSpPr>
          <p:nvPr/>
        </p:nvSpPr>
        <p:spPr>
          <a:xfrm>
            <a:off x="863588" y="1131590"/>
            <a:ext cx="7524836" cy="367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บทเรียนในอดีต.... สังคมมนุษย์ยังไม่เห็นถึงความสำคัญของการใช้อำนาจ 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pc="-3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พลังละมุนในการเปลี่ยนแปลง ผู้ต้องการเปลี่ยนแปลง (ผู้กระทำ) เพียงฝ่ายเดียว 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บังคับให้เปลี่ยนแปลง โดยไม่คำนึงถึงผลกระทบในเชิงลบต่อผู้ถูกกระทำ... 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ดังตัวอย่าง การล่าอาณานิคมของชาติตะวันตก ที่ต้องการทรัพยากรธรรมชาติ แผ่นดินที่อยู่อาศัย บังคับให้เปลี่ยนแปลงการนับถือศาสนา/วัฒนธรรมประเพณี/ระบบเศรษฐกิจ... ด้วยอำนาจของ พลังกระด้าง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Hard Power)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60E73F-B0BD-65A1-32D6-6A3FAE31EBC9}"/>
              </a:ext>
            </a:extLst>
          </p:cNvPr>
          <p:cNvGrpSpPr/>
          <p:nvPr/>
        </p:nvGrpSpPr>
        <p:grpSpPr>
          <a:xfrm rot="5400000">
            <a:off x="4344382" y="3231416"/>
            <a:ext cx="72008" cy="1056933"/>
            <a:chOff x="3424672" y="2643758"/>
            <a:chExt cx="283232" cy="15841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9C1707C-D683-A57D-CB72-C7A4CE7B9CFF}"/>
                </a:ext>
              </a:extLst>
            </p:cNvPr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CFAA08-500D-C234-9239-2F7CBB650F45}"/>
                </a:ext>
              </a:extLst>
            </p:cNvPr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A3F9E0-32A5-515E-0516-9F89DF1F95F6}"/>
                </a:ext>
              </a:extLst>
            </p:cNvPr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CEE7E2B-0326-4F3E-D732-8021BDA3C7B5}"/>
                </a:ext>
              </a:extLst>
            </p:cNvPr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717252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299976-7DEA-4F2E-DFC0-EA0721FF51F2}"/>
              </a:ext>
            </a:extLst>
          </p:cNvPr>
          <p:cNvSpPr>
            <a:spLocks noGrp="1"/>
          </p:cNvSpPr>
          <p:nvPr/>
        </p:nvSpPr>
        <p:spPr>
          <a:xfrm>
            <a:off x="1691680" y="195487"/>
            <a:ext cx="676875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ซอ</a:t>
            </a:r>
            <a:r>
              <a:rPr lang="th-TH" sz="40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ฟต์</a:t>
            </a: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พาวเวอร์...การเปลี่ยนแปลงทางเศรษฐกิจ-สังคม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A7691A1-3D61-17CB-D894-0EBCF26A11A0}"/>
              </a:ext>
            </a:extLst>
          </p:cNvPr>
          <p:cNvSpPr>
            <a:spLocks noGrp="1"/>
          </p:cNvSpPr>
          <p:nvPr/>
        </p:nvSpPr>
        <p:spPr>
          <a:xfrm>
            <a:off x="863588" y="1131590"/>
            <a:ext cx="7524836" cy="33843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แต่เดิม...ประเทศมหาอำนาจใช้อำนาจเข้าครอบครองประเทศอื่นด้วย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การทำ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สงคราม “ฮาร์ท พาวเวอร์” ต่อมาได้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ปรั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บก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ุสโล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บาย (กลยุทธ) ด้วยพลัง “ซอ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ฟต์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พาวเวอร์” หลายรูปแบบ</a:t>
            </a:r>
          </a:p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ปัจจุบัน...นานาประเทศได้นำหลักการของ “ซอ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ฟต์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พาวเวอร์” มาใช้เพื่อการพัฒนา เศรษฐกิจ สังคมและความมั่นคงของชาติ</a:t>
            </a:r>
          </a:p>
          <a:p>
            <a:pPr marL="0" indent="0" algn="thaiDist">
              <a:buNone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*เกาหลีใต้... “คลื่นเกาหลี”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Korea Wave/Hallyu)</a:t>
            </a:r>
          </a:p>
          <a:p>
            <a:pPr marL="0" indent="0" algn="thaiDist">
              <a:buNone/>
            </a:pP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*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ญี่ปุ่น... “ญี่ปุ่นเท่”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Japan Cool)</a:t>
            </a:r>
          </a:p>
          <a:p>
            <a:pPr marL="0" indent="0" algn="thaiDist">
              <a:buNone/>
            </a:pP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*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ไทย...	“ไทยทำ ไทยใช้”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Made in Thailand/ 5F’s)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60E73F-B0BD-65A1-32D6-6A3FAE31EBC9}"/>
              </a:ext>
            </a:extLst>
          </p:cNvPr>
          <p:cNvGrpSpPr/>
          <p:nvPr/>
        </p:nvGrpSpPr>
        <p:grpSpPr>
          <a:xfrm rot="5400000">
            <a:off x="4416390" y="4095512"/>
            <a:ext cx="72008" cy="1056933"/>
            <a:chOff x="3424672" y="2643758"/>
            <a:chExt cx="283232" cy="15841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9C1707C-D683-A57D-CB72-C7A4CE7B9CFF}"/>
                </a:ext>
              </a:extLst>
            </p:cNvPr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CFAA08-500D-C234-9239-2F7CBB650F45}"/>
                </a:ext>
              </a:extLst>
            </p:cNvPr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A3F9E0-32A5-515E-0516-9F89DF1F95F6}"/>
                </a:ext>
              </a:extLst>
            </p:cNvPr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CEE7E2B-0326-4F3E-D732-8021BDA3C7B5}"/>
                </a:ext>
              </a:extLst>
            </p:cNvPr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25692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299976-7DEA-4F2E-DFC0-EA0721FF51F2}"/>
              </a:ext>
            </a:extLst>
          </p:cNvPr>
          <p:cNvSpPr>
            <a:spLocks noGrp="1"/>
          </p:cNvSpPr>
          <p:nvPr/>
        </p:nvSpPr>
        <p:spPr>
          <a:xfrm>
            <a:off x="1691680" y="195487"/>
            <a:ext cx="676875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“พลังละมุน” ไม่ใช่แนวคิดใหม่ แต่เป็น...นโยบายใหม่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A7691A1-3D61-17CB-D894-0EBCF26A11A0}"/>
              </a:ext>
            </a:extLst>
          </p:cNvPr>
          <p:cNvSpPr>
            <a:spLocks noGrp="1"/>
          </p:cNvSpPr>
          <p:nvPr/>
        </p:nvSpPr>
        <p:spPr>
          <a:xfrm>
            <a:off x="863588" y="1131590"/>
            <a:ext cx="7524836" cy="37444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ปี พ.ศ...... พระบาทสมเด็จพระเจ้าอยู่หัว รัชกาลที่๙ ทรงจัดตั้งโครงการ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อันเนื่องมาจากพระราชดำริ ด้วยการขับเคลื่อนด้วยหลักสำคัญ...ศาสตร์พระราชา/หลักปรัชญาของเศรษฐกิจพอเพียง/เข้าใจ-เข้าถึง-พัฒนา เพื่อการพัฒนาคุณภาพชีวิตของพสกนิกรในชาติให้ดีขึ้น เช่น</a:t>
            </a:r>
          </a:p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ปี พ.ศ.๒๕๕๐กระทรวงวัฒนธรรมได้บูรณาการหลักการของ พลังละมุนไปกับ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แผนแม่บทส่งเสริมคุณธรรมแห่งชาติฉบับที่ ๑ พ.ศ.๒๕๔๙ (พลังบวร)เป็นต้นมา</a:t>
            </a:r>
          </a:p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กรมส่งเสริมวัฒนธรรม สืบสานวัฒนธรรมไทยด้วย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๕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F’s</a:t>
            </a:r>
          </a:p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สำนักงานศิลปะวัฒนธรรมร่วมสมัย ส่งเสริมและจัดงาน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เบีย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นา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เร</a:t>
            </a:r>
            <a:endParaRPr lang="th-TH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ฯลฯ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60E73F-B0BD-65A1-32D6-6A3FAE31EBC9}"/>
              </a:ext>
            </a:extLst>
          </p:cNvPr>
          <p:cNvGrpSpPr/>
          <p:nvPr/>
        </p:nvGrpSpPr>
        <p:grpSpPr>
          <a:xfrm rot="5400000">
            <a:off x="4416390" y="4095512"/>
            <a:ext cx="72008" cy="1056933"/>
            <a:chOff x="3424672" y="2643758"/>
            <a:chExt cx="283232" cy="15841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9C1707C-D683-A57D-CB72-C7A4CE7B9CFF}"/>
                </a:ext>
              </a:extLst>
            </p:cNvPr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CFAA08-500D-C234-9239-2F7CBB650F45}"/>
                </a:ext>
              </a:extLst>
            </p:cNvPr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A3F9E0-32A5-515E-0516-9F89DF1F95F6}"/>
                </a:ext>
              </a:extLst>
            </p:cNvPr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CEE7E2B-0326-4F3E-D732-8021BDA3C7B5}"/>
                </a:ext>
              </a:extLst>
            </p:cNvPr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03838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299976-7DEA-4F2E-DFC0-EA0721FF51F2}"/>
              </a:ext>
            </a:extLst>
          </p:cNvPr>
          <p:cNvSpPr>
            <a:spLocks noGrp="1"/>
          </p:cNvSpPr>
          <p:nvPr/>
        </p:nvSpPr>
        <p:spPr>
          <a:xfrm>
            <a:off x="1691680" y="195487"/>
            <a:ext cx="676875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การขับเคลื่อนเพื่อ...การสืบสาน-ต่อยอด “พลังละมุน” 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A7691A1-3D61-17CB-D894-0EBCF26A11A0}"/>
              </a:ext>
            </a:extLst>
          </p:cNvPr>
          <p:cNvSpPr>
            <a:spLocks noGrp="1"/>
          </p:cNvSpPr>
          <p:nvPr/>
        </p:nvSpPr>
        <p:spPr>
          <a:xfrm>
            <a:off x="863588" y="1131590"/>
            <a:ext cx="7524836" cy="37444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กิจกรรมการขับเคลื่อนเพื่อการเปลี่ยนแปลงด้วย “พลังละมุน” สามารถนำมากำหนดเป็นแผนพัฒนาที่เหมาะสมได้ในทุกมิติ เช่น ด้านการศึกษา ศาสนา ศิลปะ วัฒนธรรม เศรษฐกิจ การเมือง การปกครอง ในทุกหน่วยงาน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ทั้งภาครัฐ-เอกชน-ธุรกิจได้ในระดับชาติ-ภูมิภาค-จังหวัด-ชุมชนหรือแม้ในระดับครัวเรือน</a:t>
            </a:r>
          </a:p>
          <a:p>
            <a:pPr algn="thaiDist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รัฐบาลชุดปัจจุบัน ได้เล็งเห็นถึงความสำคัญของการต่อยอดและขยายผล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การนำ “พลังละมุน” ด้วยการกำหนดเป็นนโยบายการขับเคลื่อนระดับชาติ 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โดยกำหนดให้มีการจัดทำเป็นแผนงาน โครงการ กิจกรรมการพัฒนาถึงระดับครัวเรือน ที่เรียกว่า “๑ ครอบครัว ๑ ซอ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ฟต์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พาวเวอร์”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One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Family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One Soft Power-OFOS)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60E73F-B0BD-65A1-32D6-6A3FAE31EBC9}"/>
              </a:ext>
            </a:extLst>
          </p:cNvPr>
          <p:cNvGrpSpPr/>
          <p:nvPr/>
        </p:nvGrpSpPr>
        <p:grpSpPr>
          <a:xfrm rot="5400000">
            <a:off x="4416390" y="4311536"/>
            <a:ext cx="72008" cy="1056933"/>
            <a:chOff x="3424672" y="2643758"/>
            <a:chExt cx="283232" cy="15841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9C1707C-D683-A57D-CB72-C7A4CE7B9CFF}"/>
                </a:ext>
              </a:extLst>
            </p:cNvPr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CFAA08-500D-C234-9239-2F7CBB650F45}"/>
                </a:ext>
              </a:extLst>
            </p:cNvPr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A3F9E0-32A5-515E-0516-9F89DF1F95F6}"/>
                </a:ext>
              </a:extLst>
            </p:cNvPr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CEE7E2B-0326-4F3E-D732-8021BDA3C7B5}"/>
                </a:ext>
              </a:extLst>
            </p:cNvPr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4352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299976-7DEA-4F2E-DFC0-EA0721FF51F2}"/>
              </a:ext>
            </a:extLst>
          </p:cNvPr>
          <p:cNvSpPr>
            <a:spLocks noGrp="1"/>
          </p:cNvSpPr>
          <p:nvPr/>
        </p:nvSpPr>
        <p:spPr>
          <a:xfrm>
            <a:off x="1691680" y="195486"/>
            <a:ext cx="6768752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“พลังละมุน”...การขับเคลื่อนในกรอบงานวัฒนธรรม“เสน่ห์วิถีไทย ครองใจคนทั้งโลก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A7691A1-3D61-17CB-D894-0EBCF26A11A0}"/>
              </a:ext>
            </a:extLst>
          </p:cNvPr>
          <p:cNvSpPr>
            <a:spLocks noGrp="1"/>
          </p:cNvSpPr>
          <p:nvPr/>
        </p:nvSpPr>
        <p:spPr>
          <a:xfrm>
            <a:off x="863588" y="1059582"/>
            <a:ext cx="7524836" cy="379811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๑. ส่งเสริม ๑ ครอบครัว ๑ ทักษะ </a:t>
            </a:r>
            <a:r>
              <a:rPr lang="en-US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Soft Power</a:t>
            </a: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๒. ผลักดัน โครงการ “ครัวไทยสู่ ครัวโลก”</a:t>
            </a: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๓. ผลักดันให้ “</a:t>
            </a:r>
            <a:r>
              <a:rPr lang="en-US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Bangkok 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เมืองแฟชั่น”</a:t>
            </a: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๔. ส่งเสริมการท่องเที่ยวชุมชนเชิงวัฒนธรรมและสิ่งแวดล้อม</a:t>
            </a: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๕. สร้างสังคมรักการอ่าน</a:t>
            </a: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๖. ผลักดัน มวยไทยสู่สากลในทุกมิติ</a:t>
            </a: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๗. ให้การสนับสนุนอุตสาหกรรมภาพยนตร์ให้มีศักยภาพสามารถแข่งขันกับนานาชาติได้</a:t>
            </a: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๘. ส่งเสริมให้นำวัฒนธรรมไทยไปใช้ในอุตสาหกรรมต่าง ๆ เช่น เกม ภาพยนตร์ ดนตรี แฟชั่น </a:t>
            </a:r>
            <a:r>
              <a:rPr lang="th-TH" sz="2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แอนนิเมชั่น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๙. เปิดพื้นที่และเปิดโอกาสให้เกิดการสร้างสรรค์งานศิลปะและดนตรี</a:t>
            </a:r>
          </a:p>
          <a:p>
            <a:pPr marL="0" indent="0" algn="thaiDist">
              <a:buNone/>
            </a:pP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๑๐. ส่งเสริมอาชีพ กระตุ้นเศรษฐกิจสร้างสรรค์ เพื่อสร้างรายได้ ให้กับครัวเรือน</a:t>
            </a:r>
            <a:endParaRPr lang="en-US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60E73F-B0BD-65A1-32D6-6A3FAE31EBC9}"/>
              </a:ext>
            </a:extLst>
          </p:cNvPr>
          <p:cNvGrpSpPr/>
          <p:nvPr/>
        </p:nvGrpSpPr>
        <p:grpSpPr>
          <a:xfrm rot="5400000">
            <a:off x="4416390" y="4311536"/>
            <a:ext cx="72008" cy="1056933"/>
            <a:chOff x="3424672" y="2643758"/>
            <a:chExt cx="283232" cy="15841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9C1707C-D683-A57D-CB72-C7A4CE7B9CFF}"/>
                </a:ext>
              </a:extLst>
            </p:cNvPr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CFAA08-500D-C234-9239-2F7CBB650F45}"/>
                </a:ext>
              </a:extLst>
            </p:cNvPr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A3F9E0-32A5-515E-0516-9F89DF1F95F6}"/>
                </a:ext>
              </a:extLst>
            </p:cNvPr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CEE7E2B-0326-4F3E-D732-8021BDA3C7B5}"/>
                </a:ext>
              </a:extLst>
            </p:cNvPr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2154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299976-7DEA-4F2E-DFC0-EA0721FF51F2}"/>
              </a:ext>
            </a:extLst>
          </p:cNvPr>
          <p:cNvSpPr>
            <a:spLocks noGrp="1"/>
          </p:cNvSpPr>
          <p:nvPr/>
        </p:nvSpPr>
        <p:spPr>
          <a:xfrm>
            <a:off x="1691680" y="195487"/>
            <a:ext cx="676875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เจตนารมย์และเป้าหมาย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A7691A1-3D61-17CB-D894-0EBCF26A11A0}"/>
              </a:ext>
            </a:extLst>
          </p:cNvPr>
          <p:cNvSpPr>
            <a:spLocks noGrp="1"/>
          </p:cNvSpPr>
          <p:nvPr/>
        </p:nvSpPr>
        <p:spPr>
          <a:xfrm>
            <a:off x="827584" y="1131590"/>
            <a:ext cx="7488832" cy="374441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เด็กและเยาวชนคือ ต้นกล้า พ่อแม่ (และสังคม) คือเบ้าหลอม โดยสถาบันครอบครัว สถานศึกษาและศาสนสถาน เป็นพื้นที่ในการหล่อหลอมให้เป็นคนดี มีคุณธรรม รักษา ธำรงไว้ซึ่งวัฒนธรรมอันดีงามของไทย</a:t>
            </a: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เยาวชนใช้สื่ออย่างสร้างสรรค์รู้เท่าทัน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Social Media 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ในยุคปัจจุบันและมีภูมิคุ้มกัน</a:t>
            </a: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ประชาชนอยู่ร่วมกันอย่างสันติสุข ภายใต้สังคมพหุวัฒนธรรม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Cultural Diversity)</a:t>
            </a:r>
            <a:endParaRPr lang="th-TH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มีกองทุนช่วยเหลือศิลปินให้ได้รับสวัสดิการที่ดี เป็นกำลังสำคัญในการขับเคลื่อนวัฒนธรรมไทยให้คงอยู่ตลอดไป</a:t>
            </a: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ส่งเสริมสนับสนุนกิจกรรมทางศาสนาที่สำคัญ เพื่อสืบสานวัฒนธรรมอันดีงามของไทย</a:t>
            </a: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ส่งเสริมให้วัฒนธรรมไทย ขึ้นทะเบียนเป็นมรดกโลก และประเทศไทยมีบทบาทในเวทีโลก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60E73F-B0BD-65A1-32D6-6A3FAE31EBC9}"/>
              </a:ext>
            </a:extLst>
          </p:cNvPr>
          <p:cNvGrpSpPr/>
          <p:nvPr/>
        </p:nvGrpSpPr>
        <p:grpSpPr>
          <a:xfrm rot="5400000">
            <a:off x="4416390" y="4095512"/>
            <a:ext cx="72008" cy="1056933"/>
            <a:chOff x="3424672" y="2643758"/>
            <a:chExt cx="283232" cy="15841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9C1707C-D683-A57D-CB72-C7A4CE7B9CFF}"/>
                </a:ext>
              </a:extLst>
            </p:cNvPr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CFAA08-500D-C234-9239-2F7CBB650F45}"/>
                </a:ext>
              </a:extLst>
            </p:cNvPr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A3F9E0-32A5-515E-0516-9F89DF1F95F6}"/>
                </a:ext>
              </a:extLst>
            </p:cNvPr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CEE7E2B-0326-4F3E-D732-8021BDA3C7B5}"/>
                </a:ext>
              </a:extLst>
            </p:cNvPr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33599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A9D5D-4FCE-7E6A-C75B-4865FDA3027D}"/>
              </a:ext>
            </a:extLst>
          </p:cNvPr>
          <p:cNvSpPr/>
          <p:nvPr/>
        </p:nvSpPr>
        <p:spPr>
          <a:xfrm>
            <a:off x="539552" y="1131590"/>
            <a:ext cx="80648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299976-7DEA-4F2E-DFC0-EA0721FF51F2}"/>
              </a:ext>
            </a:extLst>
          </p:cNvPr>
          <p:cNvSpPr>
            <a:spLocks noGrp="1"/>
          </p:cNvSpPr>
          <p:nvPr/>
        </p:nvSpPr>
        <p:spPr>
          <a:xfrm>
            <a:off x="1691680" y="195486"/>
            <a:ext cx="6768752" cy="864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ขั้นตอนการดำเนินงาน </a:t>
            </a:r>
            <a:b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ซอ</a:t>
            </a:r>
            <a:r>
              <a:rPr lang="th-TH" sz="40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ฟต์</a:t>
            </a: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พาวเวอร์...ในกรอบงานวัฒนธรรม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A7691A1-3D61-17CB-D894-0EBCF26A11A0}"/>
              </a:ext>
            </a:extLst>
          </p:cNvPr>
          <p:cNvSpPr>
            <a:spLocks noGrp="1"/>
          </p:cNvSpPr>
          <p:nvPr/>
        </p:nvSpPr>
        <p:spPr>
          <a:xfrm>
            <a:off x="827584" y="1131590"/>
            <a:ext cx="7272808" cy="374441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thaiDist">
              <a:buNone/>
            </a:pP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กระทรวงวัฒนธรรม ได้ดำเนินการขับเคลื่อน “พลังละมุน” ในกรอบงานวัฒนธรรม </a:t>
            </a:r>
            <a:b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๑๐ ขั้นตอน</a:t>
            </a: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สำรวจข้อมูลทุนทางวัฒนธรรมที่มีศักยภาพเพื่อนำมาพัฒนา ต่อยอดใน </a:t>
            </a:r>
            <a:b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๑๐ อุตสาหกรรมสร้างสรรค์</a:t>
            </a: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สำรวจและพัฒนาแรงงานด้านวัฒนธรรมให้มีทักษะสูงรองรับความต้องการของตลาด</a:t>
            </a: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บริหารจัดการพื้นที่และเครือข้ายทางวัฒนธรรม ตั้งแต่ระดับชุมชน หมู่บ้าน ตำบล อำเภอ จังหวัด เพื่อพัฒนาศักยภาพ และพลังทางวัฒนธรรม</a:t>
            </a: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ยกระดับงานวัฒนธรรมเดิมให้เป็นที่ยอมรับในระดับสากล</a:t>
            </a:r>
          </a:p>
          <a:p>
            <a:pPr marL="355600" indent="-355600" algn="thaiDist">
              <a:buAutoNum type="thaiNumPeriod"/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ส่งเสริมเทศกาล ประเพณีของชาติและเทศกาลอื่น ๆ ด้านวัฒนธรรม ให้เป็นหมุดหมายของนักท่องเที่ยวทั่วโลก</a:t>
            </a:r>
          </a:p>
        </p:txBody>
      </p:sp>
    </p:spTree>
    <p:extLst>
      <p:ext uri="{BB962C8B-B14F-4D97-AF65-F5344CB8AC3E}">
        <p14:creationId xmlns:p14="http://schemas.microsoft.com/office/powerpoint/2010/main" val="110779803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8DFBB"/>
      </a:accent3>
      <a:accent4>
        <a:srgbClr val="9AD3E9"/>
      </a:accent4>
      <a:accent5>
        <a:srgbClr val="576868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AD3E9"/>
      </a:accent3>
      <a:accent4>
        <a:srgbClr val="98DFBB"/>
      </a:accent4>
      <a:accent5>
        <a:srgbClr val="CBCBCB"/>
      </a:accent5>
      <a:accent6>
        <a:srgbClr val="576868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AD3E9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AD3E9"/>
      </a:accent3>
      <a:accent4>
        <a:srgbClr val="98DFBB"/>
      </a:accent4>
      <a:accent5>
        <a:srgbClr val="CBCBCB"/>
      </a:accent5>
      <a:accent6>
        <a:srgbClr val="576868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1251</Words>
  <Application>Microsoft Office PowerPoint</Application>
  <PresentationFormat>On-screen Show (16:9)</PresentationFormat>
  <Paragraphs>64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맑은 고딕</vt:lpstr>
      <vt:lpstr>Arial</vt:lpstr>
      <vt:lpstr>TH SarabunIT๙</vt:lpstr>
      <vt:lpstr>TH SarabunPSK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Dathpan sawatdee</cp:lastModifiedBy>
  <cp:revision>76</cp:revision>
  <dcterms:created xsi:type="dcterms:W3CDTF">2016-12-05T23:26:54Z</dcterms:created>
  <dcterms:modified xsi:type="dcterms:W3CDTF">2024-02-12T06:20:06Z</dcterms:modified>
</cp:coreProperties>
</file>