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83" r:id="rId4"/>
    <p:sldId id="284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79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B8958-7E0D-4615-B4C2-58BFA530987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DD6F42-261D-4333-AAA2-602E243DF92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4800" b="1" dirty="0" smtClean="0"/>
              <a:t>การ</a:t>
            </a:r>
            <a:r>
              <a:rPr lang="th-TH" sz="4800" b="1" dirty="0"/>
              <a:t>ขับเคลื่อนอำเภอคุณธรรม</a:t>
            </a:r>
            <a:br>
              <a:rPr lang="th-TH" sz="4800" b="1" dirty="0"/>
            </a:b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286000" y="2285999"/>
            <a:ext cx="5715000" cy="4860305"/>
          </a:xfrm>
        </p:spPr>
        <p:txBody>
          <a:bodyPr>
            <a:normAutofit/>
          </a:bodyPr>
          <a:lstStyle/>
          <a:p>
            <a:r>
              <a:rPr lang="th-TH" sz="3600" b="1" dirty="0"/>
              <a:t>ขั้นเตรียมการ</a:t>
            </a:r>
          </a:p>
          <a:p>
            <a:r>
              <a:rPr lang="th-TH" sz="3600" b="1" dirty="0" smtClean="0"/>
              <a:t>ขั้น</a:t>
            </a:r>
            <a:r>
              <a:rPr lang="th-TH" sz="3600" b="1" dirty="0"/>
              <a:t>ดำเนินการ</a:t>
            </a:r>
          </a:p>
          <a:p>
            <a:r>
              <a:rPr lang="th-TH" sz="3600" b="1" dirty="0" smtClean="0"/>
              <a:t>ขั้นประเมินผล</a:t>
            </a:r>
          </a:p>
          <a:p>
            <a:r>
              <a:rPr lang="th-TH" sz="3600" b="1" dirty="0" smtClean="0"/>
              <a:t>การจัดหางบประมาณสนับสนุน</a:t>
            </a:r>
          </a:p>
          <a:p>
            <a:pPr marL="0" indent="0">
              <a:buNone/>
            </a:pPr>
            <a:r>
              <a:rPr lang="th-TH" sz="3600" b="1" dirty="0"/>
              <a:t/>
            </a:r>
            <a:br>
              <a:rPr lang="th-TH" sz="3600" b="1" dirty="0"/>
            </a:b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52856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/>
              <a:t>ได้รับงบประมาณ ๓๕๐</a:t>
            </a:r>
            <a:r>
              <a:rPr lang="en-US" sz="4000" dirty="0" smtClean="0"/>
              <a:t>,</a:t>
            </a:r>
            <a:r>
              <a:rPr lang="th-TH" sz="4000" dirty="0" smtClean="0"/>
              <a:t>๐๐๐ บาท</a:t>
            </a:r>
          </a:p>
          <a:p>
            <a:pPr algn="ctr"/>
            <a:r>
              <a:rPr lang="th-TH" sz="4000" dirty="0" smtClean="0"/>
              <a:t> ในการขับเคลื่อน ชุมชน องค์กร อำเภอ</a:t>
            </a:r>
          </a:p>
          <a:p>
            <a:pPr algn="ctr"/>
            <a:r>
              <a:rPr lang="th-TH" sz="4000" dirty="0" smtClean="0"/>
              <a:t> ในภาพรวมของจังหวัดเพื่อสร้างแรงจูงใจให้กับเครือข่าย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42078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6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วงรี 12"/>
          <p:cNvSpPr/>
          <p:nvPr/>
        </p:nvSpPr>
        <p:spPr>
          <a:xfrm>
            <a:off x="2786831" y="46864"/>
            <a:ext cx="4756969" cy="1052597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650715" y="273919"/>
            <a:ext cx="4740685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u="sng" dirty="0" smtClean="0">
                <a:solidFill>
                  <a:srgbClr val="C00000"/>
                </a:solidFill>
                <a:latin typeface="PSL Baannarak Book" pitchFamily="34" charset="-34"/>
                <a:cs typeface="PSL Baannarak Book" pitchFamily="34" charset="-34"/>
              </a:rPr>
              <a:t>การขับเคลื่อนอำเภอคุณธรรม</a:t>
            </a:r>
            <a:endParaRPr lang="th-TH" sz="3000" u="sng" dirty="0">
              <a:solidFill>
                <a:srgbClr val="C00000"/>
              </a:solidFill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310" y="1592490"/>
            <a:ext cx="21336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ขั้นเตรียมการ</a:t>
            </a:r>
            <a:endParaRPr lang="th-TH" sz="2400" b="1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520220"/>
            <a:ext cx="5486400" cy="892552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สร้างการรับรู้และความเข้าใจให้</a:t>
            </a:r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แก่</a:t>
            </a:r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บุคลากร</a:t>
            </a:r>
          </a:p>
          <a:p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ของ </a:t>
            </a:r>
            <a:r>
              <a:rPr lang="th-TH" sz="2600" dirty="0" err="1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สวจ</a:t>
            </a:r>
            <a:r>
              <a:rPr lang="en-US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.</a:t>
            </a:r>
            <a:endParaRPr lang="th-TH" sz="2600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2475271" y="1802680"/>
            <a:ext cx="623119" cy="2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arawut\Desktop\489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4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55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4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82962"/>
          </a:xfrm>
        </p:spPr>
        <p:txBody>
          <a:bodyPr>
            <a:normAutofit/>
          </a:bodyPr>
          <a:lstStyle/>
          <a:p>
            <a:pPr algn="ctr"/>
            <a:r>
              <a:rPr lang="th-TH" sz="9600" b="1" dirty="0" smtClean="0">
                <a:solidFill>
                  <a:srgbClr val="C00000"/>
                </a:solidFill>
              </a:rPr>
              <a:t>จบการนำเสนอ</a:t>
            </a:r>
            <a:endParaRPr lang="th-TH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9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วงรี 12"/>
          <p:cNvSpPr/>
          <p:nvPr/>
        </p:nvSpPr>
        <p:spPr>
          <a:xfrm>
            <a:off x="2786831" y="46864"/>
            <a:ext cx="4756969" cy="1052597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650715" y="273919"/>
            <a:ext cx="4740685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u="sng" dirty="0" smtClean="0">
                <a:solidFill>
                  <a:srgbClr val="C00000"/>
                </a:solidFill>
                <a:latin typeface="PSL Baannarak Book" pitchFamily="34" charset="-34"/>
                <a:cs typeface="PSL Baannarak Book" pitchFamily="34" charset="-34"/>
              </a:rPr>
              <a:t>การขับเคลื่อนอำเภอคุณธรรม</a:t>
            </a:r>
            <a:endParaRPr lang="th-TH" sz="3000" u="sng" dirty="0">
              <a:solidFill>
                <a:srgbClr val="C00000"/>
              </a:solidFill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244" y="1392321"/>
            <a:ext cx="21336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ขั้นเตรียมการ</a:t>
            </a:r>
            <a:endParaRPr lang="th-TH" sz="2400" b="1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005" y="1407307"/>
            <a:ext cx="5587795" cy="492443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แต่งตั้งคณะทำงานขับเคลื่อนอำเภอคุณธรรม</a:t>
            </a:r>
            <a:endParaRPr lang="th-TH" sz="2600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920" y="2706617"/>
            <a:ext cx="5244280" cy="1384995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จัดประชุม</a:t>
            </a:r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สร้างการรับรู้และความเข้าใจ    ในการขับเคลื่อนอำเภอคุณธรรมให้แก่คณะทำงานขับเคลื่อนระดับอำเภอ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pic>
        <p:nvPicPr>
          <p:cNvPr id="1026" name="Picture 2" descr="C:\Users\Sarawut\Desktop\ประชุม25ก.พ_๑๙๐๒๒๖_0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64" y="4461101"/>
            <a:ext cx="2748436" cy="20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awut\Desktop\ประชุม25ก.พ_๑๙๐๒๒๖_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02" y="4489800"/>
            <a:ext cx="2615995" cy="19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ตัวเชื่อมต่อตรง 14"/>
          <p:cNvCxnSpPr/>
          <p:nvPr/>
        </p:nvCxnSpPr>
        <p:spPr>
          <a:xfrm>
            <a:off x="2477865" y="1643207"/>
            <a:ext cx="623119" cy="2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767780" y="3583858"/>
            <a:ext cx="446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767781" y="1643207"/>
            <a:ext cx="0" cy="1940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วงรี 12"/>
          <p:cNvSpPr/>
          <p:nvPr/>
        </p:nvSpPr>
        <p:spPr>
          <a:xfrm>
            <a:off x="2786831" y="46864"/>
            <a:ext cx="4756969" cy="1052597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650715" y="273919"/>
            <a:ext cx="4740685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u="sng" dirty="0" smtClean="0">
                <a:solidFill>
                  <a:srgbClr val="C00000"/>
                </a:solidFill>
                <a:latin typeface="PSL Baannarak Book" pitchFamily="34" charset="-34"/>
                <a:cs typeface="PSL Baannarak Book" pitchFamily="34" charset="-34"/>
              </a:rPr>
              <a:t>การขับเคลื่อนอำเภอคุณธรรม</a:t>
            </a:r>
            <a:endParaRPr lang="th-TH" sz="3000" u="sng" dirty="0">
              <a:solidFill>
                <a:srgbClr val="C00000"/>
              </a:solidFill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244" y="1392321"/>
            <a:ext cx="21336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ขั้นเตรียมการ</a:t>
            </a:r>
            <a:endParaRPr lang="th-TH" sz="2400" b="1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005" y="1407307"/>
            <a:ext cx="3682795" cy="492443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จัดเตรียมเอกสารที่เกี่ยวข้อง</a:t>
            </a:r>
            <a:endParaRPr lang="th-TH" sz="2600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920" y="2706617"/>
            <a:ext cx="3948880" cy="954107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แบบแสดงความจำนงเข้าร่วมเป็นอำเภอคุณธรรม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2477865" y="1643207"/>
            <a:ext cx="623119" cy="2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/>
          <p:nvPr/>
        </p:nvSpPr>
        <p:spPr>
          <a:xfrm>
            <a:off x="3234702" y="3886200"/>
            <a:ext cx="3948880" cy="52322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แบบประกาศเจตนารมณ์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234702" y="4686489"/>
            <a:ext cx="3948880" cy="954107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ตัวอย่างแผนส่งเสริมและพัฒนาอำเภอด้านคุณธรรม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0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28" y="716489"/>
            <a:ext cx="21336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ขั้นดำเนินการ</a:t>
            </a:r>
            <a:endParaRPr lang="th-TH" sz="2400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516" y="501046"/>
            <a:ext cx="5523084" cy="892552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จัด</a:t>
            </a:r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ประชุมผู้เกี่ยวข้องในระดับอำเภอ สร้างการรับรู้และความเข้าใจ</a:t>
            </a:r>
            <a:endParaRPr lang="th-TH" sz="2600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957" y="4014132"/>
            <a:ext cx="5142084" cy="892552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ระดมความคิด ปัญหาที่อยากแก้ ความดีที่อยากทำ/จัดทำประกาศเจตนารมณ์</a:t>
            </a:r>
            <a:endParaRPr lang="th-TH" sz="2600" dirty="0" smtClean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957" y="5270956"/>
            <a:ext cx="3866443" cy="95410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ส่งเสริมให้อำเภอดำเนินการตาม ๙ ขั้นตอน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cxnSp>
        <p:nvCxnSpPr>
          <p:cNvPr id="8" name="ตัวเชื่อมต่อตรง 7"/>
          <p:cNvCxnSpPr>
            <a:stCxn id="4" idx="3"/>
            <a:endCxn id="5" idx="1"/>
          </p:cNvCxnSpPr>
          <p:nvPr/>
        </p:nvCxnSpPr>
        <p:spPr>
          <a:xfrm>
            <a:off x="2279428" y="947322"/>
            <a:ext cx="808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2590800" y="4460408"/>
            <a:ext cx="553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590800" y="5748010"/>
            <a:ext cx="553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590800" y="953504"/>
            <a:ext cx="0" cy="479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arawut\Desktop\489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63" y="1729749"/>
            <a:ext cx="3034160" cy="2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wut\Desktop\48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743461"/>
            <a:ext cx="3022261" cy="20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44041"/>
            <a:ext cx="4724400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ขั้น</a:t>
            </a:r>
            <a:r>
              <a:rPr lang="th-TH" sz="3200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ประเมินผลและรายงานผล</a:t>
            </a:r>
            <a:endParaRPr lang="th-TH" sz="3200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219200"/>
            <a:ext cx="6096000" cy="95410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รวบรวมเอกสารการ</a:t>
            </a:r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ประเมินตนเอง</a:t>
            </a:r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ตาม ๙ ขั้นตอนเพื่อจัดระดับอำเภอคุณธรรม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pic>
        <p:nvPicPr>
          <p:cNvPr id="1026" name="Picture 2" descr="C:\Users\Sarawut\Desktop\489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" y="2546868"/>
            <a:ext cx="283402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awut\Desktop\489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97" y="2536972"/>
            <a:ext cx="26701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awut\Desktop\489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22128"/>
            <a:ext cx="26821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09600"/>
            <a:ext cx="6248400" cy="954107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เสนอคณะอนุกรรมการส่งเสริมคุณธรรม </a:t>
            </a:r>
          </a:p>
          <a:p>
            <a:pPr algn="ctr"/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ระดับจังหวัด ปีละ ๒ ครั้ง (</a:t>
            </a:r>
            <a:r>
              <a:rPr lang="th-TH" dirty="0" err="1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พค</a:t>
            </a:r>
            <a:r>
              <a:rPr lang="en-US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./</a:t>
            </a:r>
            <a:r>
              <a:rPr lang="th-TH" dirty="0" err="1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สค</a:t>
            </a:r>
            <a:r>
              <a:rPr lang="en-US" dirty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.</a:t>
            </a:r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)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003" y="5486400"/>
            <a:ext cx="5011994" cy="52322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effectLst>
                  <a:glow rad="127000">
                    <a:schemeClr val="bg1"/>
                  </a:glow>
                </a:effectLst>
                <a:latin typeface="PSL Baannarak Book" pitchFamily="34" charset="-34"/>
                <a:cs typeface="PSL Baannarak Book" pitchFamily="34" charset="-34"/>
              </a:rPr>
              <a:t>ส่งผลให้กรมการศาสนา</a:t>
            </a:r>
            <a:endParaRPr lang="th-TH" dirty="0">
              <a:effectLst>
                <a:glow rad="127000">
                  <a:schemeClr val="bg1"/>
                </a:glow>
              </a:effectLst>
              <a:latin typeface="PSL Baannarak Book" pitchFamily="34" charset="-34"/>
              <a:cs typeface="PSL Baannarak Book" pitchFamily="34" charset="-34"/>
            </a:endParaRPr>
          </a:p>
        </p:txBody>
      </p:sp>
      <p:pic>
        <p:nvPicPr>
          <p:cNvPr id="6" name="รูปภาพ 5" descr="C:\Users\PC culture001\Desktop\405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707"/>
            <a:ext cx="3985547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C:\Users\PC culture001\Desktop\4057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25707"/>
            <a:ext cx="38100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37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8600"/>
            <a:ext cx="60198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FF00"/>
                </a:solidFill>
                <a:latin typeface="PSL Baannarak Book" pitchFamily="34" charset="-34"/>
                <a:cs typeface="PSL Baannarak Book" pitchFamily="34" charset="-34"/>
              </a:rPr>
              <a:t>จุดเน้นประเด็นสำคัญอำเภอคุณธรรม</a:t>
            </a:r>
            <a:endParaRPr lang="th-TH" sz="3200" dirty="0">
              <a:solidFill>
                <a:srgbClr val="FFFF00"/>
              </a:solidFill>
              <a:latin typeface="PSL Baannarak Book" pitchFamily="34" charset="-34"/>
              <a:cs typeface="PSL Baannarak Boo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8534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  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จำนวนหน่วยงาน</a:t>
            </a:r>
            <a:r>
              <a:rPr lang="en-US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ส่วนราชการ</a:t>
            </a:r>
            <a:r>
              <a:rPr lang="en-US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ท้องถิ่น</a:t>
            </a:r>
            <a:r>
              <a:rPr lang="en-US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สถานศึกษา</a:t>
            </a:r>
            <a:r>
              <a:rPr lang="en-US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เครือข่าย</a:t>
            </a:r>
            <a:r>
              <a:rPr lang="en-US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/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 ประชารัฐ ที่เข้าร่วมประชุมประจำเดือนทั้งหมด คิดเป็นฐาน 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  ๑๐๐</a:t>
            </a:r>
            <a:r>
              <a:rPr lang="en-US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%</a:t>
            </a:r>
            <a:r>
              <a:rPr lang="th-TH" sz="3200" b="1" dirty="0" smtClean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โดยไม่นับชุมชนคุณธรรมในอำเภอ</a:t>
            </a:r>
          </a:p>
          <a:p>
            <a:endParaRPr lang="th-TH" sz="1800" b="1" dirty="0" smtClean="0">
              <a:solidFill>
                <a:srgbClr val="FF0000"/>
              </a:solidFill>
              <a:latin typeface="TH NiramitIT๙ " panose="02000506000000020004" pitchFamily="2" charset="-34"/>
              <a:cs typeface="TH NiramitIT๙ " panose="02000506000000020004" pitchFamily="2" charset="-34"/>
            </a:endParaRPr>
          </a:p>
          <a:p>
            <a:r>
              <a:rPr lang="th-TH" b="1" dirty="0" smtClean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  </a:t>
            </a:r>
            <a:r>
              <a:rPr lang="th-TH" sz="3200" b="1" dirty="0" smtClean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หน่วยงานในอำเภอจะต้องส่งแบบประเมินผลให้ </a:t>
            </a:r>
            <a:r>
              <a:rPr lang="th-TH" sz="3200" b="1" dirty="0" err="1" smtClean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สวจ</a:t>
            </a:r>
            <a:r>
              <a:rPr lang="en-US" sz="3200" b="1" dirty="0" smtClean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.</a:t>
            </a:r>
            <a:r>
              <a:rPr lang="th-TH" sz="3200" b="1" dirty="0" smtClean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</a:p>
          <a:p>
            <a:r>
              <a:rPr lang="th-TH" sz="3200" b="1" dirty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เพื่อนำรายชื่อเข้าพิจารณาในคณะอนุกรรมการส่งเสริมคุณธรรม</a:t>
            </a:r>
          </a:p>
          <a:p>
            <a:endParaRPr lang="th-TH" sz="1800" b="1" dirty="0" smtClean="0">
              <a:solidFill>
                <a:srgbClr val="00B050"/>
              </a:solidFill>
              <a:latin typeface="TH NiramitIT๙ " panose="02000506000000020004" pitchFamily="2" charset="-34"/>
              <a:cs typeface="TH NiramitIT๙ " panose="02000506000000020004" pitchFamily="2" charset="-34"/>
            </a:endParaRPr>
          </a:p>
          <a:p>
            <a:r>
              <a:rPr lang="th-TH" b="1" dirty="0" smtClean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  </a:t>
            </a:r>
            <a:r>
              <a:rPr lang="th-TH" sz="3200" b="1" dirty="0" smtClean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การส่งเสริมสนับสนุนให้มีชุมชนคุณธรรม ในพื้นที่อำเภอ </a:t>
            </a:r>
          </a:p>
          <a:p>
            <a:r>
              <a:rPr lang="th-TH" sz="3200" b="1" dirty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มีผลต่อการประเมินความสำเร็จของการพัฒนาอำเภอคุณธรรม</a:t>
            </a:r>
          </a:p>
          <a:p>
            <a:r>
              <a:rPr lang="th-TH" sz="3200" b="1" dirty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  <a:r>
              <a:rPr lang="th-TH" sz="3200" b="1" dirty="0" smtClean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    แต่ไม่นำมาคิดฐาน ๑๐๐</a:t>
            </a:r>
            <a:r>
              <a:rPr lang="en-US" sz="3200" b="1" dirty="0" smtClean="0">
                <a:solidFill>
                  <a:srgbClr val="FFC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%</a:t>
            </a:r>
            <a:endParaRPr lang="th-TH" sz="3200" b="1" dirty="0">
              <a:solidFill>
                <a:srgbClr val="FFC000"/>
              </a:solidFill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2" name="ดาว 6 แฉก 1"/>
          <p:cNvSpPr/>
          <p:nvPr/>
        </p:nvSpPr>
        <p:spPr>
          <a:xfrm>
            <a:off x="197427" y="1148938"/>
            <a:ext cx="381000" cy="381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ดาว 6 แฉก 2"/>
          <p:cNvSpPr/>
          <p:nvPr/>
        </p:nvSpPr>
        <p:spPr>
          <a:xfrm>
            <a:off x="197427" y="2960922"/>
            <a:ext cx="381000" cy="457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7 แฉก 5"/>
          <p:cNvSpPr/>
          <p:nvPr/>
        </p:nvSpPr>
        <p:spPr>
          <a:xfrm>
            <a:off x="181840" y="4190563"/>
            <a:ext cx="412173" cy="4415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3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FEAA364D-0EA6-44D5-82E4-60761A2A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"/>
            <a:ext cx="3258214" cy="76220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อำเภอคุณธรรม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9367563D-9155-4808-8F74-D190A052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431143"/>
            <a:ext cx="9372600" cy="4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281</Words>
  <Application>Microsoft Office PowerPoint</Application>
  <PresentationFormat>นำเสนอทางหน้าจอ (4:3)</PresentationFormat>
  <Paragraphs>45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Century Schoolbook</vt:lpstr>
      <vt:lpstr>KodchiangUPC</vt:lpstr>
      <vt:lpstr>PSL Baannarak Book</vt:lpstr>
      <vt:lpstr>TH NiramitIT๙ </vt:lpstr>
      <vt:lpstr>TH SarabunPSK</vt:lpstr>
      <vt:lpstr>Wingdings</vt:lpstr>
      <vt:lpstr>Wingdings 2</vt:lpstr>
      <vt:lpstr>เฉลียง</vt:lpstr>
      <vt:lpstr> การขับเคลื่อนอำเภอคุณธรรม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Sarawut</dc:creator>
  <cp:lastModifiedBy>อุบลวรรณ ทะพิงค์แก</cp:lastModifiedBy>
  <cp:revision>26</cp:revision>
  <dcterms:created xsi:type="dcterms:W3CDTF">2019-09-10T12:42:33Z</dcterms:created>
  <dcterms:modified xsi:type="dcterms:W3CDTF">2019-09-11T05:27:10Z</dcterms:modified>
</cp:coreProperties>
</file>