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0" r:id="rId4"/>
    <p:sldId id="259" r:id="rId5"/>
    <p:sldId id="260" r:id="rId6"/>
    <p:sldId id="275" r:id="rId7"/>
    <p:sldId id="289" r:id="rId8"/>
    <p:sldId id="288" r:id="rId9"/>
    <p:sldId id="291" r:id="rId10"/>
    <p:sldId id="257" r:id="rId11"/>
    <p:sldId id="293" r:id="rId12"/>
    <p:sldId id="258" r:id="rId13"/>
    <p:sldId id="290" r:id="rId14"/>
    <p:sldId id="261" r:id="rId15"/>
    <p:sldId id="280" r:id="rId16"/>
    <p:sldId id="282" r:id="rId17"/>
    <p:sldId id="273" r:id="rId18"/>
    <p:sldId id="294" r:id="rId19"/>
    <p:sldId id="296" r:id="rId20"/>
    <p:sldId id="297" r:id="rId21"/>
    <p:sldId id="298" r:id="rId22"/>
    <p:sldId id="301" r:id="rId23"/>
    <p:sldId id="302" r:id="rId24"/>
    <p:sldId id="299" r:id="rId25"/>
    <p:sldId id="300" r:id="rId26"/>
    <p:sldId id="281" r:id="rId27"/>
  </p:sldIdLst>
  <p:sldSz cx="12192000" cy="6858000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3C6"/>
    <a:srgbClr val="703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B01E-7321-47D0-BA18-0AED8FED892D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FF7E7-2A86-4A56-AEE8-9E71390D9A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906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07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43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631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122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00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448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97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72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415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00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688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79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F7E7-2A86-4A56-AEE8-9E71390D9AE8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72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9A5E-C33E-40F6-B777-C13159BE0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C4D03-D98A-4981-AE6D-D8EE0F680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CEC8-8BBD-489C-8B1E-6D249301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133D-0B8B-47A2-9CD2-B526F9A1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A950F-4096-4902-A2E7-8D3ECE2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301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5DF0-E4AC-4A0F-8C9B-74B0C884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F1386-27CC-4E80-83F3-47822EB36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E4AB9-96F7-4B32-AC1E-F815C47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1699C-F3E1-4B87-9311-37DEAF15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93222-18A9-46F8-ABD4-61450FD8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712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3C1E1-CBE5-44B3-B27D-ACF9DE5A9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8934D-F39D-4CC2-BF25-0727D5B91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28C3-DB14-4AF7-8F3A-76F20031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C2F90-0801-41A7-9582-43AF7817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61ED2-9E8C-46BB-AC42-0B8A2EE5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05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9A74-76ED-417C-8BFA-E39A3C48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C902-0AE7-41C1-B85A-A6DD5AD93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A981-C977-4FF8-A288-23E462F2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ADD2-44EB-4B2B-9765-74D3061F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1A19A-564F-4249-86D9-4644754B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961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1149-E37E-459E-A68B-FA9B6FC9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7C1A-F188-4FAD-A71D-156C532A0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C401-EF5E-448C-B008-FC0EA319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601E-2C44-4D6A-817E-ADABDD94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4857-425B-40C0-A23E-03A2715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70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DCF0-94B4-43FB-A105-4FC19951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45CF-C448-48DA-9880-3E3DE5E0E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C3443-7950-4B0F-A1FA-1635D8AA9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7825F-E2E9-423F-B656-1AD071A7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00D9C-1B7E-4AE9-B573-D3CA9E6F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DE516-998E-4521-8774-E19671F2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9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222E-27E7-4C58-85C9-D087AD34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E7FEC-BF79-4FB5-ADD3-3A879FC1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FBE2F-0179-4F09-925B-FCA032137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28E79-AAB3-4C4B-9B2D-7C1EDF269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4054B-D3E0-4862-BE17-A35DF40C2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C1ECD-19FC-455E-B55D-1328B5A9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65942-ADB1-4EB4-968D-FB61158A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001D8-5B20-4474-8658-0F202130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67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FF18-D726-42CF-A3C7-D9F799CA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90488-DB13-472C-BFF9-BDB8FDBC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236F7-693D-4EDC-BA7B-3F1D6CF8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8B3A3-A3D8-4A78-9B54-E3EE45EA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70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66FD-E2BA-44AB-8C7C-94CD7696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F87D6-9712-4F95-B37D-01F87762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4878F-3156-4775-8687-F4706E26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56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817A-095F-4430-85ED-B0B856D7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07E37-7945-4216-A4B5-456AAD06C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0169C-C6B9-44D4-8625-13A12C6C7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33133-0915-4B93-B34C-E4C1BF18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F5043-90E9-49D7-8433-9DEFAD16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5646D-76A7-43CF-BF8F-F56799C2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21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F742-3B8A-40B6-A157-93B05140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B5FE6-0016-4376-8B66-DCF2D0A04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9BD8F-4B9A-497A-92DE-8492008BB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B1C79-9B00-4D44-9335-4EA881F7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C521E-0B55-4210-9FC0-90CE2057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AA2D2-DE24-464C-91BC-FD924F1B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41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BDA2C-58D8-447A-843A-10E8B9FD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458C-EE30-4399-BC6E-E564B1E1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D839-ADDB-4FFD-9D20-332D08161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E608-4050-4830-8818-FD48D8462151}" type="datetimeFigureOut">
              <a:rPr lang="th-TH" smtClean="0"/>
              <a:t>11/09/62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D100-4822-4B1C-B6B6-7C5D1AB93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DDB6F-7368-48D6-A936-1FB3AD69B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68FB-3C96-4885-A596-AC8AC25DEB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039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3B61-05E4-42C7-9474-70E36C879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46" y="948268"/>
            <a:ext cx="10425344" cy="1805451"/>
          </a:xfrm>
        </p:spPr>
        <p:txBody>
          <a:bodyPr>
            <a:normAutofit/>
          </a:bodyPr>
          <a:lstStyle/>
          <a:p>
            <a:r>
              <a:rPr lang="th-TH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การดำเนินงานการส่งเสริมและพัฒนาบทบาทคณะอนุกรรมการส่งเสริมคุณธรรมระดับจังหวัด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DD9AB-F08E-410E-9D51-FE9A465D3106}"/>
              </a:ext>
            </a:extLst>
          </p:cNvPr>
          <p:cNvSpPr txBox="1"/>
          <p:nvPr/>
        </p:nvSpPr>
        <p:spPr>
          <a:xfrm>
            <a:off x="819428" y="3108826"/>
            <a:ext cx="10741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 </a:t>
            </a:r>
            <a:r>
              <a:rPr lang="th-TH" sz="3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</a:p>
          <a:p>
            <a:r>
              <a:rPr lang="th-TH" sz="3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นายจรูญศักดิ์  สิงหเดช   	รองผู้ว่าราชการจังหวัดปทุมธานี</a:t>
            </a:r>
          </a:p>
          <a:p>
            <a:r>
              <a:rPr lang="th-TH" sz="3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		     	รองประธานคณะอนุกรรมการส่งเสริมคุณธรรมจังหวัดปทุมธานี</a:t>
            </a:r>
          </a:p>
          <a:p>
            <a:r>
              <a:rPr lang="th-TH" sz="3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นางสาว</a:t>
            </a:r>
            <a:r>
              <a:rPr lang="th-TH" sz="3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ฐิต</a:t>
            </a:r>
            <a:r>
              <a:rPr lang="th-TH" sz="3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์ณัฐ  สมบัติศิริ   	วัฒนธรรมจังหวัดปทุมธานี</a:t>
            </a:r>
          </a:p>
          <a:p>
            <a:r>
              <a:rPr lang="th-TH" sz="3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นายวรวุฒิ  ด่านสมพงศ์    	วัฒนธรรมจังหวัดจันทบุรี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02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D537-DD43-4722-BC2E-B2B0CDD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9312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บทบาทหน้าที่ของคณะอนุกรรมการส่งเสริมคุณธรรม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3BDA-1837-4762-AE36-E6155734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7476"/>
            <a:ext cx="10640627" cy="41794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(๑) จัดทำแผนแม่บทและแผนปฏิบัติการส่งเสริมคุณธรรมของจังหวัด    ให้สอดคล้องกับเป้าหมายในแผนแม่บทส่งเสริมคุณธรรมแห่งชาติ ฉบับที่ ๑ (พ.ศ. ๒๕๕๙ – ๒๕๖๔) 	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(๒) ขับเคลื่อนแผนแม่บทและแผนปฏิบัติการส่งเสริมคุณธรรมของจังหวัด</a:t>
            </a:r>
          </a:p>
          <a:p>
            <a:pPr marL="0" indent="0">
              <a:spcBef>
                <a:spcPts val="0"/>
              </a:spcBef>
              <a:buNone/>
            </a:pP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22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F757-DA30-4955-9903-2028AA9F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1" y="681037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บทบาทหน้าที่ของคณะอนุกรรมการส่งเสริมคุณธรรม (ต่อ)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DA968-924C-4892-AA1E-72B4C615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796" y="21629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h-TH" sz="4000" dirty="0">
                <a:solidFill>
                  <a:prstClr val="black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(๓) สนับสนุนให้มีการพัฒนาคุณธรรมจริยธรรมในหน่วยงานต่าง ๆ ทั้งภาครัฐ ภาคเอกชน และภาคประชาสังคม</a:t>
            </a:r>
          </a:p>
          <a:p>
            <a:pPr marL="0" indent="0">
              <a:buNone/>
            </a:pPr>
            <a:endParaRPr lang="th-TH" sz="1800" dirty="0">
              <a:solidFill>
                <a:prstClr val="black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solidFill>
                  <a:prstClr val="black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(๔) ติดตาม ประเมินผลการดำเนินงานตามแผนแม่บทและแผนปฏิบัติการส่งเสริมคุณธรรมของจังหวัด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77380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2B00-D1ED-4040-90EF-4199A128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357" y="828668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บทบาทหน้าที่ของคณะอนุกรรมการส่งเสริมคุณธรรม (ต่อ)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7E70-6E50-44A8-8E93-4FD70C2A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50"/>
            <a:ext cx="10515600" cy="4685514"/>
          </a:xfrm>
        </p:spPr>
        <p:txBody>
          <a:bodyPr>
            <a:normAutofit/>
          </a:bodyPr>
          <a:lstStyle/>
          <a:p>
            <a:pPr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en-US" sz="48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40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(๕) แต่งตั้งคณะทำงานเพื่อสนับสนุนการปฏิบัติงานตามอำนาจหน้าที่</a:t>
            </a:r>
          </a:p>
          <a:p>
            <a:pPr indent="0" algn="thaiDi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th-TH" sz="40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(๖) ผลักดันให้แผนคุณธรรมปรากฏอยู่ในยุทธศาสตร์ของจังหวัด</a:t>
            </a:r>
            <a:endParaRPr lang="en-US" sz="40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08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70EA-06A0-45D4-BBAC-1C73F474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บทบาทหน้าที่ของคณะอนุกรรมการส่งเสริมคุณธรรม (ต่อ)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EBA3-8F24-4F51-925A-A09F9DE2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thaiDist">
              <a:lnSpc>
                <a:spcPct val="115000"/>
              </a:lnSpc>
              <a:spcBef>
                <a:spcPts val="0"/>
              </a:spcBef>
              <a:buNone/>
            </a:pPr>
            <a:r>
              <a:rPr lang="th-TH" sz="3000" dirty="0">
                <a:solidFill>
                  <a:prstClr val="black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4000" dirty="0">
                <a:solidFill>
                  <a:prstClr val="black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(๗) ถ่ายทอดและสร้างการรับรู้ให้กับเจ้าหน้าที่ในสังกัดเพื่อให้เป็นวิทยากรแกนนำ สามารถไปถ่ายทอดองค์ความรู้การส่งเสริมและพัฒนาคุณธรรมให้กับเครือข่ายในพื้นที่ได้</a:t>
            </a:r>
          </a:p>
          <a:p>
            <a:pPr lvl="0" indent="0" algn="thaiDist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lvl="0" indent="0" algn="thaiDist">
              <a:lnSpc>
                <a:spcPct val="115000"/>
              </a:lnSpc>
              <a:spcBef>
                <a:spcPts val="0"/>
              </a:spcBef>
              <a:buNone/>
            </a:pPr>
            <a:r>
              <a:rPr lang="th-TH" sz="4000" dirty="0">
                <a:solidFill>
                  <a:prstClr val="black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(๘) ดำเนินการอื่นใดที่เกี่ยวข้องตามที่คณะกรรมการส่งเสริมคุณธรรมแห่งชาติมอบหมาย</a:t>
            </a:r>
            <a:endParaRPr lang="en-US" sz="4000" dirty="0">
              <a:solidFill>
                <a:prstClr val="black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672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27488B6-7D8E-42AC-A9B7-F7BCA648B0A3}"/>
              </a:ext>
            </a:extLst>
          </p:cNvPr>
          <p:cNvSpPr/>
          <p:nvPr/>
        </p:nvSpPr>
        <p:spPr>
          <a:xfrm>
            <a:off x="838200" y="2256068"/>
            <a:ext cx="10515600" cy="1543050"/>
          </a:xfrm>
          <a:prstGeom prst="wedgeRectCallout">
            <a:avLst>
              <a:gd name="adj1" fmla="val 38044"/>
              <a:gd name="adj2" fmla="val 1341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70B80-46F1-4945-9241-1704C319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068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b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๓. บทบาทหน้าที่ของเลขานุการคณะอนุกรรมการส่งเสริมคุณธรรมระดับจังหวัด</a:t>
            </a:r>
            <a:b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endParaRPr lang="th-TH" sz="4000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F597F-4A22-41DC-A493-A595E92C9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" b="100000" l="0" r="96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4100" y="3921173"/>
            <a:ext cx="1809750" cy="27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8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4831-17FD-46F9-A911-4FF3FEAB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69900"/>
            <a:ext cx="10515600" cy="1325563"/>
          </a:xfrm>
          <a:solidFill>
            <a:schemeClr val="accent1">
              <a:lumMod val="50000"/>
              <a:alpha val="26000"/>
            </a:schemeClr>
          </a:solidFill>
        </p:spPr>
        <p:txBody>
          <a:bodyPr/>
          <a:lstStyle/>
          <a:p>
            <a:pPr algn="ctr"/>
            <a:r>
              <a:rPr lang="th-TH" sz="3600" b="1" dirty="0">
                <a:ln w="22225">
                  <a:solidFill>
                    <a:srgbClr val="44546A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๓. บทบาทหน้าที่ของเลขานุการคณะอนุกรรมการส่งเสริมคุณธรรมระดับจังหวัด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0449-8093-4F85-BAFD-8EC0111D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938338"/>
            <a:ext cx="9696450" cy="4773612"/>
          </a:xfrm>
          <a:solidFill>
            <a:schemeClr val="accent5">
              <a:lumMod val="75000"/>
              <a:alpha val="1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en-US" dirty="0"/>
              <a:t>	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  = Sense  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ความสำนึกรับผิดชอบ ความเฉลียวฉลาด</a:t>
            </a: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E = Efficiency 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ความสามารถในการทำงานอย่างมีประสิทธิภาพ</a:t>
            </a: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C = Courage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ความมุ่งมั่นกล้าหาญที่จะทำ</a:t>
            </a: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R = Responsibility 		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ความรับผิดชอบ</a:t>
            </a: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E = Energy	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พลังงานในทางบวก สุขภาพ กำลังใจ </a:t>
            </a: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T = Technique 	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เทคนิคในการทำงาน</a:t>
            </a: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A = Active		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ความกระตือรือร้น</a:t>
            </a: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R = Rich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	ความเป็นผู้มีศีลธรรม คุณธรรม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Y = Youth		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ความมีชีวิชีวา</a:t>
            </a:r>
          </a:p>
        </p:txBody>
      </p:sp>
    </p:spTree>
    <p:extLst>
      <p:ext uri="{BB962C8B-B14F-4D97-AF65-F5344CB8AC3E}">
        <p14:creationId xmlns:p14="http://schemas.microsoft.com/office/powerpoint/2010/main" val="358399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63C6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F1C3966-E48F-44BC-8262-C987378E13E1}"/>
              </a:ext>
            </a:extLst>
          </p:cNvPr>
          <p:cNvSpPr/>
          <p:nvPr/>
        </p:nvSpPr>
        <p:spPr>
          <a:xfrm>
            <a:off x="2400300" y="1722436"/>
            <a:ext cx="7077075" cy="2087563"/>
          </a:xfrm>
          <a:prstGeom prst="wedgeEllipseCallout">
            <a:avLst>
              <a:gd name="adj1" fmla="val 38386"/>
              <a:gd name="adj2" fmla="val 85770"/>
            </a:avLst>
          </a:prstGeom>
          <a:solidFill>
            <a:srgbClr val="F763C6">
              <a:alpha val="41000"/>
            </a:srgbClr>
          </a:solidFill>
          <a:ln>
            <a:solidFill>
              <a:srgbClr val="F76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AD031-5CF7-4C8C-8C19-C1C446B8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912" y="2103437"/>
            <a:ext cx="5972175" cy="1325563"/>
          </a:xfrm>
        </p:spPr>
        <p:txBody>
          <a:bodyPr/>
          <a:lstStyle/>
          <a:p>
            <a:r>
              <a:rPr lang="th-TH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การกำกับติดตามและประเมินผล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4D89D-ADB1-49AC-AD23-40CE33A9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95" l="9896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82061" y="3545134"/>
            <a:ext cx="2176463" cy="29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5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D2BAEE3-4D1C-4953-9EFF-19B35CD67066}"/>
              </a:ext>
            </a:extLst>
          </p:cNvPr>
          <p:cNvSpPr/>
          <p:nvPr/>
        </p:nvSpPr>
        <p:spPr>
          <a:xfrm>
            <a:off x="2718277" y="1390650"/>
            <a:ext cx="7172325" cy="2038350"/>
          </a:xfrm>
          <a:prstGeom prst="wedgeEllipseCallout">
            <a:avLst>
              <a:gd name="adj1" fmla="val 51263"/>
              <a:gd name="adj2" fmla="val 12632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351D2-0EF7-4634-959B-C3E17473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17470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การขับเคลื่อนงานเชิงรุก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7D3B0-02B6-4E41-8DC0-7AD3DE518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29211" y="4235406"/>
            <a:ext cx="143268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4D39-7BFB-4338-9109-68C571F0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การขับเคลื่อนงานเชิงรุก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F979D-E24B-4D5B-9B50-A9C7D96B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  <a:solidFill>
            <a:schemeClr val="accent6">
              <a:lumMod val="60000"/>
              <a:lumOff val="40000"/>
              <a:alpha val="7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1. กระบวนการจัดเตรียมข้อมูลชุมชน องค์กร อำเภอคุณธรรม เข้าสู่การพิจารณา     ให้ความเห็นชอบของคณะอนุกรรมการ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2. กระบวนการสร้างการรับรู้โดยคณะอนุกรรมการฯ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3. ผลิตสื่อประชาสัมพันธ์อย่างต่อเนื่อง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4. นำเสนอในที่ประชุมกรมการจังหวัด เพื่อรายงานผลการขับเคลื่อนเป็นระยะ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5. บูรณาการความร่วมมือกับหน่วยงานอื่นทั้งด้านโครงการ กิจกรรม และงบประมาณ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val="172781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E203-D71D-4B4F-A9A1-39FA78CA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indent="-228600">
              <a:spcBef>
                <a:spcPts val="1000"/>
              </a:spcBef>
            </a:pPr>
            <a:br>
              <a:rPr lang="th-TH" sz="2800" dirty="0">
                <a:solidFill>
                  <a:prstClr val="black"/>
                </a:solidFill>
                <a:latin typeface="Calibri"/>
                <a:ea typeface="+mn-ea"/>
                <a:cs typeface="Cordia New" panose="020B0304020202020204" pitchFamily="34" charset="-34"/>
              </a:rPr>
            </a:br>
            <a:r>
              <a:rPr lang="th-TH" sz="2800" dirty="0">
                <a:solidFill>
                  <a:prstClr val="black"/>
                </a:solidFill>
                <a:latin typeface="Calibri"/>
                <a:ea typeface="+mn-ea"/>
                <a:cs typeface="Cordia New" panose="020B0304020202020204" pitchFamily="34" charset="-34"/>
              </a:rPr>
              <a:t>	</a:t>
            </a:r>
            <a:r>
              <a:rPr lang="th-TH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กระบวนการจัดเตรียมข้อมูลชุมชน องค์กร อำเภอคุณธรรม เข้าสู่การพิจารณาให้ความเห็นชอบของคณะอนุกรรมการ</a:t>
            </a:r>
            <a:br>
              <a:rPr lang="th-TH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6D066C-B4B3-42B8-A7A6-207613FC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82" y="1423595"/>
            <a:ext cx="9364268" cy="4474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C8C5DE-CC3E-461D-B480-12AB9648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12" y="1824622"/>
            <a:ext cx="8010838" cy="1450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38C068-F502-4DE1-BD07-3480C0374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695" y="1995246"/>
            <a:ext cx="9882473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8000"/>
                <a:lumOff val="2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E93A58D1-8F5D-4137-BFB6-C160C3B2736B}"/>
              </a:ext>
            </a:extLst>
          </p:cNvPr>
          <p:cNvSpPr/>
          <p:nvPr/>
        </p:nvSpPr>
        <p:spPr>
          <a:xfrm>
            <a:off x="4386308" y="246355"/>
            <a:ext cx="3169329" cy="2121763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โครงสร้างคณะอนุกรรมการส่งเสริมคุณธรรมจังหวัด</a:t>
            </a: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1DA7DDF7-A3FE-4B5D-B089-E8B512348122}"/>
              </a:ext>
            </a:extLst>
          </p:cNvPr>
          <p:cNvSpPr/>
          <p:nvPr/>
        </p:nvSpPr>
        <p:spPr>
          <a:xfrm>
            <a:off x="994853" y="1419686"/>
            <a:ext cx="3169329" cy="2494625"/>
          </a:xfrm>
          <a:prstGeom prst="rightArrowCallout">
            <a:avLst>
              <a:gd name="adj1" fmla="val 27398"/>
              <a:gd name="adj2" fmla="val 23801"/>
              <a:gd name="adj3" fmla="val 25000"/>
              <a:gd name="adj4" fmla="val 6861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5. การดำเนินงานเชิงรุก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74AFAB01-FB7F-4BA6-BD30-450E9E7FAE9C}"/>
              </a:ext>
            </a:extLst>
          </p:cNvPr>
          <p:cNvSpPr/>
          <p:nvPr/>
        </p:nvSpPr>
        <p:spPr>
          <a:xfrm>
            <a:off x="7777763" y="1319200"/>
            <a:ext cx="3258105" cy="2494625"/>
          </a:xfrm>
          <a:prstGeom prst="leftArrowCallout">
            <a:avLst>
              <a:gd name="adj1" fmla="val 25000"/>
              <a:gd name="adj2" fmla="val 25000"/>
              <a:gd name="adj3" fmla="val 25712"/>
              <a:gd name="adj4" fmla="val 685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บทบาทของคณะอนุกรรมการส่งเสริมคุณธรรมจังหวัด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467F643F-121F-4026-A27B-58A14C13AFAC}"/>
              </a:ext>
            </a:extLst>
          </p:cNvPr>
          <p:cNvSpPr/>
          <p:nvPr/>
        </p:nvSpPr>
        <p:spPr>
          <a:xfrm>
            <a:off x="6221030" y="4255089"/>
            <a:ext cx="3773010" cy="2185112"/>
          </a:xfrm>
          <a:prstGeom prst="upArrowCallout">
            <a:avLst>
              <a:gd name="adj1" fmla="val 25000"/>
              <a:gd name="adj2" fmla="val 31860"/>
              <a:gd name="adj3" fmla="val 18569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บทบาทของฝ่ายเลขานุการ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6290AB1B-3EAC-47F5-8B2F-08359ACBC823}"/>
              </a:ext>
            </a:extLst>
          </p:cNvPr>
          <p:cNvSpPr/>
          <p:nvPr/>
        </p:nvSpPr>
        <p:spPr>
          <a:xfrm>
            <a:off x="4224938" y="2450173"/>
            <a:ext cx="3631706" cy="2121763"/>
          </a:xfrm>
          <a:prstGeom prst="diamond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การขับเคลื่อน</a:t>
            </a:r>
          </a:p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คณะอนุกรรมการ ส่งเสริมคุณธรรมจังหวัด</a:t>
            </a: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392D2009-556E-48C8-A198-56C28A7F0CF2}"/>
              </a:ext>
            </a:extLst>
          </p:cNvPr>
          <p:cNvSpPr/>
          <p:nvPr/>
        </p:nvSpPr>
        <p:spPr>
          <a:xfrm>
            <a:off x="2087542" y="4291486"/>
            <a:ext cx="3982282" cy="2148715"/>
          </a:xfrm>
          <a:prstGeom prst="upArrowCallout">
            <a:avLst>
              <a:gd name="adj1" fmla="val 25000"/>
              <a:gd name="adj2" fmla="val 40958"/>
              <a:gd name="adj3" fmla="val 18794"/>
              <a:gd name="adj4" fmla="val 64977"/>
            </a:avLst>
          </a:prstGeom>
          <a:solidFill>
            <a:srgbClr val="F763C6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การกำกับติดตามและประเมินผล</a:t>
            </a:r>
          </a:p>
        </p:txBody>
      </p:sp>
    </p:spTree>
    <p:extLst>
      <p:ext uri="{BB962C8B-B14F-4D97-AF65-F5344CB8AC3E}">
        <p14:creationId xmlns:p14="http://schemas.microsoft.com/office/powerpoint/2010/main" val="17437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8EF4-18BF-4927-A8E8-146F0ED4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232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th-TH" sz="4900" b="1" dirty="0">
                <a:solidFill>
                  <a:prstClr val="black"/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</a:br>
            <a:r>
              <a:rPr lang="th-TH" sz="49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2. กระบวนการสร้างการรับรู้โดยคณะอนุกรรมการฯ</a:t>
            </a:r>
            <a:br>
              <a:rPr lang="th-TH" sz="4900" b="1" dirty="0">
                <a:solidFill>
                  <a:prstClr val="black"/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</a:br>
            <a:br>
              <a:rPr lang="th-TH" sz="2800" dirty="0">
                <a:solidFill>
                  <a:prstClr val="black"/>
                </a:solidFill>
                <a:latin typeface="Calibri"/>
                <a:ea typeface="+mn-ea"/>
                <a:cs typeface="Cordia New" panose="020B0304020202020204" pitchFamily="34" charset="-34"/>
              </a:rPr>
            </a:b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B9E751-2F5D-4687-8715-77A756E35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643" y="2045795"/>
            <a:ext cx="4582357" cy="343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D90D1-A2FE-4A2B-B5F4-2B6691F3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74" y="2045795"/>
            <a:ext cx="4582357" cy="3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770B-04F6-4D88-903E-B228299C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th-TH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3. ผลิตสื่อประชาสัมพันธ์อย่างต่อเนื่อง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245761-1CB6-4F15-ADFB-3AC945673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19" y="1967190"/>
            <a:ext cx="5486876" cy="3926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78499-EE34-40FD-A871-E2791804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7190"/>
            <a:ext cx="564538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4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9838-BF73-4E60-9F93-F1287994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n w="22225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ผลิตสื่อประชาสัมพันธ์อย่างต่อเนื่อง (ต่อ)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C413DA-92F4-4C52-BE92-D4B212960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928" y="1690688"/>
            <a:ext cx="5570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000A-A243-44D1-8043-877AD6F7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9" y="657525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n w="22225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ผลิตสื่อประชาสัมพันธ์อย่างต่อเนื่อง (ต่อ)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C094F-DC5E-4F31-9AB0-EAC6F16BE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4" y="2142886"/>
            <a:ext cx="7988329" cy="3883155"/>
          </a:xfrm>
        </p:spPr>
      </p:pic>
    </p:spTree>
    <p:extLst>
      <p:ext uri="{BB962C8B-B14F-4D97-AF65-F5344CB8AC3E}">
        <p14:creationId xmlns:p14="http://schemas.microsoft.com/office/powerpoint/2010/main" val="1993556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3FA-11B9-4AF6-8E1E-0789E3AD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0" y="872924"/>
            <a:ext cx="10515600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th-TH" sz="49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</a:br>
            <a:r>
              <a:rPr lang="th-TH" sz="4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4. นำเสนอในที่ประชุมกรมการจังหวัด เพื่อรายงานผลการขับเคลื่อนเป็นระยะ</a:t>
            </a:r>
            <a:b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</a:br>
            <a:br>
              <a:rPr lang="th-TH" sz="2800" dirty="0">
                <a:solidFill>
                  <a:prstClr val="black"/>
                </a:solidFill>
                <a:latin typeface="Calibri"/>
                <a:ea typeface="+mn-ea"/>
                <a:cs typeface="Cordia New" panose="020B0304020202020204" pitchFamily="34" charset="-34"/>
              </a:rPr>
            </a:br>
            <a:endParaRPr lang="th-TH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365F81-6334-4498-9B32-FE15EA155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70" y="2294407"/>
            <a:ext cx="4889230" cy="2737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B060B6-57D0-4511-9602-213E3712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723" y="2294407"/>
            <a:ext cx="4114434" cy="27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43FC-E674-49BC-BD7C-26FC72CF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737987"/>
            <a:ext cx="10515600" cy="1325563"/>
          </a:xfrm>
          <a:solidFill>
            <a:schemeClr val="accent6">
              <a:lumMod val="40000"/>
              <a:lumOff val="60000"/>
              <a:alpha val="31000"/>
            </a:schemeClr>
          </a:solidFill>
        </p:spPr>
        <p:txBody>
          <a:bodyPr/>
          <a:lstStyle/>
          <a:p>
            <a:r>
              <a:rPr lang="th-TH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	5. บูรณาการความร่วมมือกับหน่วยงานอื่นทั้งด้านโครงการ กิจกรรม และงบประมาณ</a:t>
            </a:r>
            <a:endParaRPr lang="th-TH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8434BF-7AC2-4072-887F-9CA392D21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249" y="2400563"/>
            <a:ext cx="6099502" cy="34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38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AB10-0E88-4B71-AB05-F18DFBC7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55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จบการนำเสนอ</a:t>
            </a:r>
          </a:p>
        </p:txBody>
      </p:sp>
      <p:pic>
        <p:nvPicPr>
          <p:cNvPr id="2050" name="Picture 2" descr="Image result for à¸à¸²à¸£à¹à¸à¸¹à¸à¹à¸à¹à¸à¹à¸à¸¢">
            <a:extLst>
              <a:ext uri="{FF2B5EF4-FFF2-40B4-BE49-F238E27FC236}">
                <a16:creationId xmlns:a16="http://schemas.microsoft.com/office/drawing/2014/main" id="{BB3A9C29-742A-4C4A-84FA-A0B84075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718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0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116EEB1-0D92-4EBC-96BD-A0DA3ABCDC25}"/>
              </a:ext>
            </a:extLst>
          </p:cNvPr>
          <p:cNvSpPr/>
          <p:nvPr/>
        </p:nvSpPr>
        <p:spPr>
          <a:xfrm>
            <a:off x="1238157" y="1817731"/>
            <a:ext cx="9086850" cy="1857375"/>
          </a:xfrm>
          <a:prstGeom prst="wedgeEllipseCallout">
            <a:avLst>
              <a:gd name="adj1" fmla="val 52111"/>
              <a:gd name="adj2" fmla="val 12000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C6EBA-1CED-4051-8C14-2717EF75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2" y="2103437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6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1. โครงสร้างคณะอนุกรรมการส่งเสริมคุณธรรมระดับจังหวัด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5FEFB-A457-4FD1-B8F8-F58CC9DF1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6550" y="4541177"/>
            <a:ext cx="1260703" cy="18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B61C-CC85-4137-AAAC-CF198B07D0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องค์ประกอบคณะอนุกรรมการส่งเสริมคุณธรรมระดับจังหวัด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B399-1170-436F-B7F5-D6046359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4433888"/>
          </a:xfrm>
          <a:solidFill>
            <a:schemeClr val="accent6">
              <a:lumMod val="75000"/>
              <a:alpha val="4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๑) ผู้ว่าราชการจังหวัด				ประธานคณะอนุกรรมการ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๒) ผู้บังคับการตำรวจภูธรจังหวัด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๓) ปลัดจังหวัด		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๔) หัวหน้าสำนักงานจังหวัด				คณะอนุกรรมการ  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๕) นายแพทย์สาธารณสุขจังหวัด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๖) ศึกษาธิการจังหวัด	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๗) พัฒนาสังคมและความมั่นคงของมนุษย์จังหวัด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๘) ท้องถิ่นจังหวัด 					คณะอนุกรรมการ	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๙) แรงงานจังหวัด					คณะอนุกรรมการ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65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BBD8-EB25-44C5-B75A-2F9B060C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1759"/>
            <a:ext cx="10515601" cy="939892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องค์ประกอบคณะอนุกรรมการส่งเสริมคุณธรรมระดับจังหวัด (ต่อ)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F068C-B307-45C8-8717-C5ED584EA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4596738"/>
          </a:xfrm>
          <a:solidFill>
            <a:schemeClr val="accent6">
              <a:lumMod val="75000"/>
              <a:alpha val="51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๑๐) ผู้อำนวยการสำนักงานพระพุทธศาสนาจังหวัด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๑๑) พัฒนาการจังหวัด	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๑๒) เกษตรและสหกรณ์จังหวัด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๑๓) พาณิชย์จังหวัด		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๑๔) ประชาสัมพันธ์จังหวัด	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๑๕) นายกองค์การบริหารส่วนจังหวัด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๑๖) ประธานสภาวัฒนธรรมจังหวัด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๑๗) ประธานหอการค้าจังหวัด				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๑๘) วัฒนธรรมจังหวัด				เลขานุการคณะอนุกรรมการ</a:t>
            </a:r>
          </a:p>
          <a:p>
            <a:pPr marL="0" indent="0"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๑๙) นักวิชาการวัฒนธรรมที่ได้รับมอบหมาย		ผู้ช่วยเลขานุการคณะอนุกรรมการ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16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4B3F-B073-4854-ABE5-B8741BC8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12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8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คำสั่งคณะอนุกรรมการส่งเสริมคุณธรรมจังหวัดปทุมธานี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FC481F-ABEF-45BF-B679-88F56046A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6874" y="1967137"/>
            <a:ext cx="3070863" cy="4351338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4D143-74FE-415F-B48E-604F24F20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343" y="1967137"/>
            <a:ext cx="3064257" cy="43513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527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C6DE-E77C-4876-BA16-D99A8A97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612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ภาพการจัดประชุมคณะอนุกรรมการฯ ที่ผ่านมา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194318-F10C-4015-9574-E235CE0D1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162976"/>
            <a:ext cx="4538617" cy="340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7B1A0-466C-4439-B7F8-68E5199D2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5449" y="2162976"/>
            <a:ext cx="4538618" cy="340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B587-CCC4-4FD1-9A8A-F3E29C0D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2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ภาพการจัดประชุมคณะอนุกรรมการฯ ที่ผ่านมา</a:t>
            </a:r>
            <a:endParaRPr lang="th-TH" sz="5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5B905-A7E9-4FFC-9D2A-B602C261B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8" y="2242243"/>
            <a:ext cx="5919790" cy="33298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98E37-C28C-4A3F-A861-90ABE4A53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98" y="2242243"/>
            <a:ext cx="4433494" cy="3325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123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A8DAD86-415A-4DAA-82CB-694C20B2E7B4}"/>
              </a:ext>
            </a:extLst>
          </p:cNvPr>
          <p:cNvSpPr/>
          <p:nvPr/>
        </p:nvSpPr>
        <p:spPr>
          <a:xfrm>
            <a:off x="1344688" y="1734276"/>
            <a:ext cx="9317393" cy="1985468"/>
          </a:xfrm>
          <a:prstGeom prst="wedgeEllipseCallout">
            <a:avLst>
              <a:gd name="adj1" fmla="val -29858"/>
              <a:gd name="adj2" fmla="val 117139"/>
            </a:avLst>
          </a:prstGeom>
          <a:solidFill>
            <a:schemeClr val="accent2">
              <a:lumMod val="75000"/>
              <a:alpha val="4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E9718-523E-49AC-BEF9-D69F55C6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034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2.บทบาทหน้าที่ของคณะอนุกรรมการส่งเสริมคุณธรรม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078B2-6C83-4B6F-9BE1-6BD327E5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54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59637" y="4092605"/>
            <a:ext cx="1432714" cy="23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1038</TotalTime>
  <Words>213</Words>
  <Application>Microsoft Office PowerPoint</Application>
  <PresentationFormat>Widescreen</PresentationFormat>
  <Paragraphs>99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TH SarabunIT๙</vt:lpstr>
      <vt:lpstr>Office Theme</vt:lpstr>
      <vt:lpstr>การดำเนินงานการส่งเสริมและพัฒนาบทบาทคณะอนุกรรมการส่งเสริมคุณธรรมระดับจังหวัด</vt:lpstr>
      <vt:lpstr>PowerPoint Presentation</vt:lpstr>
      <vt:lpstr>1. โครงสร้างคณะอนุกรรมการส่งเสริมคุณธรรมระดับจังหวัด</vt:lpstr>
      <vt:lpstr>องค์ประกอบคณะอนุกรรมการส่งเสริมคุณธรรมระดับจังหวัด</vt:lpstr>
      <vt:lpstr>องค์ประกอบคณะอนุกรรมการส่งเสริมคุณธรรมระดับจังหวัด (ต่อ)</vt:lpstr>
      <vt:lpstr>คำสั่งคณะอนุกรรมการส่งเสริมคุณธรรมจังหวัดปทุมธานี</vt:lpstr>
      <vt:lpstr>ภาพการจัดประชุมคณะอนุกรรมการฯ ที่ผ่านมา</vt:lpstr>
      <vt:lpstr>ภาพการจัดประชุมคณะอนุกรรมการฯ ที่ผ่านมา</vt:lpstr>
      <vt:lpstr>2.บทบาทหน้าที่ของคณะอนุกรรมการส่งเสริมคุณธรรม</vt:lpstr>
      <vt:lpstr>บทบาทหน้าที่ของคณะอนุกรรมการส่งเสริมคุณธรรม</vt:lpstr>
      <vt:lpstr>บทบาทหน้าที่ของคณะอนุกรรมการส่งเสริมคุณธรรม (ต่อ)</vt:lpstr>
      <vt:lpstr>บทบาทหน้าที่ของคณะอนุกรรมการส่งเสริมคุณธรรม (ต่อ)</vt:lpstr>
      <vt:lpstr>บทบาทหน้าที่ของคณะอนุกรรมการส่งเสริมคุณธรรม (ต่อ)</vt:lpstr>
      <vt:lpstr> ๓. บทบาทหน้าที่ของเลขานุการคณะอนุกรรมการส่งเสริมคุณธรรมระดับจังหวัด </vt:lpstr>
      <vt:lpstr>๓. บทบาทหน้าที่ของเลขานุการคณะอนุกรรมการส่งเสริมคุณธรรมระดับจังหวัด</vt:lpstr>
      <vt:lpstr>4. การกำกับติดตามและประเมินผล</vt:lpstr>
      <vt:lpstr>5. การขับเคลื่อนงานเชิงรุก</vt:lpstr>
      <vt:lpstr>การขับเคลื่อนงานเชิงรุก</vt:lpstr>
      <vt:lpstr>  1. กระบวนการจัดเตรียมข้อมูลชุมชน องค์กร อำเภอคุณธรรม เข้าสู่การพิจารณาให้ความเห็นชอบของคณะอนุกรรมการ </vt:lpstr>
      <vt:lpstr> 2. กระบวนการสร้างการรับรู้โดยคณะอนุกรรมการฯ  </vt:lpstr>
      <vt:lpstr>3. ผลิตสื่อประชาสัมพันธ์อย่างต่อเนื่อง</vt:lpstr>
      <vt:lpstr>3. ผลิตสื่อประชาสัมพันธ์อย่างต่อเนื่อง (ต่อ)</vt:lpstr>
      <vt:lpstr>3. ผลิตสื่อประชาสัมพันธ์อย่างต่อเนื่อง (ต่อ)</vt:lpstr>
      <vt:lpstr> 4. นำเสนอในที่ประชุมกรมการจังหวัด เพื่อรายงานผลการขับเคลื่อนเป็นระยะ  </vt:lpstr>
      <vt:lpstr> 5. บูรณาการความร่วมมือกับหน่วยงานอื่นทั้งด้านโครงการ กิจกรรม และงบประมาณ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แนวทางการส่งเสริมและพัฒนาบทบาทคณะอนุกรรมการส่งเสริมคุณธรรมระดับจังหวัด</dc:title>
  <dc:creator>User</dc:creator>
  <cp:lastModifiedBy>User</cp:lastModifiedBy>
  <cp:revision>79</cp:revision>
  <cp:lastPrinted>2019-09-10T05:03:08Z</cp:lastPrinted>
  <dcterms:created xsi:type="dcterms:W3CDTF">2019-09-04T01:59:26Z</dcterms:created>
  <dcterms:modified xsi:type="dcterms:W3CDTF">2019-09-11T03:33:28Z</dcterms:modified>
</cp:coreProperties>
</file>