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1" r:id="rId3"/>
    <p:sldId id="272" r:id="rId4"/>
    <p:sldId id="273" r:id="rId5"/>
    <p:sldId id="274" r:id="rId6"/>
    <p:sldId id="276" r:id="rId7"/>
    <p:sldId id="275" r:id="rId8"/>
    <p:sldId id="257" r:id="rId9"/>
    <p:sldId id="258" r:id="rId10"/>
    <p:sldId id="259" r:id="rId11"/>
    <p:sldId id="260" r:id="rId12"/>
    <p:sldId id="261" r:id="rId13"/>
    <p:sldId id="269" r:id="rId14"/>
    <p:sldId id="270" r:id="rId15"/>
    <p:sldId id="262" r:id="rId16"/>
    <p:sldId id="267" r:id="rId17"/>
    <p:sldId id="268" r:id="rId18"/>
    <p:sldId id="263" r:id="rId19"/>
    <p:sldId id="266" r:id="rId20"/>
    <p:sldId id="264" r:id="rId21"/>
    <p:sldId id="265" r:id="rId22"/>
  </p:sldIdLst>
  <p:sldSz cx="9144000" cy="6858000" type="screen4x3"/>
  <p:notesSz cx="7102475" cy="938847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69" autoAdjust="0"/>
    <p:restoredTop sz="94660"/>
  </p:normalViewPr>
  <p:slideViewPr>
    <p:cSldViewPr>
      <p:cViewPr>
        <p:scale>
          <a:sx n="80" d="100"/>
          <a:sy n="80" d="100"/>
        </p:scale>
        <p:origin x="-1422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5006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1712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100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031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698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644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180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145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526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96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247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FFADC-C0A9-4C35-9264-1A64D71E4F29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68CB4-F765-4E1C-B6F6-364E770A42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959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1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18.pn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18.pn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Sarawut\Desktop\New folder (2)\IMG_99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056" y="2051342"/>
            <a:ext cx="8402595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การขับเคลื่อนชุมชน</a:t>
            </a:r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คุณธรรมน้อมนำหลักปรัชญาเศรษฐกิจ</a:t>
            </a:r>
            <a:r>
              <a:rPr lang="th-TH" dirty="0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พอเพียง ต้นแบบ</a:t>
            </a:r>
            <a:endParaRPr lang="th-TH" dirty="0">
              <a:solidFill>
                <a:srgbClr val="FFFF00"/>
              </a:solidFill>
              <a:latin typeface="DSN AmPun" pitchFamily="2" charset="-34"/>
              <a:cs typeface="DSN AmPun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057" y="2514600"/>
            <a:ext cx="3124200" cy="52322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solidFill>
                  <a:srgbClr val="7030A0"/>
                </a:solidFill>
                <a:latin typeface="DSN AmPun" pitchFamily="2" charset="-34"/>
                <a:cs typeface="DSN AmPun" pitchFamily="2" charset="-34"/>
              </a:rPr>
              <a:t>บ้านทุ่งโพธิ์ </a:t>
            </a:r>
            <a:r>
              <a:rPr lang="th-TH" dirty="0" err="1" smtClean="0">
                <a:solidFill>
                  <a:srgbClr val="7030A0"/>
                </a:solidFill>
                <a:latin typeface="DSN AmPun" pitchFamily="2" charset="-34"/>
                <a:cs typeface="DSN AmPun" pitchFamily="2" charset="-34"/>
              </a:rPr>
              <a:t>วัดศิ</a:t>
            </a:r>
            <a:r>
              <a:rPr lang="th-TH" dirty="0" smtClean="0">
                <a:solidFill>
                  <a:srgbClr val="7030A0"/>
                </a:solidFill>
                <a:latin typeface="DSN AmPun" pitchFamily="2" charset="-34"/>
                <a:cs typeface="DSN AmPun" pitchFamily="2" charset="-34"/>
              </a:rPr>
              <a:t>ริบุญธรรม</a:t>
            </a:r>
            <a:endParaRPr lang="th-TH" dirty="0">
              <a:solidFill>
                <a:srgbClr val="7030A0"/>
              </a:solidFill>
              <a:latin typeface="DSN AmPun" pitchFamily="2" charset="-34"/>
              <a:cs typeface="DSN AmPun" pitchFamily="2" charset="-34"/>
            </a:endParaRPr>
          </a:p>
        </p:txBody>
      </p:sp>
      <p:pic>
        <p:nvPicPr>
          <p:cNvPr id="3074" name="Picture 2" descr="F:\วัฒนธรรม\โลโก้ไม่มีพื้นหลัง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266" y="169165"/>
            <a:ext cx="1219200" cy="189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วัฒนธรรม\รูป\โลโก้กระทรวงต่างๆ\1364381212 c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04" y="314136"/>
            <a:ext cx="1840302" cy="171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arawut\Desktop\New folder (2)\IMG_98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2" y="3200402"/>
            <a:ext cx="3826517" cy="2551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 descr="C:\Users\Sarawut\Desktop\แผ่นพับวัดศิริบุญธรรม62\บ้านหนองโสน\รูป\5 เสื่อกก\IMG_886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" y="5640211"/>
            <a:ext cx="1284934" cy="1026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C:\Users\Sarawut\Desktop\แผ่นพับวัดศิริบุญธรรม62\บ้านหนองโสน\รูป\20 ผ้าไทย\IMG_46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70" y="5640211"/>
            <a:ext cx="1371600" cy="102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Sarawut\Desktop\IMG_98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132" y="5640211"/>
            <a:ext cx="1461468" cy="102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วัฒนธรรม\รูป\2.กุมภาพันธ์\2562\3 ก.พ. 62\แล่นอำบุญครั้งที่1\IMG_24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81" y="5640210"/>
            <a:ext cx="1539441" cy="1026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Sarawut\Desktop\แผ่นพับวัดศิริบุญธรรม62\บ้านหนองโสน\รูป\23 จักสาน\IMG_469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57" y="5640210"/>
            <a:ext cx="1513943" cy="1009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Sarawut\Desktop\แผ่นพับวัดศิริบุญธรรม62\บ้านหนองโสน\รูป\25 เป่าแคน\IMG_869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86" y="3200401"/>
            <a:ext cx="4018843" cy="2551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arawut\Desktop\S__3469313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308" y="5622492"/>
            <a:ext cx="1600402" cy="1027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5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arawut\Desktop\69772841_496101104455239_7324035690658791424_n (2)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2" y="0"/>
            <a:ext cx="9168582" cy="6905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arawut\Desktop\S__33652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5107"/>
            <a:ext cx="5435910" cy="4075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rawut\Desktop\69772841_496101104455239_7324035690658791424_n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10" y="1335106"/>
            <a:ext cx="3357060" cy="4075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09600"/>
            <a:ext cx="8055077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พิธีพลิกแผ่นพสุธา ขอขมาพระแม่ธรณี สร้างมหาทานบารมี มหาบุญจุลกฐิน</a:t>
            </a:r>
          </a:p>
        </p:txBody>
      </p:sp>
      <p:pic>
        <p:nvPicPr>
          <p:cNvPr id="6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8555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6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99468" y="253631"/>
            <a:ext cx="8382000" cy="46166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กิจกรรม "เดิน-วิ่งการกุศล </a:t>
            </a:r>
            <a:r>
              <a:rPr lang="en-US" sz="2400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Run For Education </a:t>
            </a:r>
            <a:r>
              <a:rPr lang="th-TH" sz="2400" dirty="0" err="1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อินดี้</a:t>
            </a:r>
            <a:r>
              <a:rPr lang="th-TH" sz="2400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 มินิมาราธอน (แล่นเอาบุญ) ครั้งที่ ๑</a:t>
            </a:r>
          </a:p>
        </p:txBody>
      </p:sp>
      <p:pic>
        <p:nvPicPr>
          <p:cNvPr id="2050" name="Picture 2" descr="F:\วัฒนธรรม\รูป\2.กุมภาพันธ์\2562\3 ก.พ. 62\แล่นอำบุญครั้งที่1\IMG_2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5296"/>
            <a:ext cx="4525545" cy="3018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วัฒนธรรม\รูป\2.กุมภาพันธ์\2562\3 ก.พ. 62\แล่นอำบุญครั้งที่1\IMG_2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62" y="3505200"/>
            <a:ext cx="4356725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วัฒนธรรม\รูป\2.กุมภาพันธ์\2562\3 ก.พ. 62\แล่นอำบุญครั้งที่1\IMG_2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5" y="3626114"/>
            <a:ext cx="4502730" cy="3003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วัฒนธรรม\รูป\2.กุมภาพันธ์\2562\3 ก.พ. 62\แล่นอำบุญครั้งที่1\IMG_26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62" y="715296"/>
            <a:ext cx="4356725" cy="2905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Sarawut\Desktop\แผ่นพับวัดศิริบุญธรรม62\99018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72" y="0"/>
            <a:ext cx="920037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186" y="424190"/>
            <a:ext cx="8501613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ศูนย์การเรียนรู้เกษตรผสมผสาน ป่าชุมชนสมุนไพร และการทอเสื่อกก</a:t>
            </a:r>
            <a:r>
              <a:rPr lang="th-TH" dirty="0" err="1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ลายขิด</a:t>
            </a:r>
            <a:endParaRPr lang="th-TH" dirty="0">
              <a:solidFill>
                <a:srgbClr val="FFFF00"/>
              </a:solidFill>
              <a:latin typeface="DSN AmPun" pitchFamily="2" charset="-34"/>
              <a:cs typeface="DSN AmPun" pitchFamily="2" charset="-34"/>
            </a:endParaRPr>
          </a:p>
        </p:txBody>
      </p:sp>
      <p:pic>
        <p:nvPicPr>
          <p:cNvPr id="1026" name="Picture 2" descr="C:\Users\Sarawut\Desktop\แผ่นพับวัดศิริบุญธรรม62\69209173_495990814466268_874768263763355238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58" y="3530623"/>
            <a:ext cx="2712677" cy="2034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rawut\Desktop\แผ่นพับวัดศิริบุญธรรม62\99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48" y="1179615"/>
            <a:ext cx="4362820" cy="2322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rawut\Desktop\แผ่นพับวัดศิริบุญธรรม62\101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7" y="1174698"/>
            <a:ext cx="1817809" cy="242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arawut\Desktop\แผ่นพับวัดศิริบุญธรรม62\101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800" y="1179615"/>
            <a:ext cx="1814120" cy="2418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 descr="C:\Users\Sarawut\Desktop\แผ่นพับวัดศิริบุญธรรม62\บ้านหนองโสน\รูป\5 เสื่อกก\IMG_476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486" y="3523248"/>
            <a:ext cx="3080385" cy="205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 descr="C:\Users\Sarawut\Desktop\แผ่นพับวัดศิริบุญธรรม62\บ้านหนองโสน\รูป\5 เสื่อกก\IMG_886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1" y="3511540"/>
            <a:ext cx="3080385" cy="2053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9" y="-7374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Sarawut\Desktop\พัฒนาบุคลากร4.9.62\IMG_4106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6"/>
            <a:ext cx="9238095" cy="685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arawut\Desktop\พัฒนาบุคลากร4.9.62\IMG_4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59" y="1633596"/>
            <a:ext cx="4343400" cy="2439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rawut\Desktop\พัฒนาบุคลากร4.9.62\IMG_4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9" y="4073407"/>
            <a:ext cx="4279490" cy="2457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rawut\Desktop\พัฒนาบุคลากร4.9.62\IMG_39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24" y="4134160"/>
            <a:ext cx="4267200" cy="2397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arawut\Desktop\พัฒนาบุคลากร4.9.62\IMG_39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6" y="1580928"/>
            <a:ext cx="4375356" cy="2457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5182" y="329381"/>
            <a:ext cx="6604818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สำนักงานวัฒนธรรมจังหวัดหนอง</a:t>
            </a:r>
            <a:r>
              <a:rPr lang="th-TH" dirty="0" err="1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บัวล</a:t>
            </a:r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ลำภู เข้าศึกษาดู</a:t>
            </a:r>
            <a:r>
              <a:rPr lang="th-TH" dirty="0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งาน</a:t>
            </a:r>
            <a:endParaRPr lang="th-TH" dirty="0">
              <a:solidFill>
                <a:srgbClr val="FFFF00"/>
              </a:solidFill>
              <a:latin typeface="DSN AmPun" pitchFamily="2" charset="-34"/>
              <a:cs typeface="DSN AmPun" pitchFamily="2" charset="-34"/>
            </a:endParaRPr>
          </a:p>
        </p:txBody>
      </p:sp>
      <p:pic>
        <p:nvPicPr>
          <p:cNvPr id="10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9" y="-7374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66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Sarawut\Desktop\69658173_2344935205835829_8472859830824992768_n (1)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5182" y="329381"/>
            <a:ext cx="4166418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th-TH" dirty="0" err="1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วิทยาลัยพิชญ</a:t>
            </a:r>
            <a:r>
              <a:rPr lang="th-TH" dirty="0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บัณฑิต เข้า</a:t>
            </a:r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ศึกษาดูงาน</a:t>
            </a:r>
          </a:p>
        </p:txBody>
      </p:sp>
      <p:pic>
        <p:nvPicPr>
          <p:cNvPr id="5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9" y="-7374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arawut\Desktop\69547143_2344935929169090_317269927363241574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7" y="999346"/>
            <a:ext cx="4581143" cy="3039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rawut\Desktop\69658173_2344935205835829_8472859830824992768_n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9346"/>
            <a:ext cx="4572000" cy="3039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arawut\Desktop\2183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9" y="3810000"/>
            <a:ext cx="4571311" cy="2571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rawut\Desktop\70113868_2344935585835791_770508401233887232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3810000"/>
            <a:ext cx="4549877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8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Sarawut\Desktop\แผ่นพับวัดศิริบุญธรรม62\บ้านหนองโสน\รูป\5 เสื่อกก\IMG_477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arawut\Desktop\แผ่นพับวัดศิริบุญธรรม62\บ้านหนองโสน\รูป\5 เสื่อกก\IMG_4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rawut\Desktop\แผ่นพับวัดศิริบุญธรรม62\บ้านหนองโสน\รูป\5 เสื่อกก\IMG_47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4267200" cy="284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rawut\Desktop\แผ่นพับวัดศิริบุญธรรม62\บ้านหนองโสน\รูป\5 เสื่อกก\IMG_88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036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arawut\Desktop\แผ่นพับวัดศิริบุญธรรม62\บ้านหนองโสน\รูป\5 เสื่อกก\IMG_47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03601"/>
            <a:ext cx="4321277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1868" y="274292"/>
            <a:ext cx="39624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ผลิตภัณฑ์ชุมชน เสื่อกก</a:t>
            </a:r>
            <a:r>
              <a:rPr lang="th-TH" dirty="0" err="1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ลายขิด</a:t>
            </a:r>
            <a:endParaRPr lang="en-US" dirty="0">
              <a:solidFill>
                <a:srgbClr val="FFFF00"/>
              </a:solidFill>
              <a:latin typeface="DSN AmPun" pitchFamily="2" charset="-34"/>
              <a:cs typeface="DSN AmPun" pitchFamily="2" charset="-34"/>
            </a:endParaRPr>
          </a:p>
        </p:txBody>
      </p:sp>
      <p:pic>
        <p:nvPicPr>
          <p:cNvPr id="10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374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2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arawut\Desktop\แผ่นพับวัดศิริบุญธรรม62\บ้านหนองโสน\รูป\20 ผ้าไทย\IMG_466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arawut\Desktop\แผ่นพับวัดศิริบุญธรรม62\บ้านหนองโสน\รูป\20 ผ้าไทย\IMG_4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9871"/>
            <a:ext cx="4495800" cy="299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arawut\Desktop\แผ่นพับวัดศิริบุญธรรม62\บ้านหนองโสน\รูป\20 ผ้าไทย\IMG_46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79871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arawut\Desktop\แผ่นพับวัดศิริบุญธรรม62\บ้านหนองโสน\รูป\20 ผ้าไทย\IMG_46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67471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arawut\Desktop\แผ่นพับวัดศิริบุญธรรม62\บ้านหนองโสน\รูป\20 ผ้าไทย\IMG_46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0671"/>
            <a:ext cx="4267200" cy="284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457200"/>
            <a:ext cx="36576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ผลิตภัณฑ์ชุมชน ผ้าทอมือ</a:t>
            </a:r>
            <a:endParaRPr lang="th-TH" dirty="0">
              <a:solidFill>
                <a:srgbClr val="FFFF00"/>
              </a:solidFill>
            </a:endParaRPr>
          </a:p>
        </p:txBody>
      </p:sp>
      <p:pic>
        <p:nvPicPr>
          <p:cNvPr id="9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2" y="93319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3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Sarawut\Desktop\แผ่นพับวัดศิริบุญธรรม62\บ้านหนองโสน\รูป\23 จักสาน\IMG_469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14"/>
            <a:ext cx="9144000" cy="6892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arawut\Desktop\แผ่นพับวัดศิริบุญธรรม62\บ้านหนองโสน\รูป\23 จักสาน\IMG_4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3434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arawut\Desktop\แผ่นพับวัดศิริบุญธรรม62\บ้านหนองโสน\รูป\23 จักสาน\IMG_47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848" y="1143000"/>
            <a:ext cx="43434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arawut\Desktop\แผ่นพับวัดศิริบุญธรรม62\บ้านหนองโสน\รูป\23 จักสาน\IMG_46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848" y="3962400"/>
            <a:ext cx="43434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arawut\Desktop\แผ่นพับวัดศิริบุญธรรม62\บ้านหนองโสน\รูป\23 จักสาน\IMG_46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19" y="3962400"/>
            <a:ext cx="43434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2" y="93319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33400"/>
            <a:ext cx="41910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ผลิตภัณฑ์ชุมชน กลุ่มจักสาน ข้อง ไซ</a:t>
            </a:r>
            <a:endParaRPr lang="th-T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Sarawut\Desktop\แผ่นพับวัดศิริบุญธรรม62\บ้านหนองโสน\รูป\4 หลามไก่\IMG_4916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533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arawut\Desktop\แผ่นพับวัดศิริบุญธรรม62\บ้านหนองโสน\รูป\4 หลามไก่\IMG_47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8" y="838200"/>
            <a:ext cx="4569542" cy="294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rawut\Desktop\แผ่นพับวัดศิริบุญธรรม62\บ้านหนองโสน\รูป\4 หลามไก่\IMG_47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419600" cy="294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arawut\Desktop\แผ่นพับวัดศิริบุญธรรม62\บ้านหนองโสน\รูป\4 หลามไก่\IMG_48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8" y="3652535"/>
            <a:ext cx="4724006" cy="3149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rawut\Desktop\แผ่นพับวัดศิริบุญธรรม62\บ้านหนองโสน\รูป\4 หลามไก่\IMG_49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2535"/>
            <a:ext cx="4419600" cy="3149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2" y="93319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6661" y="374985"/>
            <a:ext cx="32004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ผลิตภัณฑ์ชุมชน หลามไก่ </a:t>
            </a:r>
            <a:endParaRPr lang="en-US" dirty="0">
              <a:solidFill>
                <a:srgbClr val="FFFF00"/>
              </a:solidFill>
              <a:latin typeface="DSN AmPun" pitchFamily="2" charset="-34"/>
              <a:cs typeface="DSN AmPu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00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C:\Users\Sarawut\Desktop\แผ่นพับวัดศิริบุญธรรม62\บ้านหนองโสน\รูป\2 ส้มตำอินดี้\IMG_4912.jpg"/>
          <p:cNvPicPr/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 descr="C:\Users\Sarawut\Desktop\แผ่นพับวัดศิริบุญธรรม62\บ้านหนองโสน\รูป\2 ส้มตำอินดี้\IMG_48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2362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 descr="C:\Users\Sarawut\Desktop\แผ่นพับวัดศิริบุญธรรม62\บ้านหนองโสน\รูป\2 ส้มตำอินดี้\IMG_49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32671"/>
            <a:ext cx="2362200" cy="171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 descr="C:\Users\Sarawut\Desktop\แผ่นพับวัดศิริบุญธรรม62\บ้านหนองโสน\รูป\2 ส้มตำอินดี้\IMG_49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61722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 descr="C:\Users\Sarawut\Desktop\แผ่นพับวัดศิริบุญธรรม62\บ้านหนองโสน\รูป\2 ส้มตำอินดี้\IMG_48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2362200" cy="159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2" y="93319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2500" y="490210"/>
            <a:ext cx="33909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ผลิตภัณฑ์ชุมชน ส้มตำ</a:t>
            </a:r>
            <a:r>
              <a:rPr lang="th-TH" dirty="0" err="1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อินดี้</a:t>
            </a:r>
            <a:endParaRPr lang="th-T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4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Sarawut\Desktop\New folder (2)\IMG_99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G_54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75031"/>
            <a:ext cx="2040349" cy="2352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10295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354" y="990600"/>
            <a:ext cx="2845210" cy="2168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10145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342" y="2075031"/>
            <a:ext cx="1928483" cy="2422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194007" y="162230"/>
            <a:ext cx="281940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dirty="0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ผู้นำ บวร</a:t>
            </a:r>
            <a:endParaRPr lang="th-TH" sz="3600" dirty="0">
              <a:solidFill>
                <a:srgbClr val="FFFF00"/>
              </a:solidFill>
              <a:latin typeface="DSN AmPun" pitchFamily="2" charset="-34"/>
              <a:cs typeface="DSN AmPun" pitchFamily="2" charset="-34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62052" y="3154547"/>
            <a:ext cx="2834640" cy="39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พระครูศรีปัญญา</a:t>
            </a:r>
            <a:r>
              <a:rPr lang="th-TH" sz="2400" dirty="0" err="1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วิศิษฐ์</a:t>
            </a:r>
            <a:r>
              <a:rPr lang="th-TH" sz="2400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 </a:t>
            </a:r>
            <a:endParaRPr lang="en-US" sz="1600" dirty="0">
              <a:effectLst>
                <a:glow rad="127000">
                  <a:schemeClr val="bg1"/>
                </a:glow>
              </a:effectLst>
              <a:latin typeface="DSN AmPun" pitchFamily="2" charset="-34"/>
              <a:ea typeface="Times New Roman"/>
              <a:cs typeface="DSN AmPun" pitchFamily="2" charset="-34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 </a:t>
            </a:r>
            <a:endParaRPr lang="en-US" sz="1600" dirty="0">
              <a:effectLst>
                <a:glow rad="127000">
                  <a:schemeClr val="bg1"/>
                </a:glow>
              </a:effectLst>
              <a:latin typeface="DSN AmPun" pitchFamily="2" charset="-34"/>
              <a:ea typeface="Times New Roman"/>
              <a:cs typeface="DSN AmPun" pitchFamily="2" charset="-34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222923" y="3493490"/>
            <a:ext cx="2834640" cy="5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เจ้าอาวาส</a:t>
            </a:r>
            <a:r>
              <a:rPr lang="th-TH" sz="2400" dirty="0" err="1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วัดศิ</a:t>
            </a:r>
            <a:r>
              <a:rPr lang="th-TH" sz="2400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ริบุญธรรม </a:t>
            </a:r>
            <a:endParaRPr lang="en-US" sz="1600" dirty="0">
              <a:effectLst>
                <a:glow rad="127000">
                  <a:schemeClr val="bg1"/>
                </a:glow>
              </a:effectLst>
              <a:latin typeface="DSN AmPun" pitchFamily="2" charset="-34"/>
              <a:ea typeface="Times New Roman"/>
              <a:cs typeface="DSN AmPun" pitchFamily="2" charset="-34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68328" y="4427131"/>
            <a:ext cx="2957053" cy="38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dirty="0" err="1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นางนภัสวรรณ</a:t>
            </a:r>
            <a:r>
              <a:rPr lang="th-TH" sz="2400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 เสี่ยงเทียนชัย </a:t>
            </a:r>
            <a:endParaRPr lang="en-US" sz="1600" dirty="0">
              <a:effectLst>
                <a:glow rad="127000">
                  <a:schemeClr val="bg1"/>
                </a:glow>
              </a:effectLst>
              <a:latin typeface="DSN AmPun" pitchFamily="2" charset="-34"/>
              <a:ea typeface="Times New Roman"/>
              <a:cs typeface="DSN AmPun" pitchFamily="2" charset="-34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77535" y="4726192"/>
            <a:ext cx="3246120" cy="33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ผู้อำนวยการโรงเรียนบ้านกุดดินจี่ 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DSN AmPun" pitchFamily="2" charset="-34"/>
              <a:ea typeface="Times New Roman"/>
              <a:cs typeface="DSN AmPun" pitchFamily="2" charset="-34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314655" y="4501736"/>
            <a:ext cx="2243227" cy="37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นายสำลี  </a:t>
            </a:r>
            <a:r>
              <a:rPr lang="th-TH" sz="2400" dirty="0" err="1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อุตมูล</a:t>
            </a:r>
            <a:r>
              <a:rPr lang="th-TH" sz="2400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 </a:t>
            </a:r>
            <a:endParaRPr lang="en-US" sz="1600" dirty="0">
              <a:effectLst>
                <a:glow rad="127000">
                  <a:schemeClr val="bg1"/>
                </a:glow>
              </a:effectLst>
              <a:latin typeface="DSN AmPun" pitchFamily="2" charset="-34"/>
              <a:ea typeface="Times New Roman"/>
              <a:cs typeface="DSN AmPun" pitchFamily="2" charset="-34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454878" y="4840806"/>
            <a:ext cx="2011947" cy="43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2400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ผู้ใหญ่บ้านทุ่งโพธิ์</a:t>
            </a:r>
            <a:endParaRPr lang="en-US" sz="1600" dirty="0">
              <a:effectLst>
                <a:glow rad="127000">
                  <a:schemeClr val="bg1"/>
                </a:glow>
              </a:effectLst>
              <a:latin typeface="DSN AmPun" pitchFamily="2" charset="-34"/>
              <a:ea typeface="Times New Roman"/>
              <a:cs typeface="DSN AmPun" pitchFamily="2" charset="-34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800595" y="5275921"/>
            <a:ext cx="5105399" cy="115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th-TH" b="1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ที่อยู่ </a:t>
            </a:r>
            <a:r>
              <a:rPr lang="th-TH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บ้านทุ่งโพธิ์ หมู่ที่ 2 ตำบลกุดดินจี่ </a:t>
            </a:r>
            <a:endParaRPr lang="en-US" dirty="0">
              <a:effectLst>
                <a:glow rad="127000">
                  <a:schemeClr val="bg1"/>
                </a:glow>
              </a:effectLst>
              <a:latin typeface="DSN AmPun" pitchFamily="2" charset="-34"/>
              <a:ea typeface="Times New Roman"/>
              <a:cs typeface="DSN AmPun" pitchFamily="2" charset="-34"/>
            </a:endParaRPr>
          </a:p>
          <a:p>
            <a:pPr algn="ctr">
              <a:spcAft>
                <a:spcPts val="0"/>
              </a:spcAft>
            </a:pPr>
            <a:r>
              <a:rPr lang="th-TH" dirty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อำเภอนากลาง จังหวัดหนองบัวลำภู  </a:t>
            </a:r>
            <a:endParaRPr lang="th-TH" dirty="0" smtClean="0">
              <a:effectLst>
                <a:glow rad="127000">
                  <a:schemeClr val="bg1"/>
                </a:glow>
              </a:effectLst>
              <a:latin typeface="DSN AmPun" pitchFamily="2" charset="-34"/>
              <a:ea typeface="Times New Roman"/>
              <a:cs typeface="DSN AmPun" pitchFamily="2" charset="-34"/>
            </a:endParaRPr>
          </a:p>
          <a:p>
            <a:pPr algn="ctr">
              <a:spcAft>
                <a:spcPts val="0"/>
              </a:spcAft>
            </a:pPr>
            <a:r>
              <a:rPr lang="th-TH" dirty="0" smtClean="0"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เบอร์โทร ๐๖๑ ๒๐๕๓๑๘๕ </a:t>
            </a:r>
            <a:endParaRPr lang="en-US" dirty="0">
              <a:effectLst>
                <a:glow rad="127000">
                  <a:schemeClr val="bg1"/>
                </a:glow>
              </a:effectLst>
              <a:latin typeface="DSN AmPun" pitchFamily="2" charset="-34"/>
              <a:ea typeface="Times New Roman"/>
              <a:cs typeface="DSN AmPu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665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C:\Users\Sarawut\Desktop\แผ่นพับวัดศิริบุญธรรม62\บ้านหนองโสน\รูป\1 ขนมจีน\IMG_4877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4" y="-41787"/>
            <a:ext cx="9206682" cy="6899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arawut\Desktop\แผ่นพับวัดศิริบุญธรรม62\บ้านหนองโสน\รูป\1 ขนมจีน\IMG_48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811981"/>
            <a:ext cx="3657600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Sarawut\Desktop\แผ่นพับวัดศิริบุญธรรม62\บ้านหนองโสน\รูป\1 ขนมจีน\IMG_48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528962"/>
            <a:ext cx="4154129" cy="2769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2" y="93319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399" y="381000"/>
            <a:ext cx="6248401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กิจกรรมท่องเที่ยวในชุมชน ขนมจีน (</a:t>
            </a:r>
            <a:r>
              <a:rPr lang="th-TH" dirty="0" err="1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อินดี้</a:t>
            </a:r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) </a:t>
            </a:r>
            <a:r>
              <a:rPr lang="th-TH" dirty="0" err="1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ข้าวปุ้นฮ้อน</a:t>
            </a:r>
            <a:endParaRPr lang="th-TH" dirty="0">
              <a:solidFill>
                <a:srgbClr val="FFFF00"/>
              </a:solidFill>
            </a:endParaRPr>
          </a:p>
        </p:txBody>
      </p:sp>
      <p:pic>
        <p:nvPicPr>
          <p:cNvPr id="5122" name="Picture 2" descr="C:\Users\Sarawut\Desktop\S__346931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904220"/>
            <a:ext cx="4154129" cy="292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8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Sarawut\Desktop\แผ่นพับวัดศิริบุญธรรม62\บ้านหนองโสน\รูป\25 เป่าแคน\IMG_8696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3839" y="669953"/>
            <a:ext cx="4953000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7030A0"/>
                </a:solidFill>
                <a:latin typeface="DSN AmPun" pitchFamily="2" charset="-34"/>
                <a:cs typeface="DSN AmPun" pitchFamily="2" charset="-34"/>
              </a:rPr>
              <a:t>พิณแคน แดนอีสาน เล่าตำนาน คนทุ่งโพธิ์</a:t>
            </a:r>
            <a:endParaRPr lang="th-TH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33387"/>
            <a:ext cx="54102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กิจกรรมส่งเสริมดนตรีพื้นบ้าน</a:t>
            </a:r>
            <a:endParaRPr lang="th-TH" dirty="0">
              <a:solidFill>
                <a:srgbClr val="FFFF00"/>
              </a:solidFill>
            </a:endParaRPr>
          </a:p>
        </p:txBody>
      </p:sp>
      <p:pic>
        <p:nvPicPr>
          <p:cNvPr id="8194" name="Picture 2" descr="C:\Users\Sarawut\Desktop\แผ่นพับวัดศิริบุญธรรม62\บ้านหนองโสน\รูป\12 พิณแคน\IMG_8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361420"/>
            <a:ext cx="4114800" cy="2829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arawut\Desktop\แผ่นพับวัดศิริบุญธรรม62\บ้านหนองโสน\รูป\25 เป่าแคน\IMG_86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61420"/>
            <a:ext cx="4457700" cy="2829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2" y="93319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Sarawut\Desktop\36759707_2094895474102143_839859017401080217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4457700" cy="2911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Sarawut\Desktop\36782622_2094893914102299_4207613442225340416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072193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9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Sarawut\Desktop\New folder (2)\IMG_99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28600" y="457200"/>
            <a:ext cx="8686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แนวคิด</a:t>
            </a:r>
            <a:r>
              <a:rPr lang="th-TH" sz="3200" b="1" dirty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 </a:t>
            </a:r>
            <a:r>
              <a:rPr lang="th-TH" sz="3200" dirty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และ</a:t>
            </a:r>
            <a:r>
              <a:rPr lang="th-TH" sz="3200" dirty="0" smtClean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อุดมการณ์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200" dirty="0" smtClean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ใน</a:t>
            </a:r>
            <a:r>
              <a:rPr lang="th-TH" sz="3200" dirty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การ</a:t>
            </a:r>
            <a:r>
              <a:rPr lang="th-TH" sz="3200" dirty="0" smtClean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ดำเนินงานของ</a:t>
            </a:r>
            <a:r>
              <a:rPr lang="th-TH" sz="3200" dirty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บวร ของชุมชนคุณธรรมต้นแบบบ้านทุ่งโพธิ์ </a:t>
            </a:r>
            <a:endParaRPr lang="th-TH" sz="3200" dirty="0" smtClean="0">
              <a:effectLst/>
              <a:latin typeface="DSN AmPun" pitchFamily="2" charset="-34"/>
              <a:ea typeface="Times New Roman"/>
              <a:cs typeface="DSN AmPun" pitchFamily="2" charset="-3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2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"</a:t>
            </a:r>
            <a:r>
              <a:rPr lang="th-TH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วัดจะดีมีหลักฐานเพราะบ้าน</a:t>
            </a:r>
            <a:r>
              <a:rPr lang="th-TH" sz="32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ช่วย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2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บ้าน</a:t>
            </a:r>
            <a:r>
              <a:rPr lang="th-TH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จะสวยเพราะมีวัดดัดนิสัย โรงเรียน</a:t>
            </a:r>
            <a:r>
              <a:rPr lang="th-TH" sz="32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ด้วย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2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ราชการช่วย   ก็</a:t>
            </a:r>
            <a:r>
              <a:rPr lang="th-TH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อวย</a:t>
            </a:r>
            <a:r>
              <a:rPr lang="th-TH" sz="32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ชัย   ถ้า</a:t>
            </a:r>
            <a:r>
              <a:rPr lang="th-TH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ขัดกันก็บรรลัย</a:t>
            </a:r>
            <a:r>
              <a:rPr lang="th-TH" sz="32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ทุกๆ   ทาง</a:t>
            </a:r>
            <a:r>
              <a:rPr lang="th-TH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DSN AmPun" pitchFamily="2" charset="-34"/>
                <a:ea typeface="Times New Roman"/>
                <a:cs typeface="DSN AmPun" pitchFamily="2" charset="-34"/>
              </a:rPr>
              <a:t>"</a:t>
            </a:r>
            <a:endParaRPr lang="en-US" sz="20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DSN AmPun" pitchFamily="2" charset="-34"/>
              <a:ea typeface="Times New Roman"/>
              <a:cs typeface="DSN AmPun" pitchFamily="2" charset="-3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200" dirty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การใช้ภูมิปัญญา วัฒนธรรมประเพณี </a:t>
            </a:r>
            <a:endParaRPr lang="th-TH" sz="3200" dirty="0" smtClean="0">
              <a:effectLst/>
              <a:latin typeface="DSN AmPun" pitchFamily="2" charset="-34"/>
              <a:ea typeface="Times New Roman"/>
              <a:cs typeface="DSN AmPun" pitchFamily="2" charset="-3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200" dirty="0" smtClean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และ</a:t>
            </a:r>
            <a:r>
              <a:rPr lang="th-TH" sz="3200" dirty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หลักศาสนาคือสามัคคี </a:t>
            </a:r>
            <a:endParaRPr lang="th-TH" sz="3200" dirty="0" smtClean="0">
              <a:effectLst/>
              <a:latin typeface="DSN AmPun" pitchFamily="2" charset="-34"/>
              <a:ea typeface="Times New Roman"/>
              <a:cs typeface="DSN AmPun" pitchFamily="2" charset="-3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200" dirty="0" smtClean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นำ</a:t>
            </a:r>
            <a:r>
              <a:rPr lang="th-TH" sz="3200" dirty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ในการพัฒนา </a:t>
            </a:r>
            <a:r>
              <a:rPr lang="th-TH" sz="3200" dirty="0" smtClean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ทำงาน</a:t>
            </a:r>
            <a:r>
              <a:rPr lang="th-TH" sz="3200" dirty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ตาม</a:t>
            </a:r>
            <a:r>
              <a:rPr lang="th-TH" sz="3200" dirty="0" smtClean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บทบาท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200" dirty="0" smtClean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หน้าที่ </a:t>
            </a:r>
            <a:r>
              <a:rPr lang="th-TH" sz="3200" dirty="0">
                <a:effectLst/>
                <a:latin typeface="DSN AmPun" pitchFamily="2" charset="-34"/>
                <a:ea typeface="Times New Roman"/>
                <a:cs typeface="DSN AmPun" pitchFamily="2" charset="-34"/>
              </a:rPr>
              <a:t>แต่สอดรับประสานกัน</a:t>
            </a:r>
            <a:endParaRPr lang="en-US" sz="2000" dirty="0">
              <a:effectLst/>
              <a:latin typeface="DSN AmPun" pitchFamily="2" charset="-34"/>
              <a:ea typeface="Times New Roman"/>
              <a:cs typeface="DSN AmPu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9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Sarawut\Desktop\New folder (2)\IMG_99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/>
          <p:nvPr/>
        </p:nvSpPr>
        <p:spPr>
          <a:xfrm>
            <a:off x="152401" y="152400"/>
            <a:ext cx="8839200" cy="592391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2400" b="1" dirty="0">
                <a:effectLst/>
                <a:latin typeface="PSL AsadongSP" pitchFamily="18" charset="-34"/>
                <a:ea typeface="Times New Roman"/>
                <a:cs typeface="+mj-cs"/>
              </a:rPr>
              <a:t>ประกาศ</a:t>
            </a:r>
            <a:r>
              <a:rPr lang="th-TH" sz="2400" b="1" dirty="0" smtClean="0">
                <a:effectLst/>
                <a:latin typeface="PSL AsadongSP" pitchFamily="18" charset="-34"/>
                <a:ea typeface="Times New Roman"/>
                <a:cs typeface="+mj-cs"/>
              </a:rPr>
              <a:t>เจตนารมณ์</a:t>
            </a:r>
            <a:r>
              <a:rPr lang="th-TH" sz="1800" dirty="0">
                <a:latin typeface="PSL AsadongSP" pitchFamily="18" charset="-34"/>
                <a:ea typeface="Times New Roman"/>
                <a:cs typeface="+mj-cs"/>
              </a:rPr>
              <a:t> </a:t>
            </a:r>
            <a:r>
              <a:rPr lang="th-TH" sz="2400" b="1" dirty="0" smtClean="0">
                <a:effectLst/>
                <a:latin typeface="PSL AsadongSP" pitchFamily="18" charset="-34"/>
                <a:ea typeface="Times New Roman"/>
                <a:cs typeface="+mj-cs"/>
              </a:rPr>
              <a:t>ของ</a:t>
            </a:r>
            <a:r>
              <a:rPr lang="th-TH" sz="2400" b="1" dirty="0">
                <a:effectLst/>
                <a:latin typeface="PSL AsadongSP" pitchFamily="18" charset="-34"/>
                <a:ea typeface="Times New Roman"/>
                <a:cs typeface="+mj-cs"/>
              </a:rPr>
              <a:t>ชุมชนฯ บ้านทุ่งโพธิ์</a:t>
            </a:r>
            <a:br>
              <a:rPr lang="th-TH" sz="2400" b="1" dirty="0">
                <a:effectLst/>
                <a:latin typeface="PSL AsadongSP" pitchFamily="18" charset="-34"/>
                <a:ea typeface="Times New Roman"/>
                <a:cs typeface="+mj-cs"/>
              </a:rPr>
            </a:br>
            <a:r>
              <a:rPr lang="th-TH" sz="2400" b="1" dirty="0">
                <a:effectLst/>
                <a:latin typeface="PSL AsadongSP" pitchFamily="18" charset="-34"/>
                <a:ea typeface="Times New Roman"/>
                <a:cs typeface="+mj-cs"/>
              </a:rPr>
              <a:t>ตำบลกุดดินจี่  อำเภอนา</a:t>
            </a:r>
            <a:r>
              <a:rPr lang="th-TH" sz="2400" b="1" dirty="0" smtClean="0">
                <a:effectLst/>
                <a:latin typeface="PSL AsadongSP" pitchFamily="18" charset="-34"/>
                <a:ea typeface="Times New Roman"/>
                <a:cs typeface="+mj-cs"/>
              </a:rPr>
              <a:t>กลาง</a:t>
            </a:r>
            <a:r>
              <a:rPr lang="th-TH" sz="1800" dirty="0">
                <a:latin typeface="PSL AsadongSP" pitchFamily="18" charset="-34"/>
                <a:ea typeface="Times New Roman"/>
                <a:cs typeface="+mj-cs"/>
              </a:rPr>
              <a:t> </a:t>
            </a:r>
            <a:r>
              <a:rPr lang="th-TH" sz="2400" b="1" dirty="0" smtClean="0">
                <a:effectLst/>
                <a:latin typeface="PSL AsadongSP" pitchFamily="18" charset="-34"/>
                <a:ea typeface="Times New Roman"/>
                <a:cs typeface="+mj-cs"/>
              </a:rPr>
              <a:t>จังหวัด</a:t>
            </a:r>
            <a:r>
              <a:rPr lang="th-TH" sz="2400" b="1" dirty="0">
                <a:effectLst/>
                <a:latin typeface="PSL AsadongSP" pitchFamily="18" charset="-34"/>
                <a:ea typeface="Times New Roman"/>
                <a:cs typeface="+mj-cs"/>
              </a:rPr>
              <a:t>หนองบัวลำภู</a:t>
            </a:r>
            <a:endParaRPr lang="en-US" sz="1800" dirty="0">
              <a:effectLst/>
              <a:latin typeface="PSL AsadongSP" pitchFamily="18" charset="-34"/>
              <a:ea typeface="Times New Roman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PSL AsadongSP" pitchFamily="18" charset="-34"/>
                <a:ea typeface="Times New Roman"/>
                <a:cs typeface="+mj-cs"/>
              </a:rPr>
              <a:t>พวกเราสมาชิกในชุมชนฯ บ้านทุ่ง</a:t>
            </a:r>
            <a:r>
              <a:rPr lang="th-TH" sz="1600" b="1" dirty="0" smtClean="0">
                <a:effectLst/>
                <a:latin typeface="PSL AsadongSP" pitchFamily="18" charset="-34"/>
                <a:ea typeface="Times New Roman"/>
                <a:cs typeface="+mj-cs"/>
              </a:rPr>
              <a:t>โพธิ์</a:t>
            </a:r>
            <a:r>
              <a:rPr lang="th-TH" sz="1600" dirty="0">
                <a:latin typeface="PSL AsadongSP" pitchFamily="18" charset="-34"/>
                <a:ea typeface="Times New Roman"/>
                <a:cs typeface="+mj-cs"/>
              </a:rPr>
              <a:t> </a:t>
            </a:r>
            <a:r>
              <a:rPr lang="th-TH" sz="1800" dirty="0" smtClean="0">
                <a:effectLst/>
                <a:ea typeface="Times New Roman"/>
                <a:cs typeface="+mj-cs"/>
              </a:rPr>
              <a:t>มี</a:t>
            </a:r>
            <a:r>
              <a:rPr lang="th-TH" sz="1800" dirty="0">
                <a:effectLst/>
                <a:ea typeface="Times New Roman"/>
                <a:cs typeface="+mj-cs"/>
              </a:rPr>
              <a:t>เจตนารมณ์ร่วมกันที่จะส่งเสริมและพัฒนาชุมชนฯ บ้านทุ่ง</a:t>
            </a:r>
            <a:r>
              <a:rPr lang="th-TH" sz="1800" dirty="0" smtClean="0">
                <a:effectLst/>
                <a:ea typeface="Times New Roman"/>
                <a:cs typeface="+mj-cs"/>
              </a:rPr>
              <a:t>โพธิ์</a:t>
            </a:r>
            <a:r>
              <a:rPr lang="th-TH" sz="1800" dirty="0">
                <a:ea typeface="Times New Roman"/>
                <a:cs typeface="+mj-cs"/>
              </a:rPr>
              <a:t> </a:t>
            </a:r>
            <a:r>
              <a:rPr lang="th-TH" sz="1800" dirty="0" smtClean="0">
                <a:effectLst/>
                <a:ea typeface="Times New Roman"/>
                <a:cs typeface="+mj-cs"/>
              </a:rPr>
              <a:t>ให้</a:t>
            </a:r>
            <a:r>
              <a:rPr lang="th-TH" sz="1800" dirty="0">
                <a:effectLst/>
                <a:ea typeface="Times New Roman"/>
                <a:cs typeface="+mj-cs"/>
              </a:rPr>
              <a:t>เป็นชุมชนคุณธรรม โดยมี “คุณธรรมเป้าหมาย” ดังนี้</a:t>
            </a:r>
            <a:endParaRPr lang="en-US" sz="1800" dirty="0">
              <a:effectLst/>
              <a:ea typeface="Times New Roman"/>
              <a:cs typeface="+mj-cs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1800" dirty="0">
                <a:effectLst/>
                <a:ea typeface="Times New Roman"/>
                <a:cs typeface="+mj-cs"/>
              </a:rPr>
              <a:t> 	</a:t>
            </a:r>
            <a:r>
              <a:rPr lang="th-TH" sz="1800" dirty="0" smtClean="0">
                <a:effectLst/>
                <a:ea typeface="Times New Roman"/>
                <a:cs typeface="+mj-cs"/>
              </a:rPr>
              <a:t>๑. เรา</a:t>
            </a:r>
            <a:r>
              <a:rPr lang="th-TH" sz="1800" dirty="0">
                <a:effectLst/>
                <a:ea typeface="Times New Roman"/>
                <a:cs typeface="+mj-cs"/>
              </a:rPr>
              <a:t>จะมุ่งมั่นเทิดทูนไว้ซึ่งความภาคภูมิใจ ในชาติ ศาสนา พระมหากษัตริย์และความเป็นไทย ร่วมกันทำความดี </a:t>
            </a:r>
            <a:r>
              <a:rPr lang="th-TH" sz="1800" dirty="0" smtClean="0">
                <a:effectLst/>
                <a:ea typeface="Times New Roman"/>
                <a:cs typeface="+mj-cs"/>
              </a:rPr>
              <a:t> อย่าง</a:t>
            </a:r>
            <a:r>
              <a:rPr lang="th-TH" sz="1800" dirty="0">
                <a:effectLst/>
                <a:ea typeface="Times New Roman"/>
                <a:cs typeface="+mj-cs"/>
              </a:rPr>
              <a:t>จริงจังและต่อเนื่อง เพื่อถวายเป็นพระราชกุศลแด่พระบาทสมเด็จพระ</a:t>
            </a:r>
            <a:r>
              <a:rPr lang="th-TH" sz="1800" dirty="0" err="1">
                <a:effectLst/>
                <a:ea typeface="Times New Roman"/>
                <a:cs typeface="+mj-cs"/>
              </a:rPr>
              <a:t>ปรมินทร</a:t>
            </a:r>
            <a:r>
              <a:rPr lang="th-TH" sz="1800" dirty="0">
                <a:effectLst/>
                <a:ea typeface="Times New Roman"/>
                <a:cs typeface="+mj-cs"/>
              </a:rPr>
              <a:t>มหาภูมิพลอดุลยเดช รัชกาลที่ ๙ และเทิดพระเกียรติ</a:t>
            </a:r>
            <a:br>
              <a:rPr lang="th-TH" sz="1800" dirty="0">
                <a:effectLst/>
                <a:ea typeface="Times New Roman"/>
                <a:cs typeface="+mj-cs"/>
              </a:rPr>
            </a:br>
            <a:r>
              <a:rPr lang="th-TH" sz="1800" dirty="0">
                <a:effectLst/>
                <a:ea typeface="Times New Roman"/>
                <a:cs typeface="+mj-cs"/>
              </a:rPr>
              <a:t>ในสมเด็จพระเจ้าอยู่หัวมหา</a:t>
            </a:r>
            <a:r>
              <a:rPr lang="th-TH" sz="1800" dirty="0" err="1">
                <a:effectLst/>
                <a:ea typeface="Times New Roman"/>
                <a:cs typeface="+mj-cs"/>
              </a:rPr>
              <a:t>วชิรา</a:t>
            </a:r>
            <a:r>
              <a:rPr lang="th-TH" sz="1800" dirty="0">
                <a:effectLst/>
                <a:ea typeface="Times New Roman"/>
                <a:cs typeface="+mj-cs"/>
              </a:rPr>
              <a:t>ลง</a:t>
            </a:r>
            <a:r>
              <a:rPr lang="th-TH" sz="1800" dirty="0" err="1">
                <a:effectLst/>
                <a:ea typeface="Times New Roman"/>
                <a:cs typeface="+mj-cs"/>
              </a:rPr>
              <a:t>กรณ</a:t>
            </a:r>
            <a:r>
              <a:rPr lang="th-TH" sz="1800" dirty="0">
                <a:effectLst/>
                <a:ea typeface="Times New Roman"/>
                <a:cs typeface="+mj-cs"/>
              </a:rPr>
              <a:t> </a:t>
            </a:r>
            <a:r>
              <a:rPr lang="th-TH" sz="1800" dirty="0" err="1">
                <a:effectLst/>
                <a:ea typeface="Times New Roman"/>
                <a:cs typeface="+mj-cs"/>
              </a:rPr>
              <a:t>บดินทร</a:t>
            </a:r>
            <a:r>
              <a:rPr lang="th-TH" sz="1800" dirty="0">
                <a:effectLst/>
                <a:ea typeface="Times New Roman"/>
                <a:cs typeface="+mj-cs"/>
              </a:rPr>
              <a:t>เทพ</a:t>
            </a:r>
            <a:r>
              <a:rPr lang="th-TH" sz="1800" dirty="0" err="1">
                <a:effectLst/>
                <a:ea typeface="Times New Roman"/>
                <a:cs typeface="+mj-cs"/>
              </a:rPr>
              <a:t>ยวรางกูร</a:t>
            </a:r>
            <a:r>
              <a:rPr lang="th-TH" sz="1800" dirty="0">
                <a:effectLst/>
                <a:ea typeface="Times New Roman"/>
                <a:cs typeface="+mj-cs"/>
              </a:rPr>
              <a:t> รัชกาลที่ ๑๐</a:t>
            </a:r>
            <a:endParaRPr lang="en-US" sz="1800" dirty="0">
              <a:effectLst/>
              <a:ea typeface="Times New Roman"/>
              <a:cs typeface="+mj-cs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1800" dirty="0">
                <a:effectLst/>
                <a:ea typeface="Times New Roman"/>
                <a:cs typeface="+mj-cs"/>
              </a:rPr>
              <a:t>	</a:t>
            </a:r>
            <a:r>
              <a:rPr lang="th-TH" sz="1800" dirty="0" smtClean="0">
                <a:effectLst/>
                <a:ea typeface="Times New Roman"/>
                <a:cs typeface="+mj-cs"/>
              </a:rPr>
              <a:t>๒. </a:t>
            </a:r>
            <a:r>
              <a:rPr lang="th-TH" sz="1800" dirty="0">
                <a:effectLst/>
                <a:ea typeface="Times New Roman"/>
                <a:cs typeface="+mj-cs"/>
              </a:rPr>
              <a:t>เราจะมุ่งมั่นส่งเสริมคุณธรรม ความดี ในครอบครัว และชุมชน โดยใช้ทุนความดี อันได้แก่ หลักธรรมทางศาสนา  </a:t>
            </a:r>
            <a:r>
              <a:rPr lang="th-TH" sz="1800" dirty="0" smtClean="0">
                <a:effectLst/>
                <a:ea typeface="Times New Roman"/>
                <a:cs typeface="+mj-cs"/>
              </a:rPr>
              <a:t>ภูมิ</a:t>
            </a:r>
            <a:r>
              <a:rPr lang="th-TH" sz="1800" dirty="0">
                <a:effectLst/>
                <a:ea typeface="Times New Roman"/>
                <a:cs typeface="+mj-cs"/>
              </a:rPr>
              <a:t>ปัญญาท้องถิ่น และหลักปรัชญาของเศรษฐกิจพอเพียง</a:t>
            </a:r>
            <a:endParaRPr lang="en-US" sz="1800" dirty="0">
              <a:effectLst/>
              <a:ea typeface="Times New Roman"/>
              <a:cs typeface="+mj-cs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1800" dirty="0">
                <a:effectLst/>
                <a:ea typeface="Times New Roman"/>
                <a:cs typeface="+mj-cs"/>
              </a:rPr>
              <a:t> 	</a:t>
            </a:r>
            <a:r>
              <a:rPr lang="th-TH" sz="1800" dirty="0" smtClean="0">
                <a:effectLst/>
                <a:ea typeface="Times New Roman"/>
                <a:cs typeface="+mj-cs"/>
              </a:rPr>
              <a:t>๓. </a:t>
            </a:r>
            <a:r>
              <a:rPr lang="th-TH" sz="1800" dirty="0">
                <a:effectLst/>
                <a:ea typeface="Times New Roman"/>
                <a:cs typeface="+mj-cs"/>
              </a:rPr>
              <a:t>เราจะมุ่งมั่นสร้างเสริมคุณธรรม ๔ ประการ คือ พอเพียง วินัย สุจริต จิตอาสา ให้เป็นฐานการดำเนินชีวิตของประชาชนในชุมชน </a:t>
            </a:r>
            <a:endParaRPr lang="en-US" sz="1800" dirty="0" smtClean="0">
              <a:effectLst/>
              <a:ea typeface="Times New Roman"/>
              <a:cs typeface="+mj-cs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1800" dirty="0" smtClean="0">
                <a:effectLst/>
                <a:ea typeface="Times New Roman"/>
                <a:cs typeface="+mj-cs"/>
              </a:rPr>
              <a:t> 	๔. เราจะร่วมกันยกย่องเชิดชูการทำความดีของชุมชนในทุกรูปแบบ</a:t>
            </a:r>
            <a:endParaRPr lang="en-US" sz="1800" dirty="0" smtClean="0">
              <a:effectLst/>
              <a:ea typeface="Times New Roman"/>
              <a:cs typeface="+mj-cs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1800" dirty="0">
                <a:effectLst/>
                <a:ea typeface="Times New Roman"/>
                <a:cs typeface="+mj-cs"/>
              </a:rPr>
              <a:t>	</a:t>
            </a:r>
            <a:r>
              <a:rPr lang="th-TH" sz="1800" dirty="0" smtClean="0">
                <a:effectLst/>
                <a:ea typeface="Times New Roman"/>
                <a:cs typeface="+mj-cs"/>
              </a:rPr>
              <a:t>ทั้งนี้ </a:t>
            </a:r>
            <a:r>
              <a:rPr lang="th-TH" sz="1800" dirty="0">
                <a:effectLst/>
                <a:ea typeface="Times New Roman"/>
                <a:cs typeface="+mj-cs"/>
              </a:rPr>
              <a:t>เราทุกคนจะถือปฏิบัติ เป็นกติกาของชุมชนฯ บ้านทุ่งโพธิ์ เพื่อให้คุณธรรมนำการพัฒนา เกิดสังคมคุณธรรมที่  </a:t>
            </a:r>
            <a:r>
              <a:rPr lang="th-TH" sz="1800" dirty="0" smtClean="0">
                <a:effectLst/>
                <a:ea typeface="Times New Roman"/>
                <a:cs typeface="+mj-cs"/>
              </a:rPr>
              <a:t>“</a:t>
            </a:r>
            <a:r>
              <a:rPr lang="th-TH" sz="1800" dirty="0">
                <a:effectLst/>
                <a:ea typeface="Times New Roman"/>
                <a:cs typeface="+mj-cs"/>
              </a:rPr>
              <a:t>มั่นคง มั่งคั่ง ยั่งยืน” ทุกคนในชุมชนฯ มีคุณธรรม มีความจงรักภักดีต่อสถาบันชาติ ศาสนา พระมหากษัตริย์ มีความสมานฉันท์ </a:t>
            </a:r>
            <a:r>
              <a:rPr lang="th-TH" sz="1800" dirty="0" smtClean="0">
                <a:effectLst/>
                <a:ea typeface="Times New Roman"/>
                <a:cs typeface="+mj-cs"/>
              </a:rPr>
              <a:t>ยึด</a:t>
            </a:r>
            <a:r>
              <a:rPr lang="th-TH" sz="1800" dirty="0">
                <a:effectLst/>
                <a:ea typeface="Times New Roman"/>
                <a:cs typeface="+mj-cs"/>
              </a:rPr>
              <a:t>มั่นในหลักธรรมทางศาสนา น้อมนำหลักปรัชญาของเศรษฐกิจพอเพียง และวิถีวัฒนธรรมไทยไปใช้ในการดำรงชีวิต ปัญหาหมดไป </a:t>
            </a:r>
            <a:r>
              <a:rPr lang="th-TH" sz="1800" dirty="0" smtClean="0">
                <a:effectLst/>
                <a:ea typeface="Times New Roman"/>
                <a:cs typeface="+mj-cs"/>
              </a:rPr>
              <a:t>สิ่ง</a:t>
            </a:r>
            <a:r>
              <a:rPr lang="th-TH" sz="1800" dirty="0">
                <a:effectLst/>
                <a:ea typeface="Times New Roman"/>
                <a:cs typeface="+mj-cs"/>
              </a:rPr>
              <a:t>ดีงามเกิดขึ้น เป็นแบบอย่างที่ดี ต่อไป</a:t>
            </a:r>
            <a:endParaRPr lang="en-US" sz="1800" dirty="0">
              <a:effectLst/>
              <a:ea typeface="Times New Roman"/>
              <a:cs typeface="+mj-cs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effectLst/>
                <a:latin typeface="TH SarabunPSK"/>
                <a:ea typeface="Times New Roman"/>
                <a:cs typeface="Cordia New"/>
              </a:rPr>
              <a:t> </a:t>
            </a:r>
            <a:endParaRPr lang="en-US" sz="1100" dirty="0">
              <a:effectLst/>
              <a:ea typeface="Times New Roman"/>
              <a:cs typeface="Cordia New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effectLst/>
                <a:latin typeface="TH SarabunPSK"/>
                <a:ea typeface="Times New Roman"/>
                <a:cs typeface="Cordia New"/>
              </a:rPr>
              <a:t> </a:t>
            </a:r>
            <a:endParaRPr lang="en-US" sz="1100" dirty="0">
              <a:effectLst/>
              <a:ea typeface="Times New Roman"/>
              <a:cs typeface="Cordia New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  <a:ea typeface="Times New Roman"/>
                <a:cs typeface="Cordia New"/>
              </a:rPr>
              <a:t> </a:t>
            </a:r>
            <a:endParaRPr lang="en-US" sz="1100" dirty="0">
              <a:effectLst/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44186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Sarawut\Desktop\New folder (2)\IMG_99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89"/>
          <p:cNvSpPr txBox="1"/>
          <p:nvPr/>
        </p:nvSpPr>
        <p:spPr>
          <a:xfrm>
            <a:off x="152400" y="352425"/>
            <a:ext cx="8762999" cy="27717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b="1" dirty="0">
                <a:effectLst/>
                <a:ea typeface="Calibri"/>
                <a:cs typeface="Cordia New"/>
              </a:rPr>
              <a:t> </a:t>
            </a:r>
            <a:r>
              <a:rPr lang="th-TH" b="1" dirty="0">
                <a:effectLst/>
                <a:ea typeface="Calibri"/>
                <a:cs typeface="+mj-cs"/>
              </a:rPr>
              <a:t>ปัญหาที่อยากแก้</a:t>
            </a:r>
            <a:r>
              <a:rPr lang="en-US" b="1" dirty="0">
                <a:effectLst/>
                <a:ea typeface="Calibri"/>
                <a:cs typeface="+mj-cs"/>
              </a:rPr>
              <a:t>        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b="1" dirty="0">
                <a:effectLst/>
                <a:ea typeface="Calibri"/>
                <a:cs typeface="+mj-cs"/>
              </a:rPr>
              <a:t>๑. </a:t>
            </a:r>
            <a:r>
              <a:rPr lang="th-TH" b="1" dirty="0" err="1">
                <a:effectLst/>
                <a:ea typeface="Calibri"/>
                <a:cs typeface="+mj-cs"/>
              </a:rPr>
              <a:t>ยาเสพติด</a:t>
            </a:r>
            <a:r>
              <a:rPr lang="th-TH" b="1" dirty="0">
                <a:effectLst/>
                <a:ea typeface="Calibri"/>
                <a:cs typeface="+mj-cs"/>
              </a:rPr>
              <a:t> การลักขโมย และการทะเลาะวิวาท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u="sng" dirty="0">
                <a:effectLst/>
                <a:ea typeface="Calibri"/>
                <a:cs typeface="+mj-cs"/>
              </a:rPr>
              <a:t>โครงการ/กิจกรรม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dirty="0">
                <a:effectLst/>
                <a:ea typeface="Calibri"/>
                <a:cs typeface="+mj-cs"/>
              </a:rPr>
              <a:t>    ๑</a:t>
            </a:r>
            <a:r>
              <a:rPr lang="en-US" dirty="0">
                <a:effectLst/>
                <a:latin typeface="TH SarabunIT๙"/>
                <a:ea typeface="Calibri"/>
                <a:cs typeface="+mj-cs"/>
              </a:rPr>
              <a:t>.</a:t>
            </a:r>
            <a:r>
              <a:rPr lang="th-TH" dirty="0">
                <a:effectLst/>
                <a:latin typeface="TH SarabunIT๙"/>
                <a:ea typeface="Calibri"/>
                <a:cs typeface="+mj-cs"/>
              </a:rPr>
              <a:t>จัดประชาคมหมู่บ้าน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dirty="0">
                <a:effectLst/>
                <a:ea typeface="Calibri"/>
                <a:cs typeface="+mj-cs"/>
              </a:rPr>
              <a:t>    ๒.ส่งเสริมให้มีกิจกรรมลานดนตรี และกีฬาในชุม</a:t>
            </a:r>
            <a:r>
              <a:rPr lang="th-TH" dirty="0" smtClean="0">
                <a:effectLst/>
                <a:ea typeface="Calibri"/>
                <a:cs typeface="+mj-cs"/>
              </a:rPr>
              <a:t>ขน</a:t>
            </a:r>
            <a:endParaRPr lang="en-US" dirty="0">
              <a:effectLst/>
              <a:ea typeface="Calibri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0572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Sarawut\Desktop\New folder (2)\IMG_99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89"/>
          <p:cNvSpPr txBox="1"/>
          <p:nvPr/>
        </p:nvSpPr>
        <p:spPr>
          <a:xfrm>
            <a:off x="152400" y="352425"/>
            <a:ext cx="8762999" cy="57435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u="sng" dirty="0" smtClean="0">
                <a:effectLst/>
                <a:ea typeface="Calibri"/>
                <a:cs typeface="+mj-cs"/>
              </a:rPr>
              <a:t>การ</a:t>
            </a:r>
            <a:r>
              <a:rPr lang="th-TH" u="sng" dirty="0">
                <a:effectLst/>
                <a:ea typeface="Calibri"/>
                <a:cs typeface="+mj-cs"/>
              </a:rPr>
              <a:t>ดำเนินโครงการ / กิจกรรม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dirty="0">
                <a:effectLst/>
                <a:ea typeface="Calibri"/>
                <a:cs typeface="+mj-cs"/>
              </a:rPr>
              <a:t>๑. </a:t>
            </a:r>
            <a:r>
              <a:rPr lang="th-TH" spc="-40" dirty="0">
                <a:effectLst/>
                <a:ea typeface="Calibri"/>
                <a:cs typeface="+mj-cs"/>
              </a:rPr>
              <a:t>ประชาสัมพันธ์เชิญชวน หัวหน้าครอบครอบ ประชาชน คณะกรรมการชุมชน เด็กเยาวชน ในชุมชนเข้าร่วมประชาคม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dirty="0">
                <a:effectLst/>
                <a:ea typeface="Calibri"/>
                <a:cs typeface="+mj-cs"/>
              </a:rPr>
              <a:t>๒. </a:t>
            </a:r>
            <a:r>
              <a:rPr lang="th-TH" spc="-30" dirty="0">
                <a:effectLst/>
                <a:ea typeface="Calibri"/>
                <a:cs typeface="+mj-cs"/>
              </a:rPr>
              <a:t>จัดทำกรอบแนวทางในการป้องกันและปราบปราม</a:t>
            </a:r>
            <a:r>
              <a:rPr lang="th-TH" spc="-30" dirty="0" err="1">
                <a:effectLst/>
                <a:ea typeface="Calibri"/>
                <a:cs typeface="+mj-cs"/>
              </a:rPr>
              <a:t>ยาเสพติด</a:t>
            </a:r>
            <a:r>
              <a:rPr lang="th-TH" spc="-30" dirty="0">
                <a:effectLst/>
                <a:ea typeface="Calibri"/>
                <a:cs typeface="+mj-cs"/>
              </a:rPr>
              <a:t>ในชุมชนร่วมกัน</a:t>
            </a:r>
            <a:r>
              <a:rPr lang="th-TH" spc="-50" dirty="0">
                <a:effectLst/>
                <a:ea typeface="Calibri"/>
                <a:cs typeface="+mj-cs"/>
              </a:rPr>
              <a:t>และให้ความรู้ อบรมต่อกลุ่มเยาวชน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dirty="0">
                <a:effectLst/>
                <a:ea typeface="Calibri"/>
                <a:cs typeface="+mj-cs"/>
              </a:rPr>
              <a:t>๓. </a:t>
            </a:r>
            <a:r>
              <a:rPr lang="th-TH" spc="-40" dirty="0">
                <a:effectLst/>
                <a:ea typeface="Calibri"/>
                <a:cs typeface="+mj-cs"/>
              </a:rPr>
              <a:t>จัดทำประกาศกฎระเบียบข้อบังคับหรือธรรมนูญของชุมชนเพื่อถือปฏิบัติร่วมกันในชุมชน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pc="-100" dirty="0">
                <a:effectLst/>
                <a:ea typeface="Calibri"/>
                <a:cs typeface="+mj-cs"/>
              </a:rPr>
              <a:t>๔ . </a:t>
            </a:r>
            <a:r>
              <a:rPr lang="th-TH" spc="-40" dirty="0">
                <a:effectLst/>
                <a:ea typeface="Calibri"/>
                <a:cs typeface="+mj-cs"/>
              </a:rPr>
              <a:t>ชุมชนถือปฏิบัติตามมติประชาคมที่ชุมชนกำหนด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pc="-100" dirty="0">
                <a:effectLst/>
                <a:ea typeface="Calibri"/>
                <a:cs typeface="+mj-cs"/>
              </a:rPr>
              <a:t>๕. . </a:t>
            </a:r>
            <a:r>
              <a:rPr lang="th-TH" dirty="0">
                <a:effectLst/>
                <a:ea typeface="Calibri"/>
                <a:cs typeface="+mj-cs"/>
              </a:rPr>
              <a:t>จัดหาพื้นที่จัดลานกีฬา ลานดนตรี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dirty="0">
                <a:effectLst/>
                <a:ea typeface="Calibri"/>
                <a:cs typeface="+mj-cs"/>
              </a:rPr>
              <a:t>๖. จัดหาวิทยากรจิตอาสาให้ความรู้ด้านกีฬาและดนตรี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dirty="0">
                <a:effectLst/>
                <a:ea typeface="Calibri"/>
                <a:cs typeface="+mj-cs"/>
              </a:rPr>
              <a:t>๗. ประชาสัมพันธ์เชิญชวนเด็กและเยาวชนร่วมกิจกรรม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dirty="0" smtClean="0">
                <a:ea typeface="Calibri"/>
                <a:cs typeface="+mj-cs"/>
              </a:rPr>
              <a:t>๘</a:t>
            </a:r>
            <a:r>
              <a:rPr lang="th-TH" dirty="0" smtClean="0">
                <a:effectLst/>
                <a:ea typeface="Calibri"/>
                <a:cs typeface="+mj-cs"/>
              </a:rPr>
              <a:t>. รายงาน</a:t>
            </a:r>
            <a:r>
              <a:rPr lang="th-TH" dirty="0">
                <a:effectLst/>
                <a:ea typeface="Calibri"/>
                <a:cs typeface="+mj-cs"/>
              </a:rPr>
              <a:t>ผลการดำเนินกิจกรรม</a:t>
            </a:r>
            <a:r>
              <a:rPr lang="th-TH" dirty="0" smtClean="0">
                <a:effectLst/>
                <a:ea typeface="Calibri"/>
                <a:cs typeface="+mj-cs"/>
              </a:rPr>
              <a:t>ประเมินผล</a:t>
            </a:r>
            <a:endParaRPr lang="en-US" dirty="0">
              <a:effectLst/>
              <a:ea typeface="Calibri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Sarawut\Desktop\New folder (2)\IMG_99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89"/>
          <p:cNvSpPr txBox="1"/>
          <p:nvPr/>
        </p:nvSpPr>
        <p:spPr>
          <a:xfrm>
            <a:off x="152400" y="352425"/>
            <a:ext cx="8762999" cy="61531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b="1" dirty="0" smtClean="0">
                <a:effectLst/>
                <a:ea typeface="Calibri"/>
                <a:cs typeface="+mj-cs"/>
              </a:rPr>
              <a:t>๒ </a:t>
            </a:r>
            <a:r>
              <a:rPr lang="th-TH" b="1" dirty="0">
                <a:effectLst/>
                <a:ea typeface="Calibri"/>
                <a:cs typeface="+mj-cs"/>
              </a:rPr>
              <a:t>หนี้สิน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u="sng" dirty="0">
                <a:effectLst/>
                <a:ea typeface="Calibri"/>
                <a:cs typeface="+mj-cs"/>
              </a:rPr>
              <a:t>โครงการ/กิจกรรม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i="1" dirty="0">
                <a:effectLst/>
                <a:ea typeface="Calibri"/>
                <a:cs typeface="+mj-cs"/>
              </a:rPr>
              <a:t>    </a:t>
            </a:r>
            <a:r>
              <a:rPr lang="en-US" i="1" dirty="0">
                <a:effectLst/>
                <a:latin typeface="TH SarabunIT๙"/>
                <a:ea typeface="Calibri"/>
                <a:cs typeface="+mj-cs"/>
              </a:rPr>
              <a:t>-.</a:t>
            </a:r>
            <a:r>
              <a:rPr lang="th-TH" i="0" dirty="0">
                <a:effectLst/>
                <a:ea typeface="Calibri"/>
                <a:cs typeface="+mj-cs"/>
              </a:rPr>
              <a:t>โครงการปลูกผักสวนครัวรั้วกินได้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u="sng" dirty="0">
                <a:effectLst/>
                <a:ea typeface="Calibri"/>
                <a:cs typeface="+mj-cs"/>
              </a:rPr>
              <a:t>การดำเนินโครงการ / กิจกรรม</a:t>
            </a:r>
            <a:endParaRPr lang="en-US" dirty="0">
              <a:effectLst/>
              <a:ea typeface="Calibri"/>
              <a:cs typeface="+mj-cs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  <a:tabLst>
                <a:tab pos="135890" algn="l"/>
              </a:tabLst>
            </a:pPr>
            <a:r>
              <a:rPr lang="en-US" dirty="0">
                <a:solidFill>
                  <a:srgbClr val="333333"/>
                </a:solidFill>
                <a:effectLst/>
                <a:latin typeface="TH SarabunIT๙"/>
                <a:ea typeface="Times New Roman"/>
                <a:cs typeface="+mj-cs"/>
              </a:rPr>
              <a:t>1. </a:t>
            </a:r>
            <a:r>
              <a:rPr lang="th-TH" dirty="0">
                <a:solidFill>
                  <a:srgbClr val="333333"/>
                </a:solidFill>
                <a:effectLst/>
                <a:latin typeface="TH SarabunIT๙"/>
                <a:ea typeface="Times New Roman"/>
                <a:cs typeface="+mj-cs"/>
              </a:rPr>
              <a:t>ปรับพื้นที่ ปลูกผักสวนครัวโดยไม่ใช้สารเคมี</a:t>
            </a:r>
            <a:endParaRPr lang="en-US" dirty="0">
              <a:effectLst/>
              <a:ea typeface="Calibri"/>
              <a:cs typeface="+mj-cs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  <a:tabLst>
                <a:tab pos="135890" algn="l"/>
              </a:tabLst>
            </a:pPr>
            <a:r>
              <a:rPr lang="th-TH" dirty="0">
                <a:solidFill>
                  <a:srgbClr val="333333"/>
                </a:solidFill>
                <a:effectLst/>
                <a:ea typeface="Times New Roman"/>
                <a:cs typeface="+mj-cs"/>
              </a:rPr>
              <a:t>๒. ให้แบ่งเวรในการช่วยกันดูแล ผักในแปลงปลูก</a:t>
            </a:r>
            <a:endParaRPr lang="en-US" dirty="0">
              <a:effectLst/>
              <a:ea typeface="Calibri"/>
              <a:cs typeface="+mj-cs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  <a:tabLst>
                <a:tab pos="135890" algn="l"/>
              </a:tabLst>
            </a:pPr>
            <a:r>
              <a:rPr lang="th-TH" dirty="0">
                <a:solidFill>
                  <a:srgbClr val="333333"/>
                </a:solidFill>
                <a:effectLst/>
                <a:ea typeface="Times New Roman"/>
                <a:cs typeface="+mj-cs"/>
              </a:rPr>
              <a:t>๓. จัดกิจกรรมให้ความรู้เรื่องการบริโภคผักสดความสำคัญของผักและรับประทานผักเพิ่มขึ้น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dirty="0">
                <a:solidFill>
                  <a:srgbClr val="333333"/>
                </a:solidFill>
                <a:effectLst/>
                <a:ea typeface="Times New Roman"/>
                <a:cs typeface="+mj-cs"/>
              </a:rPr>
              <a:t>๔. นำ</a:t>
            </a:r>
            <a:r>
              <a:rPr lang="th-TH" spc="-40" dirty="0">
                <a:solidFill>
                  <a:srgbClr val="333333"/>
                </a:solidFill>
                <a:effectLst/>
                <a:ea typeface="Times New Roman"/>
                <a:cs typeface="+mj-cs"/>
              </a:rPr>
              <a:t>พืชผักที่ได้จากโครงการไปจำหน่ายในตลาดชุมชน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dirty="0">
                <a:solidFill>
                  <a:srgbClr val="333333"/>
                </a:solidFill>
                <a:effectLst/>
                <a:ea typeface="Times New Roman"/>
                <a:cs typeface="+mj-cs"/>
              </a:rPr>
              <a:t>๕. ประเมินความพึงพอใจในการทำกิจกรรม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ffectLst/>
                <a:latin typeface="TH SarabunIT๙"/>
                <a:ea typeface="Calibri"/>
                <a:cs typeface="+mj-cs"/>
              </a:rPr>
              <a:t> </a:t>
            </a:r>
            <a:endParaRPr lang="en-US" dirty="0">
              <a:effectLst/>
              <a:ea typeface="Calibri"/>
              <a:cs typeface="+mj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ffectLst/>
                <a:latin typeface="TH SarabunIT๙"/>
                <a:ea typeface="Calibri"/>
                <a:cs typeface="+mj-cs"/>
              </a:rPr>
              <a:t> </a:t>
            </a:r>
            <a:endParaRPr lang="en-US" dirty="0">
              <a:effectLst/>
              <a:ea typeface="Calibri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0370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Sarawut\Desktop\New folder (2)\IMG_99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8699" y="456840"/>
            <a:ext cx="3292727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ตักบาตรบุญข้าวจี่</a:t>
            </a:r>
            <a:endParaRPr lang="th-TH" dirty="0">
              <a:solidFill>
                <a:srgbClr val="FFFF00"/>
              </a:solidFill>
              <a:latin typeface="DSN AmPun" pitchFamily="2" charset="-34"/>
              <a:cs typeface="DSN AmPun" pitchFamily="2" charset="-34"/>
            </a:endParaRPr>
          </a:p>
        </p:txBody>
      </p:sp>
      <p:pic>
        <p:nvPicPr>
          <p:cNvPr id="1026" name="Picture 2" descr="C:\Users\Sarawut\Desktop\New folder (2)\IMG_98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1" y="3826385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rawut\Desktop\New folder (2)\IMG_9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47" y="972571"/>
            <a:ext cx="4109884" cy="2739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arawut\Desktop\2158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68" y="969295"/>
            <a:ext cx="4111261" cy="2741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1" y="108459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วัฒนธรรม\รูป\2.กุมภาพันธ์\2562\19 ก.พ. 62\วันมาฆบูชา วัดศิริบุญธรรม 62\IMG_50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72" y="3692313"/>
            <a:ext cx="4313799" cy="2877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arawut\Desktop\9903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08"/>
            <a:ext cx="9161542" cy="6872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590682" y="759194"/>
            <a:ext cx="2981318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th-TH" dirty="0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ประเพณีบุญ</a:t>
            </a:r>
            <a:r>
              <a:rPr lang="th-TH" dirty="0" err="1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ซำ</a:t>
            </a:r>
            <a:r>
              <a:rPr lang="th-TH" dirty="0" smtClean="0">
                <a:solidFill>
                  <a:srgbClr val="FFFF00"/>
                </a:solidFill>
                <a:latin typeface="DSN AmPun" pitchFamily="2" charset="-34"/>
                <a:cs typeface="DSN AmPun" pitchFamily="2" charset="-34"/>
              </a:rPr>
              <a:t>ฮะ </a:t>
            </a:r>
            <a:endParaRPr lang="th-TH" dirty="0">
              <a:solidFill>
                <a:srgbClr val="FFFF00"/>
              </a:solidFill>
              <a:latin typeface="DSN AmPun" pitchFamily="2" charset="-34"/>
              <a:cs typeface="DSN AmPun" pitchFamily="2" charset="-34"/>
            </a:endParaRPr>
          </a:p>
        </p:txBody>
      </p:sp>
      <p:pic>
        <p:nvPicPr>
          <p:cNvPr id="2050" name="Picture 2" descr="C:\Users\Sarawut\Desktop\99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814092"/>
            <a:ext cx="4875699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rawut\Desktop\99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54" y="751820"/>
            <a:ext cx="3540703" cy="4719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วัฒนธรรม\attachment-2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699468" cy="10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2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</TotalTime>
  <Words>497</Words>
  <Application>Microsoft Office PowerPoint</Application>
  <PresentationFormat>On-screen Show (4:3)</PresentationFormat>
  <Paragraphs>72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Sarawut</dc:creator>
  <cp:lastModifiedBy>PC1</cp:lastModifiedBy>
  <cp:revision>44</cp:revision>
  <cp:lastPrinted>2019-09-09T06:40:56Z</cp:lastPrinted>
  <dcterms:created xsi:type="dcterms:W3CDTF">2019-09-05T08:13:23Z</dcterms:created>
  <dcterms:modified xsi:type="dcterms:W3CDTF">2019-09-10T11:53:27Z</dcterms:modified>
</cp:coreProperties>
</file>