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0"/>
  </p:notesMasterIdLst>
  <p:handoutMasterIdLst>
    <p:handoutMasterId r:id="rId101"/>
  </p:handoutMasterIdLst>
  <p:sldIdLst>
    <p:sldId id="290" r:id="rId3"/>
    <p:sldId id="366" r:id="rId4"/>
    <p:sldId id="367" r:id="rId5"/>
    <p:sldId id="291" r:id="rId6"/>
    <p:sldId id="372" r:id="rId7"/>
    <p:sldId id="373" r:id="rId8"/>
    <p:sldId id="256" r:id="rId9"/>
    <p:sldId id="264" r:id="rId10"/>
    <p:sldId id="295" r:id="rId11"/>
    <p:sldId id="296" r:id="rId12"/>
    <p:sldId id="284" r:id="rId13"/>
    <p:sldId id="297" r:id="rId14"/>
    <p:sldId id="299" r:id="rId15"/>
    <p:sldId id="298" r:id="rId16"/>
    <p:sldId id="301" r:id="rId17"/>
    <p:sldId id="260" r:id="rId18"/>
    <p:sldId id="262" r:id="rId19"/>
    <p:sldId id="275" r:id="rId20"/>
    <p:sldId id="304" r:id="rId21"/>
    <p:sldId id="305" r:id="rId22"/>
    <p:sldId id="306" r:id="rId23"/>
    <p:sldId id="307" r:id="rId24"/>
    <p:sldId id="283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310" r:id="rId36"/>
    <p:sldId id="311" r:id="rId37"/>
    <p:sldId id="312" r:id="rId38"/>
    <p:sldId id="313" r:id="rId39"/>
    <p:sldId id="314" r:id="rId40"/>
    <p:sldId id="315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50" r:id="rId64"/>
    <p:sldId id="351" r:id="rId65"/>
    <p:sldId id="353" r:id="rId66"/>
    <p:sldId id="355" r:id="rId67"/>
    <p:sldId id="423" r:id="rId68"/>
    <p:sldId id="395" r:id="rId69"/>
    <p:sldId id="396" r:id="rId70"/>
    <p:sldId id="397" r:id="rId71"/>
    <p:sldId id="398" r:id="rId72"/>
    <p:sldId id="399" r:id="rId73"/>
    <p:sldId id="410" r:id="rId74"/>
    <p:sldId id="411" r:id="rId75"/>
    <p:sldId id="392" r:id="rId76"/>
    <p:sldId id="358" r:id="rId77"/>
    <p:sldId id="424" r:id="rId78"/>
    <p:sldId id="400" r:id="rId79"/>
    <p:sldId id="401" r:id="rId80"/>
    <p:sldId id="402" r:id="rId81"/>
    <p:sldId id="403" r:id="rId82"/>
    <p:sldId id="404" r:id="rId83"/>
    <p:sldId id="393" r:id="rId84"/>
    <p:sldId id="359" r:id="rId85"/>
    <p:sldId id="425" r:id="rId86"/>
    <p:sldId id="405" r:id="rId87"/>
    <p:sldId id="406" r:id="rId88"/>
    <p:sldId id="407" r:id="rId89"/>
    <p:sldId id="408" r:id="rId90"/>
    <p:sldId id="412" r:id="rId91"/>
    <p:sldId id="409" r:id="rId92"/>
    <p:sldId id="394" r:id="rId93"/>
    <p:sldId id="365" r:id="rId94"/>
    <p:sldId id="390" r:id="rId95"/>
    <p:sldId id="391" r:id="rId96"/>
    <p:sldId id="389" r:id="rId97"/>
    <p:sldId id="363" r:id="rId98"/>
    <p:sldId id="364" r:id="rId99"/>
  </p:sldIdLst>
  <p:sldSz cx="9144000" cy="5143500" type="screen16x9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EC2"/>
    <a:srgbClr val="3F5E91"/>
    <a:srgbClr val="06565A"/>
    <a:srgbClr val="573737"/>
    <a:srgbClr val="6A3434"/>
    <a:srgbClr val="EFD1FB"/>
    <a:srgbClr val="E4B1F9"/>
    <a:srgbClr val="FAB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microsoft.com/office/2015/10/relationships/revisionInfo" Target="revisionInfo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E51D5-9612-4617-A6D0-DC160DA9879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F91C606-EAD2-4214-9C35-52F5B8B9AA14}">
      <dgm:prSet phldrT="[Text]" custT="1"/>
      <dgm:spPr>
        <a:solidFill>
          <a:srgbClr val="0033CC"/>
        </a:solidFill>
      </dgm:spPr>
      <dgm:t>
        <a:bodyPr/>
        <a:lstStyle/>
        <a:p>
          <a:r>
            <a:rPr lang="th-TH" sz="2200" b="1" i="0" u="none" strike="noStrike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สู่</a:t>
          </a:r>
          <a:endParaRPr lang="en-US" sz="2200" b="1" i="0" u="none" strike="noStrike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  <a:p>
          <a:r>
            <a:rPr lang="th-TH" sz="2200" b="1" i="0" u="none" strike="noStrike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องค์กรสร้างสุข </a:t>
          </a:r>
          <a:endParaRPr lang="en-US" sz="2200" dirty="0">
            <a:cs typeface="+mj-cs"/>
          </a:endParaRPr>
        </a:p>
      </dgm:t>
    </dgm:pt>
    <dgm:pt modelId="{DD4824DC-C9E9-43AC-9684-93A1BD54D001}" type="parTrans" cxnId="{61957A25-AA8C-491D-A7E7-85BCC0A7F277}">
      <dgm:prSet/>
      <dgm:spPr/>
      <dgm:t>
        <a:bodyPr/>
        <a:lstStyle/>
        <a:p>
          <a:endParaRPr lang="en-US"/>
        </a:p>
      </dgm:t>
    </dgm:pt>
    <dgm:pt modelId="{6F17EDEA-19C9-4D3B-AE1B-5C1E1A073FAC}" type="sibTrans" cxnId="{61957A25-AA8C-491D-A7E7-85BCC0A7F277}">
      <dgm:prSet/>
      <dgm:spPr/>
      <dgm:t>
        <a:bodyPr/>
        <a:lstStyle/>
        <a:p>
          <a:endParaRPr lang="en-US"/>
        </a:p>
      </dgm:t>
    </dgm:pt>
    <dgm:pt modelId="{EA4B7E10-9A75-471E-B9C0-E5500599664D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sz="2200" b="1" i="0" u="none" strike="noStrike" dirty="0">
              <a:solidFill>
                <a:srgbClr val="000099"/>
              </a:solidFill>
              <a:effectLst/>
              <a:latin typeface="TH SarabunPSK" pitchFamily="34" charset="-34"/>
              <a:cs typeface="+mj-cs"/>
            </a:rPr>
            <a:t>ต่อยอดสู่</a:t>
          </a:r>
          <a:endParaRPr lang="en-US" sz="2200" b="1" i="0" u="none" strike="noStrike" dirty="0">
            <a:solidFill>
              <a:srgbClr val="000099"/>
            </a:solidFill>
            <a:effectLst/>
            <a:latin typeface="TH SarabunPSK" pitchFamily="34" charset="-34"/>
            <a:cs typeface="+mj-cs"/>
          </a:endParaRPr>
        </a:p>
        <a:p>
          <a:r>
            <a:rPr lang="th-TH" sz="2200" b="1" i="0" u="none" strike="noStrike" dirty="0">
              <a:solidFill>
                <a:srgbClr val="000099"/>
              </a:solidFill>
              <a:effectLst/>
              <a:latin typeface="TH SarabunPSK" pitchFamily="34" charset="-34"/>
              <a:cs typeface="+mj-cs"/>
            </a:rPr>
            <a:t>องค์กรคุณธรรม</a:t>
          </a:r>
          <a:endParaRPr lang="en-US" sz="2200" dirty="0">
            <a:solidFill>
              <a:srgbClr val="000099"/>
            </a:solidFill>
            <a:cs typeface="+mj-cs"/>
          </a:endParaRPr>
        </a:p>
      </dgm:t>
    </dgm:pt>
    <dgm:pt modelId="{44F421DA-5029-4972-9661-B1564CE1B7BF}" type="parTrans" cxnId="{A52886A3-0137-476C-9DA0-4EDBBCCA3628}">
      <dgm:prSet/>
      <dgm:spPr/>
      <dgm:t>
        <a:bodyPr/>
        <a:lstStyle/>
        <a:p>
          <a:endParaRPr lang="en-US"/>
        </a:p>
      </dgm:t>
    </dgm:pt>
    <dgm:pt modelId="{E779BD08-9BAB-4C4A-97F5-B149DCB89DA6}" type="sibTrans" cxnId="{A52886A3-0137-476C-9DA0-4EDBBCCA3628}">
      <dgm:prSet/>
      <dgm:spPr/>
      <dgm:t>
        <a:bodyPr/>
        <a:lstStyle/>
        <a:p>
          <a:endParaRPr lang="en-US"/>
        </a:p>
      </dgm:t>
    </dgm:pt>
    <dgm:pt modelId="{46A58A12-2935-47B5-80AD-5AC2D6741E85}">
      <dgm:prSet phldrT="[Text]" custT="1"/>
      <dgm:spPr>
        <a:solidFill>
          <a:srgbClr val="FF0000"/>
        </a:solidFill>
      </dgm:spPr>
      <dgm:t>
        <a:bodyPr/>
        <a:lstStyle/>
        <a:p>
          <a:r>
            <a:rPr lang="th-TH" sz="2200" b="1" i="0" u="none" strike="noStrike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จาก</a:t>
          </a:r>
          <a:endParaRPr lang="en-US" sz="2200" b="1" i="0" u="none" strike="noStrike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  <a:p>
          <a:r>
            <a:rPr lang="th-TH" sz="2200" b="1" i="0" u="none" strike="noStrike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องค์กรคนเก่ง </a:t>
          </a:r>
          <a:endParaRPr lang="en-US" sz="2200" dirty="0">
            <a:cs typeface="+mj-cs"/>
          </a:endParaRPr>
        </a:p>
      </dgm:t>
    </dgm:pt>
    <dgm:pt modelId="{7C8A64A0-3745-4D6C-AD7E-353D0568AEAA}" type="parTrans" cxnId="{B5C61B2E-2D51-4483-9991-C0AEF837B8C5}">
      <dgm:prSet/>
      <dgm:spPr/>
      <dgm:t>
        <a:bodyPr/>
        <a:lstStyle/>
        <a:p>
          <a:endParaRPr lang="en-US"/>
        </a:p>
      </dgm:t>
    </dgm:pt>
    <dgm:pt modelId="{C6239AD7-C889-48D6-9087-E4A1D3EF0BAF}" type="sibTrans" cxnId="{B5C61B2E-2D51-4483-9991-C0AEF837B8C5}">
      <dgm:prSet/>
      <dgm:spPr/>
      <dgm:t>
        <a:bodyPr/>
        <a:lstStyle/>
        <a:p>
          <a:endParaRPr lang="en-US"/>
        </a:p>
      </dgm:t>
    </dgm:pt>
    <dgm:pt modelId="{2D3C486E-0F11-4ACD-A032-01CE1FC451EB}" type="pres">
      <dgm:prSet presAssocID="{5F4E51D5-9612-4617-A6D0-DC160DA98796}" presName="compositeShape" presStyleCnt="0">
        <dgm:presLayoutVars>
          <dgm:chMax val="7"/>
          <dgm:dir/>
          <dgm:resizeHandles val="exact"/>
        </dgm:presLayoutVars>
      </dgm:prSet>
      <dgm:spPr/>
    </dgm:pt>
    <dgm:pt modelId="{714CE0D9-5391-4174-AEA0-F4B971576F30}" type="pres">
      <dgm:prSet presAssocID="{5F4E51D5-9612-4617-A6D0-DC160DA98796}" presName="wedge1" presStyleLbl="node1" presStyleIdx="0" presStyleCnt="3" custScaleX="107791"/>
      <dgm:spPr/>
      <dgm:t>
        <a:bodyPr/>
        <a:lstStyle/>
        <a:p>
          <a:endParaRPr lang="en-US"/>
        </a:p>
      </dgm:t>
    </dgm:pt>
    <dgm:pt modelId="{2EB4F316-2190-4E7A-ABFC-8D708A49A1FB}" type="pres">
      <dgm:prSet presAssocID="{5F4E51D5-9612-4617-A6D0-DC160DA98796}" presName="dummy1a" presStyleCnt="0"/>
      <dgm:spPr/>
    </dgm:pt>
    <dgm:pt modelId="{99B6776E-3C50-47A1-899B-E4FB4DB9653A}" type="pres">
      <dgm:prSet presAssocID="{5F4E51D5-9612-4617-A6D0-DC160DA98796}" presName="dummy1b" presStyleCnt="0"/>
      <dgm:spPr/>
    </dgm:pt>
    <dgm:pt modelId="{23488995-5041-4BCB-9073-2D5E795D9DDD}" type="pres">
      <dgm:prSet presAssocID="{5F4E51D5-9612-4617-A6D0-DC160DA987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91197-DC1A-4492-910E-B3E23E9ABAD2}" type="pres">
      <dgm:prSet presAssocID="{5F4E51D5-9612-4617-A6D0-DC160DA98796}" presName="wedge2" presStyleLbl="node1" presStyleIdx="1" presStyleCnt="3"/>
      <dgm:spPr/>
      <dgm:t>
        <a:bodyPr/>
        <a:lstStyle/>
        <a:p>
          <a:endParaRPr lang="en-US"/>
        </a:p>
      </dgm:t>
    </dgm:pt>
    <dgm:pt modelId="{90792D90-C614-4C79-83A0-30ABE46B0BA2}" type="pres">
      <dgm:prSet presAssocID="{5F4E51D5-9612-4617-A6D0-DC160DA98796}" presName="dummy2a" presStyleCnt="0"/>
      <dgm:spPr/>
    </dgm:pt>
    <dgm:pt modelId="{F7A75FB2-5B58-4A56-B480-801581984E88}" type="pres">
      <dgm:prSet presAssocID="{5F4E51D5-9612-4617-A6D0-DC160DA98796}" presName="dummy2b" presStyleCnt="0"/>
      <dgm:spPr/>
    </dgm:pt>
    <dgm:pt modelId="{F3A18DD0-8BBF-452E-BBF6-58B80ACFAA65}" type="pres">
      <dgm:prSet presAssocID="{5F4E51D5-9612-4617-A6D0-DC160DA987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AE0C0-B328-474E-A206-214384FAB630}" type="pres">
      <dgm:prSet presAssocID="{5F4E51D5-9612-4617-A6D0-DC160DA98796}" presName="wedge3" presStyleLbl="node1" presStyleIdx="2" presStyleCnt="3"/>
      <dgm:spPr/>
      <dgm:t>
        <a:bodyPr/>
        <a:lstStyle/>
        <a:p>
          <a:endParaRPr lang="en-US"/>
        </a:p>
      </dgm:t>
    </dgm:pt>
    <dgm:pt modelId="{21702159-34E4-4DA6-A43B-13E2DABC2A5F}" type="pres">
      <dgm:prSet presAssocID="{5F4E51D5-9612-4617-A6D0-DC160DA98796}" presName="dummy3a" presStyleCnt="0"/>
      <dgm:spPr/>
    </dgm:pt>
    <dgm:pt modelId="{B6B49FC3-81C4-4FB5-9B7A-2920C7A6C966}" type="pres">
      <dgm:prSet presAssocID="{5F4E51D5-9612-4617-A6D0-DC160DA98796}" presName="dummy3b" presStyleCnt="0"/>
      <dgm:spPr/>
    </dgm:pt>
    <dgm:pt modelId="{A7FEBCF7-75E6-4BE1-B542-5B2BE77FBF31}" type="pres">
      <dgm:prSet presAssocID="{5F4E51D5-9612-4617-A6D0-DC160DA987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CA0B5-1EB0-43DA-8B5B-4EEBBE70AB23}" type="pres">
      <dgm:prSet presAssocID="{6F17EDEA-19C9-4D3B-AE1B-5C1E1A073FAC}" presName="arrowWedge1" presStyleLbl="fgSibTrans2D1" presStyleIdx="0" presStyleCnt="3"/>
      <dgm:spPr/>
    </dgm:pt>
    <dgm:pt modelId="{E50E4708-580E-440F-8DE2-703378B9C12C}" type="pres">
      <dgm:prSet presAssocID="{E779BD08-9BAB-4C4A-97F5-B149DCB89DA6}" presName="arrowWedge2" presStyleLbl="fgSibTrans2D1" presStyleIdx="1" presStyleCnt="3"/>
      <dgm:spPr/>
    </dgm:pt>
    <dgm:pt modelId="{165A8597-9130-4122-8063-3D6F68E5F2BA}" type="pres">
      <dgm:prSet presAssocID="{C6239AD7-C889-48D6-9087-E4A1D3EF0BAF}" presName="arrowWedge3" presStyleLbl="fgSibTrans2D1" presStyleIdx="2" presStyleCnt="3"/>
      <dgm:spPr/>
    </dgm:pt>
  </dgm:ptLst>
  <dgm:cxnLst>
    <dgm:cxn modelId="{61957A25-AA8C-491D-A7E7-85BCC0A7F277}" srcId="{5F4E51D5-9612-4617-A6D0-DC160DA98796}" destId="{8F91C606-EAD2-4214-9C35-52F5B8B9AA14}" srcOrd="0" destOrd="0" parTransId="{DD4824DC-C9E9-43AC-9684-93A1BD54D001}" sibTransId="{6F17EDEA-19C9-4D3B-AE1B-5C1E1A073FAC}"/>
    <dgm:cxn modelId="{013DD00A-C7D1-4136-B6B2-186831A92282}" type="presOf" srcId="{5F4E51D5-9612-4617-A6D0-DC160DA98796}" destId="{2D3C486E-0F11-4ACD-A032-01CE1FC451EB}" srcOrd="0" destOrd="0" presId="urn:microsoft.com/office/officeart/2005/8/layout/cycle8"/>
    <dgm:cxn modelId="{8AB33FB2-E31B-4B44-9059-E44C35154407}" type="presOf" srcId="{46A58A12-2935-47B5-80AD-5AC2D6741E85}" destId="{A7FEBCF7-75E6-4BE1-B542-5B2BE77FBF31}" srcOrd="1" destOrd="0" presId="urn:microsoft.com/office/officeart/2005/8/layout/cycle8"/>
    <dgm:cxn modelId="{175EA1E0-F996-4F6B-82ED-5C526BE60FCE}" type="presOf" srcId="{8F91C606-EAD2-4214-9C35-52F5B8B9AA14}" destId="{23488995-5041-4BCB-9073-2D5E795D9DDD}" srcOrd="1" destOrd="0" presId="urn:microsoft.com/office/officeart/2005/8/layout/cycle8"/>
    <dgm:cxn modelId="{B5C61B2E-2D51-4483-9991-C0AEF837B8C5}" srcId="{5F4E51D5-9612-4617-A6D0-DC160DA98796}" destId="{46A58A12-2935-47B5-80AD-5AC2D6741E85}" srcOrd="2" destOrd="0" parTransId="{7C8A64A0-3745-4D6C-AD7E-353D0568AEAA}" sibTransId="{C6239AD7-C889-48D6-9087-E4A1D3EF0BAF}"/>
    <dgm:cxn modelId="{A52886A3-0137-476C-9DA0-4EDBBCCA3628}" srcId="{5F4E51D5-9612-4617-A6D0-DC160DA98796}" destId="{EA4B7E10-9A75-471E-B9C0-E5500599664D}" srcOrd="1" destOrd="0" parTransId="{44F421DA-5029-4972-9661-B1564CE1B7BF}" sibTransId="{E779BD08-9BAB-4C4A-97F5-B149DCB89DA6}"/>
    <dgm:cxn modelId="{7DAB7512-72AC-431C-9E51-0C08EF24BE77}" type="presOf" srcId="{46A58A12-2935-47B5-80AD-5AC2D6741E85}" destId="{E05AE0C0-B328-474E-A206-214384FAB630}" srcOrd="0" destOrd="0" presId="urn:microsoft.com/office/officeart/2005/8/layout/cycle8"/>
    <dgm:cxn modelId="{F69645CA-B95A-42C0-997B-F245B151E081}" type="presOf" srcId="{8F91C606-EAD2-4214-9C35-52F5B8B9AA14}" destId="{714CE0D9-5391-4174-AEA0-F4B971576F30}" srcOrd="0" destOrd="0" presId="urn:microsoft.com/office/officeart/2005/8/layout/cycle8"/>
    <dgm:cxn modelId="{CE905BD7-9894-4039-856A-28A3A5F4F3D9}" type="presOf" srcId="{EA4B7E10-9A75-471E-B9C0-E5500599664D}" destId="{F3A18DD0-8BBF-452E-BBF6-58B80ACFAA65}" srcOrd="1" destOrd="0" presId="urn:microsoft.com/office/officeart/2005/8/layout/cycle8"/>
    <dgm:cxn modelId="{A5B76AF0-C39A-4984-B047-F47FFF143BA2}" type="presOf" srcId="{EA4B7E10-9A75-471E-B9C0-E5500599664D}" destId="{26E91197-DC1A-4492-910E-B3E23E9ABAD2}" srcOrd="0" destOrd="0" presId="urn:microsoft.com/office/officeart/2005/8/layout/cycle8"/>
    <dgm:cxn modelId="{1F5E2565-3F6C-4644-803B-D6F0E9A0F6AC}" type="presParOf" srcId="{2D3C486E-0F11-4ACD-A032-01CE1FC451EB}" destId="{714CE0D9-5391-4174-AEA0-F4B971576F30}" srcOrd="0" destOrd="0" presId="urn:microsoft.com/office/officeart/2005/8/layout/cycle8"/>
    <dgm:cxn modelId="{1DBB82BC-4448-40C1-AA03-BB19F4376BD1}" type="presParOf" srcId="{2D3C486E-0F11-4ACD-A032-01CE1FC451EB}" destId="{2EB4F316-2190-4E7A-ABFC-8D708A49A1FB}" srcOrd="1" destOrd="0" presId="urn:microsoft.com/office/officeart/2005/8/layout/cycle8"/>
    <dgm:cxn modelId="{6B82EDAF-03E3-4D9A-B2A5-7274AC92B4AA}" type="presParOf" srcId="{2D3C486E-0F11-4ACD-A032-01CE1FC451EB}" destId="{99B6776E-3C50-47A1-899B-E4FB4DB9653A}" srcOrd="2" destOrd="0" presId="urn:microsoft.com/office/officeart/2005/8/layout/cycle8"/>
    <dgm:cxn modelId="{08F1CA37-6EB2-474A-89B7-D91BD0A44D77}" type="presParOf" srcId="{2D3C486E-0F11-4ACD-A032-01CE1FC451EB}" destId="{23488995-5041-4BCB-9073-2D5E795D9DDD}" srcOrd="3" destOrd="0" presId="urn:microsoft.com/office/officeart/2005/8/layout/cycle8"/>
    <dgm:cxn modelId="{872BDCC9-57BB-46C8-B834-3882CB17436C}" type="presParOf" srcId="{2D3C486E-0F11-4ACD-A032-01CE1FC451EB}" destId="{26E91197-DC1A-4492-910E-B3E23E9ABAD2}" srcOrd="4" destOrd="0" presId="urn:microsoft.com/office/officeart/2005/8/layout/cycle8"/>
    <dgm:cxn modelId="{D50BF7AD-1454-4130-9F5B-58DB18F6604F}" type="presParOf" srcId="{2D3C486E-0F11-4ACD-A032-01CE1FC451EB}" destId="{90792D90-C614-4C79-83A0-30ABE46B0BA2}" srcOrd="5" destOrd="0" presId="urn:microsoft.com/office/officeart/2005/8/layout/cycle8"/>
    <dgm:cxn modelId="{A3FF9552-C9EB-421B-B38C-C7C6F521E969}" type="presParOf" srcId="{2D3C486E-0F11-4ACD-A032-01CE1FC451EB}" destId="{F7A75FB2-5B58-4A56-B480-801581984E88}" srcOrd="6" destOrd="0" presId="urn:microsoft.com/office/officeart/2005/8/layout/cycle8"/>
    <dgm:cxn modelId="{C0D43330-D16C-4374-8540-16AF8346C2A9}" type="presParOf" srcId="{2D3C486E-0F11-4ACD-A032-01CE1FC451EB}" destId="{F3A18DD0-8BBF-452E-BBF6-58B80ACFAA65}" srcOrd="7" destOrd="0" presId="urn:microsoft.com/office/officeart/2005/8/layout/cycle8"/>
    <dgm:cxn modelId="{7F266A61-9C4C-4623-8FC7-0B0DE46223CD}" type="presParOf" srcId="{2D3C486E-0F11-4ACD-A032-01CE1FC451EB}" destId="{E05AE0C0-B328-474E-A206-214384FAB630}" srcOrd="8" destOrd="0" presId="urn:microsoft.com/office/officeart/2005/8/layout/cycle8"/>
    <dgm:cxn modelId="{4FC46F8F-66A9-420C-BCFA-89B4349E9A3D}" type="presParOf" srcId="{2D3C486E-0F11-4ACD-A032-01CE1FC451EB}" destId="{21702159-34E4-4DA6-A43B-13E2DABC2A5F}" srcOrd="9" destOrd="0" presId="urn:microsoft.com/office/officeart/2005/8/layout/cycle8"/>
    <dgm:cxn modelId="{413B6755-4C61-4980-81D0-E9FFB3973F20}" type="presParOf" srcId="{2D3C486E-0F11-4ACD-A032-01CE1FC451EB}" destId="{B6B49FC3-81C4-4FB5-9B7A-2920C7A6C966}" srcOrd="10" destOrd="0" presId="urn:microsoft.com/office/officeart/2005/8/layout/cycle8"/>
    <dgm:cxn modelId="{11A3060D-40C9-4124-8FB4-5601B2D89B23}" type="presParOf" srcId="{2D3C486E-0F11-4ACD-A032-01CE1FC451EB}" destId="{A7FEBCF7-75E6-4BE1-B542-5B2BE77FBF31}" srcOrd="11" destOrd="0" presId="urn:microsoft.com/office/officeart/2005/8/layout/cycle8"/>
    <dgm:cxn modelId="{FAFF5C18-398D-4405-92F1-49FEC65906C1}" type="presParOf" srcId="{2D3C486E-0F11-4ACD-A032-01CE1FC451EB}" destId="{453CA0B5-1EB0-43DA-8B5B-4EEBBE70AB23}" srcOrd="12" destOrd="0" presId="urn:microsoft.com/office/officeart/2005/8/layout/cycle8"/>
    <dgm:cxn modelId="{A38C36AD-BF74-4173-9874-95528C595837}" type="presParOf" srcId="{2D3C486E-0F11-4ACD-A032-01CE1FC451EB}" destId="{E50E4708-580E-440F-8DE2-703378B9C12C}" srcOrd="13" destOrd="0" presId="urn:microsoft.com/office/officeart/2005/8/layout/cycle8"/>
    <dgm:cxn modelId="{486EEC58-D311-4F19-AE1D-DE5142C09E9D}" type="presParOf" srcId="{2D3C486E-0F11-4ACD-A032-01CE1FC451EB}" destId="{165A8597-9130-4122-8063-3D6F68E5F2B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4A45E3-6E63-4CFC-A080-9D1935A300A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1468A68-3B81-40BE-9C94-C3A5B7DF2D77}">
      <dgm:prSet phldrT="[Text]"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th-TH" sz="2000" b="1" dirty="0">
              <a:solidFill>
                <a:srgbClr val="000099"/>
              </a:solidFill>
              <a:latin typeface="TH SarabunPSK" panose="020B0500040200020003" pitchFamily="34" charset="-34"/>
              <a:cs typeface="+mj-cs"/>
            </a:rPr>
            <a:t>มีการบริหารจัดการองค์กรตามหลักคุณธรรม ธรรมาภิบาล หรือหลักการบริหารกิจการบ้านเมืองที่ดี</a:t>
          </a:r>
          <a:endParaRPr lang="en-US" sz="2000" dirty="0">
            <a:latin typeface="TH SarabunPSK" panose="020B0500040200020003" pitchFamily="34" charset="-34"/>
            <a:cs typeface="+mj-cs"/>
          </a:endParaRPr>
        </a:p>
      </dgm:t>
    </dgm:pt>
    <dgm:pt modelId="{7ACAA633-BC4A-47E0-B143-C35753647464}" type="parTrans" cxnId="{876BD676-6E3C-47E2-B808-AD97D2D8A3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3337EE0-76D9-46E0-BAD5-42B9E2BAD64D}" type="sibTrans" cxnId="{876BD676-6E3C-47E2-B808-AD97D2D8A3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E8DF81-999D-414C-AFEA-5F94CEE8D02E}">
      <dgm:prSet phldrT="[Text]" custT="1"/>
      <dgm:spPr>
        <a:solidFill>
          <a:schemeClr val="accent6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th-TH" sz="2000" b="1" dirty="0">
              <a:solidFill>
                <a:srgbClr val="000099"/>
              </a:solidFill>
              <a:latin typeface="TH SarabunPSK" panose="020B0500040200020003" pitchFamily="34" charset="-34"/>
              <a:cs typeface="+mj-cs"/>
            </a:rPr>
            <a:t>ส่งเสริมสนับสนุนให้ผู้ปฏิบัติงานในองค์กรยึดมั่นคุณธรรมเป็นฐานในการปฏิบัติงาน และดำเนินชีวิต</a:t>
          </a:r>
          <a:endParaRPr lang="en-US" sz="2000" dirty="0">
            <a:latin typeface="TH SarabunPSK" panose="020B0500040200020003" pitchFamily="34" charset="-34"/>
            <a:cs typeface="+mj-cs"/>
          </a:endParaRPr>
        </a:p>
      </dgm:t>
    </dgm:pt>
    <dgm:pt modelId="{C00FBB83-3D51-4E44-BB10-9F5106CF29D6}" type="parTrans" cxnId="{D7BF54A9-7A28-42C0-BAFB-A5A1BCC3C1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7712CA-05D9-492C-823B-F38069FC0827}" type="sibTrans" cxnId="{D7BF54A9-7A28-42C0-BAFB-A5A1BCC3C1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87B1CB-ADF0-4E65-B874-E4B11D620EDB}">
      <dgm:prSet phldrT="[Text]" custT="1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th-TH" sz="2000" b="1" dirty="0">
              <a:solidFill>
                <a:srgbClr val="C00000"/>
              </a:solidFill>
              <a:latin typeface="TH SarabunPSK" panose="020B0500040200020003" pitchFamily="34" charset="-34"/>
              <a:cs typeface="+mj-cs"/>
            </a:rPr>
            <a:t>ส่งเสริมคุณธรรม ขยายความดี ให้สู่ประชาชน ชุมชน หรือสังคมรอบข้าง </a:t>
          </a:r>
          <a:endParaRPr lang="en-US" sz="2000" dirty="0">
            <a:latin typeface="TH SarabunPSK" panose="020B0500040200020003" pitchFamily="34" charset="-34"/>
            <a:cs typeface="+mj-cs"/>
          </a:endParaRPr>
        </a:p>
      </dgm:t>
    </dgm:pt>
    <dgm:pt modelId="{42758601-11C6-4D1E-8DCF-8BF84964525E}" type="parTrans" cxnId="{B34708A3-721D-4730-9910-DB67399BB264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E4F287-2A8B-4843-99CD-8EF0B63994F1}" type="sibTrans" cxnId="{B34708A3-721D-4730-9910-DB67399BB264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975CAAE-AE92-4886-B6D3-90749E998BD4}" type="pres">
      <dgm:prSet presAssocID="{BF4A45E3-6E63-4CFC-A080-9D1935A300AE}" presName="compositeShape" presStyleCnt="0">
        <dgm:presLayoutVars>
          <dgm:chMax val="7"/>
          <dgm:dir/>
          <dgm:resizeHandles val="exact"/>
        </dgm:presLayoutVars>
      </dgm:prSet>
      <dgm:spPr/>
    </dgm:pt>
    <dgm:pt modelId="{FB2705A5-1327-4946-99D5-0F804660FD1E}" type="pres">
      <dgm:prSet presAssocID="{D1468A68-3B81-40BE-9C94-C3A5B7DF2D77}" presName="circ1" presStyleLbl="vennNode1" presStyleIdx="0" presStyleCnt="3" custScaleX="113538" custLinFactNeighborX="1022" custLinFactNeighborY="651"/>
      <dgm:spPr/>
      <dgm:t>
        <a:bodyPr/>
        <a:lstStyle/>
        <a:p>
          <a:endParaRPr lang="en-US"/>
        </a:p>
      </dgm:t>
    </dgm:pt>
    <dgm:pt modelId="{A9F5A57A-3921-4691-9BC6-6D86F49E58C4}" type="pres">
      <dgm:prSet presAssocID="{D1468A68-3B81-40BE-9C94-C3A5B7DF2D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2FDCB-2A28-4F6C-9C75-1A50EB065EBD}" type="pres">
      <dgm:prSet presAssocID="{04E8DF81-999D-414C-AFEA-5F94CEE8D02E}" presName="circ2" presStyleLbl="vennNode1" presStyleIdx="1" presStyleCnt="3" custScaleX="106269" custLinFactNeighborX="5495" custLinFactNeighborY="2445"/>
      <dgm:spPr/>
      <dgm:t>
        <a:bodyPr/>
        <a:lstStyle/>
        <a:p>
          <a:endParaRPr lang="en-US"/>
        </a:p>
      </dgm:t>
    </dgm:pt>
    <dgm:pt modelId="{4CD46133-9EE5-4558-8D7E-777D3593BF07}" type="pres">
      <dgm:prSet presAssocID="{04E8DF81-999D-414C-AFEA-5F94CEE8D0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3EC26E-C360-486B-B204-C2895A1C5122}" type="pres">
      <dgm:prSet presAssocID="{F787B1CB-ADF0-4E65-B874-E4B11D620EDB}" presName="circ3" presStyleLbl="vennNode1" presStyleIdx="2" presStyleCnt="3" custScaleX="99262"/>
      <dgm:spPr/>
      <dgm:t>
        <a:bodyPr/>
        <a:lstStyle/>
        <a:p>
          <a:endParaRPr lang="en-US"/>
        </a:p>
      </dgm:t>
    </dgm:pt>
    <dgm:pt modelId="{0FF48B6A-2484-4375-94B2-9429836E3CCD}" type="pres">
      <dgm:prSet presAssocID="{F787B1CB-ADF0-4E65-B874-E4B11D620ED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019D2D-4A03-4F75-A5AA-785C419C71D0}" type="presOf" srcId="{F787B1CB-ADF0-4E65-B874-E4B11D620EDB}" destId="{0FF48B6A-2484-4375-94B2-9429836E3CCD}" srcOrd="1" destOrd="0" presId="urn:microsoft.com/office/officeart/2005/8/layout/venn1"/>
    <dgm:cxn modelId="{BD81449B-A188-42D6-914A-76B59A173916}" type="presOf" srcId="{BF4A45E3-6E63-4CFC-A080-9D1935A300AE}" destId="{F975CAAE-AE92-4886-B6D3-90749E998BD4}" srcOrd="0" destOrd="0" presId="urn:microsoft.com/office/officeart/2005/8/layout/venn1"/>
    <dgm:cxn modelId="{9C03C894-4B68-48E9-8C5E-05C88276D9E3}" type="presOf" srcId="{F787B1CB-ADF0-4E65-B874-E4B11D620EDB}" destId="{8B3EC26E-C360-486B-B204-C2895A1C5122}" srcOrd="0" destOrd="0" presId="urn:microsoft.com/office/officeart/2005/8/layout/venn1"/>
    <dgm:cxn modelId="{774047D3-F0AA-4348-8E57-690C0AC594F6}" type="presOf" srcId="{04E8DF81-999D-414C-AFEA-5F94CEE8D02E}" destId="{E182FDCB-2A28-4F6C-9C75-1A50EB065EBD}" srcOrd="0" destOrd="0" presId="urn:microsoft.com/office/officeart/2005/8/layout/venn1"/>
    <dgm:cxn modelId="{1E78C731-424D-4D08-BF68-8E76AE59C511}" type="presOf" srcId="{04E8DF81-999D-414C-AFEA-5F94CEE8D02E}" destId="{4CD46133-9EE5-4558-8D7E-777D3593BF07}" srcOrd="1" destOrd="0" presId="urn:microsoft.com/office/officeart/2005/8/layout/venn1"/>
    <dgm:cxn modelId="{C8F8C44C-1CD3-412E-B532-49F8B15BD26D}" type="presOf" srcId="{D1468A68-3B81-40BE-9C94-C3A5B7DF2D77}" destId="{FB2705A5-1327-4946-99D5-0F804660FD1E}" srcOrd="0" destOrd="0" presId="urn:microsoft.com/office/officeart/2005/8/layout/venn1"/>
    <dgm:cxn modelId="{876BD676-6E3C-47E2-B808-AD97D2D8A30A}" srcId="{BF4A45E3-6E63-4CFC-A080-9D1935A300AE}" destId="{D1468A68-3B81-40BE-9C94-C3A5B7DF2D77}" srcOrd="0" destOrd="0" parTransId="{7ACAA633-BC4A-47E0-B143-C35753647464}" sibTransId="{83337EE0-76D9-46E0-BAD5-42B9E2BAD64D}"/>
    <dgm:cxn modelId="{B34708A3-721D-4730-9910-DB67399BB264}" srcId="{BF4A45E3-6E63-4CFC-A080-9D1935A300AE}" destId="{F787B1CB-ADF0-4E65-B874-E4B11D620EDB}" srcOrd="2" destOrd="0" parTransId="{42758601-11C6-4D1E-8DCF-8BF84964525E}" sibTransId="{E1E4F287-2A8B-4843-99CD-8EF0B63994F1}"/>
    <dgm:cxn modelId="{D7BF54A9-7A28-42C0-BAFB-A5A1BCC3C10A}" srcId="{BF4A45E3-6E63-4CFC-A080-9D1935A300AE}" destId="{04E8DF81-999D-414C-AFEA-5F94CEE8D02E}" srcOrd="1" destOrd="0" parTransId="{C00FBB83-3D51-4E44-BB10-9F5106CF29D6}" sibTransId="{F77712CA-05D9-492C-823B-F38069FC0827}"/>
    <dgm:cxn modelId="{5A98F21D-61CE-4D84-AA96-B7614E27DAE7}" type="presOf" srcId="{D1468A68-3B81-40BE-9C94-C3A5B7DF2D77}" destId="{A9F5A57A-3921-4691-9BC6-6D86F49E58C4}" srcOrd="1" destOrd="0" presId="urn:microsoft.com/office/officeart/2005/8/layout/venn1"/>
    <dgm:cxn modelId="{64AD2F4D-4ACD-4228-9A71-A0FD550D7D89}" type="presParOf" srcId="{F975CAAE-AE92-4886-B6D3-90749E998BD4}" destId="{FB2705A5-1327-4946-99D5-0F804660FD1E}" srcOrd="0" destOrd="0" presId="urn:microsoft.com/office/officeart/2005/8/layout/venn1"/>
    <dgm:cxn modelId="{7D53CE19-1AB1-4DC8-8B2F-B79748D4BEF6}" type="presParOf" srcId="{F975CAAE-AE92-4886-B6D3-90749E998BD4}" destId="{A9F5A57A-3921-4691-9BC6-6D86F49E58C4}" srcOrd="1" destOrd="0" presId="urn:microsoft.com/office/officeart/2005/8/layout/venn1"/>
    <dgm:cxn modelId="{03DD89C9-C47D-4FD0-A85F-129BDCD7F7BC}" type="presParOf" srcId="{F975CAAE-AE92-4886-B6D3-90749E998BD4}" destId="{E182FDCB-2A28-4F6C-9C75-1A50EB065EBD}" srcOrd="2" destOrd="0" presId="urn:microsoft.com/office/officeart/2005/8/layout/venn1"/>
    <dgm:cxn modelId="{09FFD9D4-9394-418B-B80B-03F8493E2ECA}" type="presParOf" srcId="{F975CAAE-AE92-4886-B6D3-90749E998BD4}" destId="{4CD46133-9EE5-4558-8D7E-777D3593BF07}" srcOrd="3" destOrd="0" presId="urn:microsoft.com/office/officeart/2005/8/layout/venn1"/>
    <dgm:cxn modelId="{DB26324F-A7B6-495D-B472-FD72E3D858D2}" type="presParOf" srcId="{F975CAAE-AE92-4886-B6D3-90749E998BD4}" destId="{8B3EC26E-C360-486B-B204-C2895A1C5122}" srcOrd="4" destOrd="0" presId="urn:microsoft.com/office/officeart/2005/8/layout/venn1"/>
    <dgm:cxn modelId="{29E59712-7E1B-4C0A-A8CE-5808450CC2FB}" type="presParOf" srcId="{F975CAAE-AE92-4886-B6D3-90749E998BD4}" destId="{0FF48B6A-2484-4375-94B2-9429836E3C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E775AA-A198-4A6B-8824-F7FCA874437D}" type="doc">
      <dgm:prSet loTypeId="urn:microsoft.com/office/officeart/2011/layout/HexagonRadial#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070D00B-72FA-4B02-8519-42B389990284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sz="3200" b="1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rPr>
            <a:t>หลักการสำคัญ</a:t>
          </a:r>
        </a:p>
      </dgm:t>
    </dgm:pt>
    <dgm:pt modelId="{33617540-00FA-4208-B11C-F8E95F066D87}" type="parTrans" cxnId="{060954ED-95FF-4C7A-9688-FFE323AC1561}">
      <dgm:prSet/>
      <dgm:spPr/>
      <dgm:t>
        <a:bodyPr/>
        <a:lstStyle/>
        <a:p>
          <a:endParaRPr lang="th-TH"/>
        </a:p>
      </dgm:t>
    </dgm:pt>
    <dgm:pt modelId="{E3965945-5B46-459A-97CC-9C9324F69C7D}" type="sibTrans" cxnId="{060954ED-95FF-4C7A-9688-FFE323AC1561}">
      <dgm:prSet/>
      <dgm:spPr/>
      <dgm:t>
        <a:bodyPr/>
        <a:lstStyle/>
        <a:p>
          <a:endParaRPr lang="th-TH"/>
        </a:p>
      </dgm:t>
    </dgm:pt>
    <dgm:pt modelId="{94E2CF50-1354-4A5C-8FF2-EE79589D1686}">
      <dgm:prSet phldrT="[Text]" custT="1"/>
      <dgm:spPr>
        <a:solidFill>
          <a:srgbClr val="002060"/>
        </a:solidFill>
      </dgm:spPr>
      <dgm:t>
        <a:bodyPr/>
        <a:lstStyle/>
        <a:p>
          <a:r>
            <a: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ระเบิดจากข้างใน </a:t>
          </a:r>
          <a:endParaRPr lang="th-TH" sz="2000" b="1" dirty="0">
            <a:solidFill>
              <a:schemeClr val="bg1"/>
            </a:solidFill>
            <a:latin typeface="TH SarabunPSK" pitchFamily="34" charset="-34"/>
            <a:cs typeface="+mj-cs"/>
          </a:endParaRPr>
        </a:p>
      </dgm:t>
    </dgm:pt>
    <dgm:pt modelId="{FB6B5F86-00D4-4C87-BF96-730E1FD407AE}" type="parTrans" cxnId="{2ED18BAC-B41E-4A6C-AB44-474F1A1BC3BE}">
      <dgm:prSet/>
      <dgm:spPr/>
      <dgm:t>
        <a:bodyPr/>
        <a:lstStyle/>
        <a:p>
          <a:endParaRPr lang="th-TH"/>
        </a:p>
      </dgm:t>
    </dgm:pt>
    <dgm:pt modelId="{06B9E462-5AC2-4CAB-8C05-1F8E60EE994B}" type="sibTrans" cxnId="{2ED18BAC-B41E-4A6C-AB44-474F1A1BC3BE}">
      <dgm:prSet/>
      <dgm:spPr/>
      <dgm:t>
        <a:bodyPr/>
        <a:lstStyle/>
        <a:p>
          <a:endParaRPr lang="th-TH"/>
        </a:p>
      </dgm:t>
    </dgm:pt>
    <dgm:pt modelId="{57B3B847-B6AB-4795-82E2-8AB6D8080EFB}">
      <dgm:prSet phldrT="[Text]" custT="1"/>
      <dgm:spPr>
        <a:solidFill>
          <a:srgbClr val="7030A0"/>
        </a:solidFill>
      </dgm:spPr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จากหลักความจริง</a:t>
          </a:r>
          <a:endParaRPr lang="th-TH" sz="2400" b="1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gm:t>
    </dgm:pt>
    <dgm:pt modelId="{29370616-E852-4B3D-A832-7A1E07B21973}" type="parTrans" cxnId="{E9FEC087-B3E9-4407-AAB9-BDEB17F23087}">
      <dgm:prSet/>
      <dgm:spPr/>
      <dgm:t>
        <a:bodyPr/>
        <a:lstStyle/>
        <a:p>
          <a:endParaRPr lang="th-TH"/>
        </a:p>
      </dgm:t>
    </dgm:pt>
    <dgm:pt modelId="{F7B8C8A5-249A-494F-86FE-F2EFFC26E0E3}" type="sibTrans" cxnId="{E9FEC087-B3E9-4407-AAB9-BDEB17F23087}">
      <dgm:prSet/>
      <dgm:spPr/>
      <dgm:t>
        <a:bodyPr/>
        <a:lstStyle/>
        <a:p>
          <a:endParaRPr lang="th-TH"/>
        </a:p>
      </dgm:t>
    </dgm:pt>
    <dgm:pt modelId="{31A379A3-79EE-48B0-933E-FF0EABC2B977}">
      <dgm:prSet phldrT="[Text]" custT="1"/>
      <dgm:spPr>
        <a:solidFill>
          <a:srgbClr val="00B050"/>
        </a:solidFill>
      </dgm:spPr>
      <dgm:t>
        <a:bodyPr/>
        <a:lstStyle/>
        <a:p>
          <a:r>
            <a: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แบบมีส่วนร่วม </a:t>
          </a:r>
          <a:endParaRPr lang="th-TH" sz="2800" b="1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gm:t>
    </dgm:pt>
    <dgm:pt modelId="{27D23404-685D-4DB7-A28C-00DB8FF361FA}" type="parTrans" cxnId="{312A588F-5B7E-4A4F-B244-44A244A4A92B}">
      <dgm:prSet/>
      <dgm:spPr/>
      <dgm:t>
        <a:bodyPr/>
        <a:lstStyle/>
        <a:p>
          <a:endParaRPr lang="th-TH"/>
        </a:p>
      </dgm:t>
    </dgm:pt>
    <dgm:pt modelId="{C854A861-496F-470C-A1F2-9910218BFA0E}" type="sibTrans" cxnId="{312A588F-5B7E-4A4F-B244-44A244A4A92B}">
      <dgm:prSet/>
      <dgm:spPr/>
      <dgm:t>
        <a:bodyPr/>
        <a:lstStyle/>
        <a:p>
          <a:endParaRPr lang="th-TH"/>
        </a:p>
      </dgm:t>
    </dgm:pt>
    <dgm:pt modelId="{5F62921F-2CA9-4384-A6AD-93FC8B9A3A04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ใส่ใจแบบองค์รวม </a:t>
          </a:r>
          <a:endParaRPr lang="th-TH" sz="2400" b="1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gm:t>
    </dgm:pt>
    <dgm:pt modelId="{2F551C37-91E7-485F-BC31-268B892C7D92}" type="parTrans" cxnId="{B938D159-E051-4C3A-8FB9-45D8F4A043AC}">
      <dgm:prSet/>
      <dgm:spPr/>
      <dgm:t>
        <a:bodyPr/>
        <a:lstStyle/>
        <a:p>
          <a:endParaRPr lang="th-TH"/>
        </a:p>
      </dgm:t>
    </dgm:pt>
    <dgm:pt modelId="{C3404E09-0E5D-4C9B-B8CC-4DEDF7168D71}" type="sibTrans" cxnId="{B938D159-E051-4C3A-8FB9-45D8F4A043AC}">
      <dgm:prSet/>
      <dgm:spPr/>
      <dgm:t>
        <a:bodyPr/>
        <a:lstStyle/>
        <a:p>
          <a:endParaRPr lang="th-TH"/>
        </a:p>
      </dgm:t>
    </dgm:pt>
    <dgm:pt modelId="{CAD3FF73-17E7-4A75-908B-DC164648054F}">
      <dgm:prSet phldrT="[Text]" custT="1"/>
      <dgm:spPr>
        <a:solidFill>
          <a:srgbClr val="0070C0"/>
        </a:solidFill>
      </dgm:spPr>
      <dgm:t>
        <a:bodyPr/>
        <a:lstStyle/>
        <a:p>
          <a:r>
            <a: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เพื่อความดีงาม</a:t>
          </a:r>
          <a:endParaRPr lang="th-TH" sz="2400" b="1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gm:t>
    </dgm:pt>
    <dgm:pt modelId="{DC024033-F066-4B2C-B79E-F4F6B1CA9E39}" type="parTrans" cxnId="{B2951F44-A90C-4D87-A3F7-05EE08AF0FC1}">
      <dgm:prSet/>
      <dgm:spPr/>
      <dgm:t>
        <a:bodyPr/>
        <a:lstStyle/>
        <a:p>
          <a:endParaRPr lang="th-TH"/>
        </a:p>
      </dgm:t>
    </dgm:pt>
    <dgm:pt modelId="{9D8B2C41-261E-4CD6-86C7-33BCC9D33AB5}" type="sibTrans" cxnId="{B2951F44-A90C-4D87-A3F7-05EE08AF0FC1}">
      <dgm:prSet/>
      <dgm:spPr/>
      <dgm:t>
        <a:bodyPr/>
        <a:lstStyle/>
        <a:p>
          <a:endParaRPr lang="th-TH"/>
        </a:p>
      </dgm:t>
    </dgm:pt>
    <dgm:pt modelId="{F9C81B9B-7966-4632-B22F-F9A86C617C39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th-TH" sz="2400" b="1" dirty="0">
              <a:solidFill>
                <a:schemeClr val="bg1"/>
              </a:solidFill>
              <a:effectLst/>
              <a:latin typeface="TH SarabunPSK" pitchFamily="34" charset="-34"/>
              <a:cs typeface="TH SarabunPSK" pitchFamily="34" charset="-34"/>
            </a:rPr>
            <a:t>สร้างข่าย ขยายผล</a:t>
          </a:r>
        </a:p>
      </dgm:t>
    </dgm:pt>
    <dgm:pt modelId="{7492B625-638D-4F45-9B4E-5B65A0F664EF}" type="parTrans" cxnId="{C045B87F-A0DE-4DF6-96EA-34C9CE00F9FC}">
      <dgm:prSet/>
      <dgm:spPr/>
      <dgm:t>
        <a:bodyPr/>
        <a:lstStyle/>
        <a:p>
          <a:endParaRPr lang="th-TH"/>
        </a:p>
      </dgm:t>
    </dgm:pt>
    <dgm:pt modelId="{D9B45752-AA41-4530-AE79-48E2A2734405}" type="sibTrans" cxnId="{C045B87F-A0DE-4DF6-96EA-34C9CE00F9FC}">
      <dgm:prSet/>
      <dgm:spPr/>
      <dgm:t>
        <a:bodyPr/>
        <a:lstStyle/>
        <a:p>
          <a:endParaRPr lang="th-TH"/>
        </a:p>
      </dgm:t>
    </dgm:pt>
    <dgm:pt modelId="{9FC148D7-EA06-4B10-93B7-064BD374B3A9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th-TH"/>
        </a:p>
      </dgm:t>
    </dgm:pt>
    <dgm:pt modelId="{21D8A4DF-EE6C-4615-B7B0-89428828DBE4}" type="parTrans" cxnId="{523E4B38-D19C-4F70-B07B-F701E82145B5}">
      <dgm:prSet/>
      <dgm:spPr/>
      <dgm:t>
        <a:bodyPr/>
        <a:lstStyle/>
        <a:p>
          <a:endParaRPr lang="en-US"/>
        </a:p>
      </dgm:t>
    </dgm:pt>
    <dgm:pt modelId="{113381F9-1797-4FB8-84C8-9537D53B44BF}" type="sibTrans" cxnId="{523E4B38-D19C-4F70-B07B-F701E82145B5}">
      <dgm:prSet/>
      <dgm:spPr/>
      <dgm:t>
        <a:bodyPr/>
        <a:lstStyle/>
        <a:p>
          <a:endParaRPr lang="en-US"/>
        </a:p>
      </dgm:t>
    </dgm:pt>
    <dgm:pt modelId="{5F111395-FFE3-47EC-B65D-5A94776E67D5}" type="pres">
      <dgm:prSet presAssocID="{93E775AA-A198-4A6B-8824-F7FCA874437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CDC4DFA-3778-4919-8DEA-B72B12EF89CD}" type="pres">
      <dgm:prSet presAssocID="{D070D00B-72FA-4B02-8519-42B389990284}" presName="Parent" presStyleLbl="node0" presStyleIdx="0" presStyleCnt="1" custScaleX="105104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1E897469-7F98-4D3B-B28D-2837A743B53D}" type="pres">
      <dgm:prSet presAssocID="{94E2CF50-1354-4A5C-8FF2-EE79589D1686}" presName="Accent1" presStyleCnt="0"/>
      <dgm:spPr/>
    </dgm:pt>
    <dgm:pt modelId="{0062603F-992C-417F-8B86-2313EA54FF0A}" type="pres">
      <dgm:prSet presAssocID="{94E2CF50-1354-4A5C-8FF2-EE79589D1686}" presName="Accent" presStyleLbl="bgShp" presStyleIdx="0" presStyleCnt="6"/>
      <dgm:spPr/>
    </dgm:pt>
    <dgm:pt modelId="{F0E5CFF5-74E8-47F7-B124-827504E809CC}" type="pres">
      <dgm:prSet presAssocID="{94E2CF50-1354-4A5C-8FF2-EE79589D168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C45AE-C8A5-48E4-AE06-C3C65A836DD8}" type="pres">
      <dgm:prSet presAssocID="{57B3B847-B6AB-4795-82E2-8AB6D8080EFB}" presName="Accent2" presStyleCnt="0"/>
      <dgm:spPr/>
    </dgm:pt>
    <dgm:pt modelId="{41801F2C-B174-4BE3-85EA-B6CABFEA5F28}" type="pres">
      <dgm:prSet presAssocID="{57B3B847-B6AB-4795-82E2-8AB6D8080EFB}" presName="Accent" presStyleLbl="bgShp" presStyleIdx="1" presStyleCnt="6"/>
      <dgm:spPr/>
    </dgm:pt>
    <dgm:pt modelId="{53CB4BC9-3F3D-4FD3-9594-880A9ADF9072}" type="pres">
      <dgm:prSet presAssocID="{57B3B847-B6AB-4795-82E2-8AB6D8080EF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68A77-A282-455C-B87F-FD8847B0A752}" type="pres">
      <dgm:prSet presAssocID="{31A379A3-79EE-48B0-933E-FF0EABC2B977}" presName="Accent3" presStyleCnt="0"/>
      <dgm:spPr/>
    </dgm:pt>
    <dgm:pt modelId="{C2253841-5598-4827-87E5-DEC853594611}" type="pres">
      <dgm:prSet presAssocID="{31A379A3-79EE-48B0-933E-FF0EABC2B977}" presName="Accent" presStyleLbl="bgShp" presStyleIdx="2" presStyleCnt="6"/>
      <dgm:spPr/>
    </dgm:pt>
    <dgm:pt modelId="{66FD6C72-DBE9-47E4-ADF8-03BE908BACAD}" type="pres">
      <dgm:prSet presAssocID="{31A379A3-79EE-48B0-933E-FF0EABC2B977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981BE-D32D-4BCA-9AC6-976EA253F5E1}" type="pres">
      <dgm:prSet presAssocID="{5F62921F-2CA9-4384-A6AD-93FC8B9A3A04}" presName="Accent4" presStyleCnt="0"/>
      <dgm:spPr/>
    </dgm:pt>
    <dgm:pt modelId="{FB7140FE-C998-4535-A0C3-488F13343531}" type="pres">
      <dgm:prSet presAssocID="{5F62921F-2CA9-4384-A6AD-93FC8B9A3A04}" presName="Accent" presStyleLbl="bgShp" presStyleIdx="3" presStyleCnt="6"/>
      <dgm:spPr/>
    </dgm:pt>
    <dgm:pt modelId="{9227CDC1-B9E2-4EF1-9B9E-0F3F8845EAAA}" type="pres">
      <dgm:prSet presAssocID="{5F62921F-2CA9-4384-A6AD-93FC8B9A3A0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F44249-1745-49CE-95EE-15E36E01729B}" type="pres">
      <dgm:prSet presAssocID="{CAD3FF73-17E7-4A75-908B-DC164648054F}" presName="Accent5" presStyleCnt="0"/>
      <dgm:spPr/>
    </dgm:pt>
    <dgm:pt modelId="{5C844414-E55D-4E8E-AA3A-EC6921589ACC}" type="pres">
      <dgm:prSet presAssocID="{CAD3FF73-17E7-4A75-908B-DC164648054F}" presName="Accent" presStyleLbl="bgShp" presStyleIdx="4" presStyleCnt="6"/>
      <dgm:spPr/>
    </dgm:pt>
    <dgm:pt modelId="{1BB034F4-01C7-4EF1-AEAA-DF66CD654237}" type="pres">
      <dgm:prSet presAssocID="{CAD3FF73-17E7-4A75-908B-DC164648054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11242-13D6-45EA-840C-9D18CA6A1270}" type="pres">
      <dgm:prSet presAssocID="{F9C81B9B-7966-4632-B22F-F9A86C617C39}" presName="Accent6" presStyleCnt="0"/>
      <dgm:spPr/>
    </dgm:pt>
    <dgm:pt modelId="{38C99F44-7739-43BA-8A01-F3BED90EB3D2}" type="pres">
      <dgm:prSet presAssocID="{F9C81B9B-7966-4632-B22F-F9A86C617C39}" presName="Accent" presStyleLbl="bgShp" presStyleIdx="5" presStyleCnt="6"/>
      <dgm:spPr/>
    </dgm:pt>
    <dgm:pt modelId="{70DD0009-DB90-44E9-B24F-116BF59F22BC}" type="pres">
      <dgm:prSet presAssocID="{F9C81B9B-7966-4632-B22F-F9A86C617C39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FCC452-FA2C-40A0-95AE-89C1F8D8B6AE}" type="presOf" srcId="{31A379A3-79EE-48B0-933E-FF0EABC2B977}" destId="{66FD6C72-DBE9-47E4-ADF8-03BE908BACAD}" srcOrd="0" destOrd="0" presId="urn:microsoft.com/office/officeart/2011/layout/HexagonRadial#2"/>
    <dgm:cxn modelId="{B938D159-E051-4C3A-8FB9-45D8F4A043AC}" srcId="{D070D00B-72FA-4B02-8519-42B389990284}" destId="{5F62921F-2CA9-4384-A6AD-93FC8B9A3A04}" srcOrd="3" destOrd="0" parTransId="{2F551C37-91E7-485F-BC31-268B892C7D92}" sibTransId="{C3404E09-0E5D-4C9B-B8CC-4DEDF7168D71}"/>
    <dgm:cxn modelId="{523E4B38-D19C-4F70-B07B-F701E82145B5}" srcId="{93E775AA-A198-4A6B-8824-F7FCA874437D}" destId="{9FC148D7-EA06-4B10-93B7-064BD374B3A9}" srcOrd="1" destOrd="0" parTransId="{21D8A4DF-EE6C-4615-B7B0-89428828DBE4}" sibTransId="{113381F9-1797-4FB8-84C8-9537D53B44BF}"/>
    <dgm:cxn modelId="{E9FEC087-B3E9-4407-AAB9-BDEB17F23087}" srcId="{D070D00B-72FA-4B02-8519-42B389990284}" destId="{57B3B847-B6AB-4795-82E2-8AB6D8080EFB}" srcOrd="1" destOrd="0" parTransId="{29370616-E852-4B3D-A832-7A1E07B21973}" sibTransId="{F7B8C8A5-249A-494F-86FE-F2EFFC26E0E3}"/>
    <dgm:cxn modelId="{DE87B4D8-1E3C-42B0-AC6A-2ACBFB2DC88C}" type="presOf" srcId="{5F62921F-2CA9-4384-A6AD-93FC8B9A3A04}" destId="{9227CDC1-B9E2-4EF1-9B9E-0F3F8845EAAA}" srcOrd="0" destOrd="0" presId="urn:microsoft.com/office/officeart/2011/layout/HexagonRadial#2"/>
    <dgm:cxn modelId="{2ED18BAC-B41E-4A6C-AB44-474F1A1BC3BE}" srcId="{D070D00B-72FA-4B02-8519-42B389990284}" destId="{94E2CF50-1354-4A5C-8FF2-EE79589D1686}" srcOrd="0" destOrd="0" parTransId="{FB6B5F86-00D4-4C87-BF96-730E1FD407AE}" sibTransId="{06B9E462-5AC2-4CAB-8C05-1F8E60EE994B}"/>
    <dgm:cxn modelId="{B2951F44-A90C-4D87-A3F7-05EE08AF0FC1}" srcId="{D070D00B-72FA-4B02-8519-42B389990284}" destId="{CAD3FF73-17E7-4A75-908B-DC164648054F}" srcOrd="4" destOrd="0" parTransId="{DC024033-F066-4B2C-B79E-F4F6B1CA9E39}" sibTransId="{9D8B2C41-261E-4CD6-86C7-33BCC9D33AB5}"/>
    <dgm:cxn modelId="{060954ED-95FF-4C7A-9688-FFE323AC1561}" srcId="{93E775AA-A198-4A6B-8824-F7FCA874437D}" destId="{D070D00B-72FA-4B02-8519-42B389990284}" srcOrd="0" destOrd="0" parTransId="{33617540-00FA-4208-B11C-F8E95F066D87}" sibTransId="{E3965945-5B46-459A-97CC-9C9324F69C7D}"/>
    <dgm:cxn modelId="{6E7CA8BA-C377-47F4-92DA-9A30F284E0BA}" type="presOf" srcId="{94E2CF50-1354-4A5C-8FF2-EE79589D1686}" destId="{F0E5CFF5-74E8-47F7-B124-827504E809CC}" srcOrd="0" destOrd="0" presId="urn:microsoft.com/office/officeart/2011/layout/HexagonRadial#2"/>
    <dgm:cxn modelId="{2F278819-50F4-4697-8093-B464DF467738}" type="presOf" srcId="{D070D00B-72FA-4B02-8519-42B389990284}" destId="{ACDC4DFA-3778-4919-8DEA-B72B12EF89CD}" srcOrd="0" destOrd="0" presId="urn:microsoft.com/office/officeart/2011/layout/HexagonRadial#2"/>
    <dgm:cxn modelId="{C045B87F-A0DE-4DF6-96EA-34C9CE00F9FC}" srcId="{D070D00B-72FA-4B02-8519-42B389990284}" destId="{F9C81B9B-7966-4632-B22F-F9A86C617C39}" srcOrd="5" destOrd="0" parTransId="{7492B625-638D-4F45-9B4E-5B65A0F664EF}" sibTransId="{D9B45752-AA41-4530-AE79-48E2A2734405}"/>
    <dgm:cxn modelId="{628FA50C-5746-400D-AF28-B25250278FEB}" type="presOf" srcId="{F9C81B9B-7966-4632-B22F-F9A86C617C39}" destId="{70DD0009-DB90-44E9-B24F-116BF59F22BC}" srcOrd="0" destOrd="0" presId="urn:microsoft.com/office/officeart/2011/layout/HexagonRadial#2"/>
    <dgm:cxn modelId="{826F205B-F5A9-423E-8DDF-B5FDA76B26BE}" type="presOf" srcId="{CAD3FF73-17E7-4A75-908B-DC164648054F}" destId="{1BB034F4-01C7-4EF1-AEAA-DF66CD654237}" srcOrd="0" destOrd="0" presId="urn:microsoft.com/office/officeart/2011/layout/HexagonRadial#2"/>
    <dgm:cxn modelId="{80C7D309-930D-4044-9D76-A5417AC3E975}" type="presOf" srcId="{93E775AA-A198-4A6B-8824-F7FCA874437D}" destId="{5F111395-FFE3-47EC-B65D-5A94776E67D5}" srcOrd="0" destOrd="0" presId="urn:microsoft.com/office/officeart/2011/layout/HexagonRadial#2"/>
    <dgm:cxn modelId="{9B0098F9-39A0-414D-94C6-58850D1BAB25}" type="presOf" srcId="{57B3B847-B6AB-4795-82E2-8AB6D8080EFB}" destId="{53CB4BC9-3F3D-4FD3-9594-880A9ADF9072}" srcOrd="0" destOrd="0" presId="urn:microsoft.com/office/officeart/2011/layout/HexagonRadial#2"/>
    <dgm:cxn modelId="{312A588F-5B7E-4A4F-B244-44A244A4A92B}" srcId="{D070D00B-72FA-4B02-8519-42B389990284}" destId="{31A379A3-79EE-48B0-933E-FF0EABC2B977}" srcOrd="2" destOrd="0" parTransId="{27D23404-685D-4DB7-A28C-00DB8FF361FA}" sibTransId="{C854A861-496F-470C-A1F2-9910218BFA0E}"/>
    <dgm:cxn modelId="{9674B1B6-52DF-4424-87F3-09829EB9B247}" type="presParOf" srcId="{5F111395-FFE3-47EC-B65D-5A94776E67D5}" destId="{ACDC4DFA-3778-4919-8DEA-B72B12EF89CD}" srcOrd="0" destOrd="0" presId="urn:microsoft.com/office/officeart/2011/layout/HexagonRadial#2"/>
    <dgm:cxn modelId="{E4C8CE76-EFA8-4FD5-8115-A8BC16A7F6F5}" type="presParOf" srcId="{5F111395-FFE3-47EC-B65D-5A94776E67D5}" destId="{1E897469-7F98-4D3B-B28D-2837A743B53D}" srcOrd="1" destOrd="0" presId="urn:microsoft.com/office/officeart/2011/layout/HexagonRadial#2"/>
    <dgm:cxn modelId="{69166C19-D11B-4195-BB17-956C2DCF048F}" type="presParOf" srcId="{1E897469-7F98-4D3B-B28D-2837A743B53D}" destId="{0062603F-992C-417F-8B86-2313EA54FF0A}" srcOrd="0" destOrd="0" presId="urn:microsoft.com/office/officeart/2011/layout/HexagonRadial#2"/>
    <dgm:cxn modelId="{E24B508F-1B8C-4842-9EC3-B6EC793D76C4}" type="presParOf" srcId="{5F111395-FFE3-47EC-B65D-5A94776E67D5}" destId="{F0E5CFF5-74E8-47F7-B124-827504E809CC}" srcOrd="2" destOrd="0" presId="urn:microsoft.com/office/officeart/2011/layout/HexagonRadial#2"/>
    <dgm:cxn modelId="{ECD6FEA3-2F9F-42A4-B5DE-E69FBAED8467}" type="presParOf" srcId="{5F111395-FFE3-47EC-B65D-5A94776E67D5}" destId="{4A4C45AE-C8A5-48E4-AE06-C3C65A836DD8}" srcOrd="3" destOrd="0" presId="urn:microsoft.com/office/officeart/2011/layout/HexagonRadial#2"/>
    <dgm:cxn modelId="{E6ED6F0C-63F8-4DFE-9530-A2CC5AB8C437}" type="presParOf" srcId="{4A4C45AE-C8A5-48E4-AE06-C3C65A836DD8}" destId="{41801F2C-B174-4BE3-85EA-B6CABFEA5F28}" srcOrd="0" destOrd="0" presId="urn:microsoft.com/office/officeart/2011/layout/HexagonRadial#2"/>
    <dgm:cxn modelId="{E8C96399-9C21-46C4-8834-7B004986449F}" type="presParOf" srcId="{5F111395-FFE3-47EC-B65D-5A94776E67D5}" destId="{53CB4BC9-3F3D-4FD3-9594-880A9ADF9072}" srcOrd="4" destOrd="0" presId="urn:microsoft.com/office/officeart/2011/layout/HexagonRadial#2"/>
    <dgm:cxn modelId="{52352105-4736-4384-83FB-AADC7416CA64}" type="presParOf" srcId="{5F111395-FFE3-47EC-B65D-5A94776E67D5}" destId="{B9F68A77-A282-455C-B87F-FD8847B0A752}" srcOrd="5" destOrd="0" presId="urn:microsoft.com/office/officeart/2011/layout/HexagonRadial#2"/>
    <dgm:cxn modelId="{D65989AF-C01D-4B53-9769-EB174812471A}" type="presParOf" srcId="{B9F68A77-A282-455C-B87F-FD8847B0A752}" destId="{C2253841-5598-4827-87E5-DEC853594611}" srcOrd="0" destOrd="0" presId="urn:microsoft.com/office/officeart/2011/layout/HexagonRadial#2"/>
    <dgm:cxn modelId="{CAC58F94-691A-4C97-A516-E33C3BE7ED1F}" type="presParOf" srcId="{5F111395-FFE3-47EC-B65D-5A94776E67D5}" destId="{66FD6C72-DBE9-47E4-ADF8-03BE908BACAD}" srcOrd="6" destOrd="0" presId="urn:microsoft.com/office/officeart/2011/layout/HexagonRadial#2"/>
    <dgm:cxn modelId="{6341B6BC-0BD1-4C88-B076-69416C833A4F}" type="presParOf" srcId="{5F111395-FFE3-47EC-B65D-5A94776E67D5}" destId="{83C981BE-D32D-4BCA-9AC6-976EA253F5E1}" srcOrd="7" destOrd="0" presId="urn:microsoft.com/office/officeart/2011/layout/HexagonRadial#2"/>
    <dgm:cxn modelId="{B5433E39-E412-45E1-BA8D-AF760E7C2398}" type="presParOf" srcId="{83C981BE-D32D-4BCA-9AC6-976EA253F5E1}" destId="{FB7140FE-C998-4535-A0C3-488F13343531}" srcOrd="0" destOrd="0" presId="urn:microsoft.com/office/officeart/2011/layout/HexagonRadial#2"/>
    <dgm:cxn modelId="{8A4C5175-5B57-48D2-AC06-87DA24D4CC0D}" type="presParOf" srcId="{5F111395-FFE3-47EC-B65D-5A94776E67D5}" destId="{9227CDC1-B9E2-4EF1-9B9E-0F3F8845EAAA}" srcOrd="8" destOrd="0" presId="urn:microsoft.com/office/officeart/2011/layout/HexagonRadial#2"/>
    <dgm:cxn modelId="{19755801-534B-47F6-B27D-3E5E619EAC1B}" type="presParOf" srcId="{5F111395-FFE3-47EC-B65D-5A94776E67D5}" destId="{75F44249-1745-49CE-95EE-15E36E01729B}" srcOrd="9" destOrd="0" presId="urn:microsoft.com/office/officeart/2011/layout/HexagonRadial#2"/>
    <dgm:cxn modelId="{A036BEA6-D771-4493-897A-1425F8AAA7D8}" type="presParOf" srcId="{75F44249-1745-49CE-95EE-15E36E01729B}" destId="{5C844414-E55D-4E8E-AA3A-EC6921589ACC}" srcOrd="0" destOrd="0" presId="urn:microsoft.com/office/officeart/2011/layout/HexagonRadial#2"/>
    <dgm:cxn modelId="{39C8A9A7-91DA-4D0A-B047-6294DA1CACE8}" type="presParOf" srcId="{5F111395-FFE3-47EC-B65D-5A94776E67D5}" destId="{1BB034F4-01C7-4EF1-AEAA-DF66CD654237}" srcOrd="10" destOrd="0" presId="urn:microsoft.com/office/officeart/2011/layout/HexagonRadial#2"/>
    <dgm:cxn modelId="{E82583DE-388B-4BB0-AFD3-0010DA465D34}" type="presParOf" srcId="{5F111395-FFE3-47EC-B65D-5A94776E67D5}" destId="{59711242-13D6-45EA-840C-9D18CA6A1270}" srcOrd="11" destOrd="0" presId="urn:microsoft.com/office/officeart/2011/layout/HexagonRadial#2"/>
    <dgm:cxn modelId="{C14997AB-3A0C-4A5E-BA25-DEDBD6A4F44A}" type="presParOf" srcId="{59711242-13D6-45EA-840C-9D18CA6A1270}" destId="{38C99F44-7739-43BA-8A01-F3BED90EB3D2}" srcOrd="0" destOrd="0" presId="urn:microsoft.com/office/officeart/2011/layout/HexagonRadial#2"/>
    <dgm:cxn modelId="{569F2490-F16A-4742-880E-345236B02EC0}" type="presParOf" srcId="{5F111395-FFE3-47EC-B65D-5A94776E67D5}" destId="{70DD0009-DB90-44E9-B24F-116BF59F22BC}" srcOrd="12" destOrd="0" presId="urn:microsoft.com/office/officeart/2011/layout/HexagonRadial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21FBE7-4A4E-4AF5-8193-BB62ABA4790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4CDEAF-9709-46EF-BE16-E037B8D8994D}">
      <dgm:prSet phldrT="[Text]"/>
      <dgm:spPr/>
      <dgm:t>
        <a:bodyPr/>
        <a:lstStyle/>
        <a:p>
          <a:r>
            <a:rPr lang="th-TH" b="1" dirty="0">
              <a:latin typeface="AngsanaUPC" pitchFamily="18" charset="-34"/>
              <a:cs typeface="AngsanaUPC" pitchFamily="18" charset="-34"/>
            </a:rPr>
            <a:t>องค์กรคุณธรรม</a:t>
          </a:r>
          <a:endParaRPr lang="en-US" b="1" dirty="0">
            <a:latin typeface="AngsanaUPC" pitchFamily="18" charset="-34"/>
            <a:cs typeface="AngsanaUPC" pitchFamily="18" charset="-34"/>
          </a:endParaRPr>
        </a:p>
      </dgm:t>
    </dgm:pt>
    <dgm:pt modelId="{955895C8-3ECA-45C4-951E-D0F6ADF27E49}" type="parTrans" cxnId="{F62468CC-289A-431B-9D6A-799A740FDEDD}">
      <dgm:prSet/>
      <dgm:spPr/>
      <dgm:t>
        <a:bodyPr/>
        <a:lstStyle/>
        <a:p>
          <a:endParaRPr lang="en-US"/>
        </a:p>
      </dgm:t>
    </dgm:pt>
    <dgm:pt modelId="{2E69A4DE-B7D4-4BC0-B557-AB93B7D6FB10}" type="sibTrans" cxnId="{F62468CC-289A-431B-9D6A-799A740FDEDD}">
      <dgm:prSet/>
      <dgm:spPr/>
      <dgm:t>
        <a:bodyPr/>
        <a:lstStyle/>
        <a:p>
          <a:endParaRPr lang="en-US"/>
        </a:p>
      </dgm:t>
    </dgm:pt>
    <dgm:pt modelId="{88F77EB6-D5EB-47FC-ACCD-AAB9FAB364F6}">
      <dgm:prSet phldrT="[Text]" custT="1"/>
      <dgm:spPr/>
      <dgm:t>
        <a:bodyPr/>
        <a:lstStyle/>
        <a:p>
          <a:r>
            <a:rPr lang="th-TH" sz="2000" b="1" dirty="0">
              <a:latin typeface="TH Fah kwang" panose="02000506000000020004" pitchFamily="2" charset="-34"/>
              <a:cs typeface="TH Fah kwang" panose="02000506000000020004" pitchFamily="2" charset="-34"/>
            </a:rPr>
            <a:t>ผล</a:t>
          </a:r>
          <a:r>
            <a:rPr lang="th-TH" sz="2000" b="1" dirty="0">
              <a:latin typeface="AngsanaUPC" pitchFamily="18" charset="-34"/>
              <a:cs typeface="AngsanaUPC" pitchFamily="18" charset="-34"/>
            </a:rPr>
            <a:t>ประกอบการ</a:t>
          </a:r>
          <a:r>
            <a:rPr lang="th-TH" sz="2000" b="1" dirty="0">
              <a:latin typeface="TH Fah kwang" panose="02000506000000020004" pitchFamily="2" charset="-34"/>
              <a:cs typeface="TH Fah kwang" panose="02000506000000020004" pitchFamily="2" charset="-34"/>
            </a:rPr>
            <a:t>ดีขึ้น</a:t>
          </a:r>
          <a:endParaRPr lang="en-US" sz="2000" b="1" dirty="0">
            <a:latin typeface="TH Fah kwang" panose="02000506000000020004" pitchFamily="2" charset="-34"/>
            <a:cs typeface="TH Fah kwang" panose="02000506000000020004" pitchFamily="2" charset="-34"/>
          </a:endParaRPr>
        </a:p>
      </dgm:t>
    </dgm:pt>
    <dgm:pt modelId="{2A1B9EEE-5569-451F-82F5-91491B4C4529}" type="parTrans" cxnId="{8CF7A92A-C0F3-48DD-8F4E-E9DA65B4E8D7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75ADFF81-5C25-473D-841F-3A65EDA6F096}" type="sibTrans" cxnId="{8CF7A92A-C0F3-48DD-8F4E-E9DA65B4E8D7}">
      <dgm:prSet/>
      <dgm:spPr/>
      <dgm:t>
        <a:bodyPr/>
        <a:lstStyle/>
        <a:p>
          <a:endParaRPr lang="en-US"/>
        </a:p>
      </dgm:t>
    </dgm:pt>
    <dgm:pt modelId="{21CB94B9-EE94-479F-925B-16B068726C36}">
      <dgm:prSet phldrT="[Text]" custT="1"/>
      <dgm:spPr/>
      <dgm:t>
        <a:bodyPr/>
        <a:lstStyle/>
        <a:p>
          <a:r>
            <a:rPr lang="th-TH" sz="2000" b="1" dirty="0">
              <a:latin typeface="AngsanaUPC" pitchFamily="18" charset="-34"/>
              <a:cs typeface="AngsanaUPC" pitchFamily="18" charset="-34"/>
            </a:rPr>
            <a:t>ภาพลักษณ์ดีขึ้น</a:t>
          </a:r>
          <a:endParaRPr lang="en-US" sz="2000" b="1" dirty="0">
            <a:latin typeface="AngsanaUPC" pitchFamily="18" charset="-34"/>
            <a:cs typeface="AngsanaUPC" pitchFamily="18" charset="-34"/>
          </a:endParaRPr>
        </a:p>
      </dgm:t>
    </dgm:pt>
    <dgm:pt modelId="{02E0B82C-EAAB-4163-AE20-4E245411B52E}" type="parTrans" cxnId="{A818255F-CA69-4644-A40D-9DFFE452DBBE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5C17EE00-F1F8-4BF2-BF56-9B3F8ED670D8}" type="sibTrans" cxnId="{A818255F-CA69-4644-A40D-9DFFE452DBBE}">
      <dgm:prSet/>
      <dgm:spPr/>
      <dgm:t>
        <a:bodyPr/>
        <a:lstStyle/>
        <a:p>
          <a:endParaRPr lang="en-US"/>
        </a:p>
      </dgm:t>
    </dgm:pt>
    <dgm:pt modelId="{D96A4E5E-E5B9-4367-A6F7-92ED9F427C44}">
      <dgm:prSet phldrT="[Text]" custT="1"/>
      <dgm:spPr/>
      <dgm:t>
        <a:bodyPr/>
        <a:lstStyle/>
        <a:p>
          <a:r>
            <a:rPr lang="th-TH" sz="2000" b="1" dirty="0">
              <a:latin typeface="AngsanaUPC" pitchFamily="18" charset="-34"/>
              <a:cs typeface="AngsanaUPC" pitchFamily="18" charset="-34"/>
            </a:rPr>
            <a:t>เพิ่มประสิทธิภาพในกระบวนการทำงาน</a:t>
          </a:r>
          <a:endParaRPr lang="en-US" sz="2000" b="1" dirty="0">
            <a:latin typeface="AngsanaUPC" pitchFamily="18" charset="-34"/>
            <a:cs typeface="AngsanaUPC" pitchFamily="18" charset="-34"/>
          </a:endParaRPr>
        </a:p>
      </dgm:t>
    </dgm:pt>
    <dgm:pt modelId="{1B4C0DC2-2DFE-42E3-8595-63383AF3797E}" type="parTrans" cxnId="{1D3BE30E-DD50-4533-9C6E-B38075B99DC7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62942C30-105F-4A99-9C6D-ECF6882270FA}" type="sibTrans" cxnId="{1D3BE30E-DD50-4533-9C6E-B38075B99DC7}">
      <dgm:prSet/>
      <dgm:spPr/>
      <dgm:t>
        <a:bodyPr/>
        <a:lstStyle/>
        <a:p>
          <a:endParaRPr lang="en-US"/>
        </a:p>
      </dgm:t>
    </dgm:pt>
    <dgm:pt modelId="{6BB378BA-0534-4ABE-833E-9B4D2F32D48C}">
      <dgm:prSet phldrT="[Text]" custT="1"/>
      <dgm:spPr/>
      <dgm:t>
        <a:bodyPr/>
        <a:lstStyle/>
        <a:p>
          <a:r>
            <a:rPr lang="th-TH" sz="2000" b="1" dirty="0">
              <a:latin typeface="AngsanaUPC" pitchFamily="18" charset="-34"/>
              <a:cs typeface="AngsanaUPC" pitchFamily="18" charset="-34"/>
            </a:rPr>
            <a:t>พนักงานมีความสุข  เติบโตก้าวหน้า </a:t>
          </a:r>
          <a:endParaRPr lang="en-US" sz="2000" b="1" dirty="0">
            <a:latin typeface="AngsanaUPC" pitchFamily="18" charset="-34"/>
            <a:cs typeface="AngsanaUPC" pitchFamily="18" charset="-34"/>
          </a:endParaRPr>
        </a:p>
      </dgm:t>
    </dgm:pt>
    <dgm:pt modelId="{8C0864C8-F0D3-4C75-8A12-45C6714866E1}" type="parTrans" cxnId="{7D2F1627-D75D-45A5-AFD2-9B7A0A7510AD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58EC5830-D6A6-406E-A764-439D4F5122B6}" type="sibTrans" cxnId="{7D2F1627-D75D-45A5-AFD2-9B7A0A7510AD}">
      <dgm:prSet/>
      <dgm:spPr/>
      <dgm:t>
        <a:bodyPr/>
        <a:lstStyle/>
        <a:p>
          <a:endParaRPr lang="en-US"/>
        </a:p>
      </dgm:t>
    </dgm:pt>
    <dgm:pt modelId="{371BDC12-5874-4369-82C9-86262459947F}" type="pres">
      <dgm:prSet presAssocID="{8E21FBE7-4A4E-4AF5-8193-BB62ABA4790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4679FC-D770-4536-B076-E1F473F487D8}" type="pres">
      <dgm:prSet presAssocID="{734CDEAF-9709-46EF-BE16-E037B8D8994D}" presName="centerShape" presStyleLbl="node0" presStyleIdx="0" presStyleCnt="1"/>
      <dgm:spPr/>
      <dgm:t>
        <a:bodyPr/>
        <a:lstStyle/>
        <a:p>
          <a:endParaRPr lang="en-US"/>
        </a:p>
      </dgm:t>
    </dgm:pt>
    <dgm:pt modelId="{F3386CC2-74E2-4420-BD76-B1CBD19A8ADA}" type="pres">
      <dgm:prSet presAssocID="{2A1B9EEE-5569-451F-82F5-91491B4C4529}" presName="parTrans" presStyleLbl="sibTrans2D1" presStyleIdx="0" presStyleCnt="4"/>
      <dgm:spPr/>
      <dgm:t>
        <a:bodyPr/>
        <a:lstStyle/>
        <a:p>
          <a:endParaRPr lang="en-US"/>
        </a:p>
      </dgm:t>
    </dgm:pt>
    <dgm:pt modelId="{EA5ADFB7-FFB5-4D7F-97E1-2779E95B3C7F}" type="pres">
      <dgm:prSet presAssocID="{2A1B9EEE-5569-451F-82F5-91491B4C452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DD30B64F-6FED-4CBB-B136-C376A2541FD9}" type="pres">
      <dgm:prSet presAssocID="{88F77EB6-D5EB-47FC-ACCD-AAB9FAB364F6}" presName="node" presStyleLbl="node1" presStyleIdx="0" presStyleCnt="4" custScaleX="240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64CEE-D77C-48F5-96FF-82407D54E733}" type="pres">
      <dgm:prSet presAssocID="{02E0B82C-EAAB-4163-AE20-4E245411B52E}" presName="parTrans" presStyleLbl="sibTrans2D1" presStyleIdx="1" presStyleCnt="4"/>
      <dgm:spPr/>
      <dgm:t>
        <a:bodyPr/>
        <a:lstStyle/>
        <a:p>
          <a:endParaRPr lang="en-US"/>
        </a:p>
      </dgm:t>
    </dgm:pt>
    <dgm:pt modelId="{0A4153C2-BC17-4005-A0F9-C7D33A5F7FDF}" type="pres">
      <dgm:prSet presAssocID="{02E0B82C-EAAB-4163-AE20-4E245411B52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5620AB2-347F-4052-AFD3-26FA22DDAC45}" type="pres">
      <dgm:prSet presAssocID="{21CB94B9-EE94-479F-925B-16B068726C36}" presName="node" presStyleLbl="node1" presStyleIdx="1" presStyleCnt="4" custScaleX="168261" custRadScaleRad="119926" custRadScaleInc="-7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46998-29DB-412B-B724-ADAB3934A33E}" type="pres">
      <dgm:prSet presAssocID="{1B4C0DC2-2DFE-42E3-8595-63383AF3797E}" presName="parTrans" presStyleLbl="sibTrans2D1" presStyleIdx="2" presStyleCnt="4"/>
      <dgm:spPr/>
      <dgm:t>
        <a:bodyPr/>
        <a:lstStyle/>
        <a:p>
          <a:endParaRPr lang="en-US"/>
        </a:p>
      </dgm:t>
    </dgm:pt>
    <dgm:pt modelId="{29989CAA-3883-46D3-B83D-5DA36DAFF6F2}" type="pres">
      <dgm:prSet presAssocID="{1B4C0DC2-2DFE-42E3-8595-63383AF3797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028FF63-972A-4B03-BAF4-3F45CB1CDBB5}" type="pres">
      <dgm:prSet presAssocID="{D96A4E5E-E5B9-4367-A6F7-92ED9F427C44}" presName="node" presStyleLbl="node1" presStyleIdx="2" presStyleCnt="4" custScaleX="217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DA820-9DF7-43F4-AD9D-9828DE31217A}" type="pres">
      <dgm:prSet presAssocID="{8C0864C8-F0D3-4C75-8A12-45C6714866E1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702E30D-FB1F-42D1-8DBB-A4CF0876A740}" type="pres">
      <dgm:prSet presAssocID="{8C0864C8-F0D3-4C75-8A12-45C6714866E1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FACDD93-3D61-4610-99B2-36BD42269110}" type="pres">
      <dgm:prSet presAssocID="{6BB378BA-0534-4ABE-833E-9B4D2F32D48C}" presName="node" presStyleLbl="node1" presStyleIdx="3" presStyleCnt="4" custScaleX="168261" custRadScaleRad="121346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F1627-D75D-45A5-AFD2-9B7A0A7510AD}" srcId="{734CDEAF-9709-46EF-BE16-E037B8D8994D}" destId="{6BB378BA-0534-4ABE-833E-9B4D2F32D48C}" srcOrd="3" destOrd="0" parTransId="{8C0864C8-F0D3-4C75-8A12-45C6714866E1}" sibTransId="{58EC5830-D6A6-406E-A764-439D4F5122B6}"/>
    <dgm:cxn modelId="{8CF7A92A-C0F3-48DD-8F4E-E9DA65B4E8D7}" srcId="{734CDEAF-9709-46EF-BE16-E037B8D8994D}" destId="{88F77EB6-D5EB-47FC-ACCD-AAB9FAB364F6}" srcOrd="0" destOrd="0" parTransId="{2A1B9EEE-5569-451F-82F5-91491B4C4529}" sibTransId="{75ADFF81-5C25-473D-841F-3A65EDA6F096}"/>
    <dgm:cxn modelId="{E7104E8D-F345-4036-9984-D03DB88A04AB}" type="presOf" srcId="{6BB378BA-0534-4ABE-833E-9B4D2F32D48C}" destId="{CFACDD93-3D61-4610-99B2-36BD42269110}" srcOrd="0" destOrd="0" presId="urn:microsoft.com/office/officeart/2005/8/layout/radial5"/>
    <dgm:cxn modelId="{24073C8B-8A0C-4184-988E-A89D120C5A6E}" type="presOf" srcId="{2A1B9EEE-5569-451F-82F5-91491B4C4529}" destId="{EA5ADFB7-FFB5-4D7F-97E1-2779E95B3C7F}" srcOrd="1" destOrd="0" presId="urn:microsoft.com/office/officeart/2005/8/layout/radial5"/>
    <dgm:cxn modelId="{E7A8D7A2-71B7-476D-8F1C-408AD2DDEE22}" type="presOf" srcId="{8C0864C8-F0D3-4C75-8A12-45C6714866E1}" destId="{8702E30D-FB1F-42D1-8DBB-A4CF0876A740}" srcOrd="1" destOrd="0" presId="urn:microsoft.com/office/officeart/2005/8/layout/radial5"/>
    <dgm:cxn modelId="{DB9E0B00-67DD-40CA-839C-233E06A7FF7A}" type="presOf" srcId="{21CB94B9-EE94-479F-925B-16B068726C36}" destId="{85620AB2-347F-4052-AFD3-26FA22DDAC45}" srcOrd="0" destOrd="0" presId="urn:microsoft.com/office/officeart/2005/8/layout/radial5"/>
    <dgm:cxn modelId="{A818255F-CA69-4644-A40D-9DFFE452DBBE}" srcId="{734CDEAF-9709-46EF-BE16-E037B8D8994D}" destId="{21CB94B9-EE94-479F-925B-16B068726C36}" srcOrd="1" destOrd="0" parTransId="{02E0B82C-EAAB-4163-AE20-4E245411B52E}" sibTransId="{5C17EE00-F1F8-4BF2-BF56-9B3F8ED670D8}"/>
    <dgm:cxn modelId="{F62468CC-289A-431B-9D6A-799A740FDEDD}" srcId="{8E21FBE7-4A4E-4AF5-8193-BB62ABA4790B}" destId="{734CDEAF-9709-46EF-BE16-E037B8D8994D}" srcOrd="0" destOrd="0" parTransId="{955895C8-3ECA-45C4-951E-D0F6ADF27E49}" sibTransId="{2E69A4DE-B7D4-4BC0-B557-AB93B7D6FB10}"/>
    <dgm:cxn modelId="{24E879BA-FC29-4AEA-86A2-EEDC15B386FF}" type="presOf" srcId="{734CDEAF-9709-46EF-BE16-E037B8D8994D}" destId="{D94679FC-D770-4536-B076-E1F473F487D8}" srcOrd="0" destOrd="0" presId="urn:microsoft.com/office/officeart/2005/8/layout/radial5"/>
    <dgm:cxn modelId="{C1F6FB64-A37C-4AAE-BD3D-F0DEE768249F}" type="presOf" srcId="{1B4C0DC2-2DFE-42E3-8595-63383AF3797E}" destId="{29989CAA-3883-46D3-B83D-5DA36DAFF6F2}" srcOrd="1" destOrd="0" presId="urn:microsoft.com/office/officeart/2005/8/layout/radial5"/>
    <dgm:cxn modelId="{65E805DF-315C-42E2-A72F-FF8DE892C125}" type="presOf" srcId="{02E0B82C-EAAB-4163-AE20-4E245411B52E}" destId="{75664CEE-D77C-48F5-96FF-82407D54E733}" srcOrd="0" destOrd="0" presId="urn:microsoft.com/office/officeart/2005/8/layout/radial5"/>
    <dgm:cxn modelId="{42D635C8-C7F3-48D9-BC0E-6FD92A0DE7CF}" type="presOf" srcId="{8C0864C8-F0D3-4C75-8A12-45C6714866E1}" destId="{163DA820-9DF7-43F4-AD9D-9828DE31217A}" srcOrd="0" destOrd="0" presId="urn:microsoft.com/office/officeart/2005/8/layout/radial5"/>
    <dgm:cxn modelId="{8736FEA1-7384-496A-AF25-C7C87A7A82CA}" type="presOf" srcId="{1B4C0DC2-2DFE-42E3-8595-63383AF3797E}" destId="{AEF46998-29DB-412B-B724-ADAB3934A33E}" srcOrd="0" destOrd="0" presId="urn:microsoft.com/office/officeart/2005/8/layout/radial5"/>
    <dgm:cxn modelId="{A16058AA-3EE6-421E-84EF-693F90AA5E11}" type="presOf" srcId="{8E21FBE7-4A4E-4AF5-8193-BB62ABA4790B}" destId="{371BDC12-5874-4369-82C9-86262459947F}" srcOrd="0" destOrd="0" presId="urn:microsoft.com/office/officeart/2005/8/layout/radial5"/>
    <dgm:cxn modelId="{1D3BE30E-DD50-4533-9C6E-B38075B99DC7}" srcId="{734CDEAF-9709-46EF-BE16-E037B8D8994D}" destId="{D96A4E5E-E5B9-4367-A6F7-92ED9F427C44}" srcOrd="2" destOrd="0" parTransId="{1B4C0DC2-2DFE-42E3-8595-63383AF3797E}" sibTransId="{62942C30-105F-4A99-9C6D-ECF6882270FA}"/>
    <dgm:cxn modelId="{6F9D7006-E85A-4CC8-88BD-1106A57EDBD0}" type="presOf" srcId="{D96A4E5E-E5B9-4367-A6F7-92ED9F427C44}" destId="{F028FF63-972A-4B03-BAF4-3F45CB1CDBB5}" srcOrd="0" destOrd="0" presId="urn:microsoft.com/office/officeart/2005/8/layout/radial5"/>
    <dgm:cxn modelId="{B5957283-D912-4A43-816F-220605BF3583}" type="presOf" srcId="{02E0B82C-EAAB-4163-AE20-4E245411B52E}" destId="{0A4153C2-BC17-4005-A0F9-C7D33A5F7FDF}" srcOrd="1" destOrd="0" presId="urn:microsoft.com/office/officeart/2005/8/layout/radial5"/>
    <dgm:cxn modelId="{D71349EF-E725-49B4-9A99-DC0874D22536}" type="presOf" srcId="{88F77EB6-D5EB-47FC-ACCD-AAB9FAB364F6}" destId="{DD30B64F-6FED-4CBB-B136-C376A2541FD9}" srcOrd="0" destOrd="0" presId="urn:microsoft.com/office/officeart/2005/8/layout/radial5"/>
    <dgm:cxn modelId="{32FA152A-7189-4E24-A637-05E3B8954F58}" type="presOf" srcId="{2A1B9EEE-5569-451F-82F5-91491B4C4529}" destId="{F3386CC2-74E2-4420-BD76-B1CBD19A8ADA}" srcOrd="0" destOrd="0" presId="urn:microsoft.com/office/officeart/2005/8/layout/radial5"/>
    <dgm:cxn modelId="{4E6EF14E-FF67-47A3-9269-6E7354041B13}" type="presParOf" srcId="{371BDC12-5874-4369-82C9-86262459947F}" destId="{D94679FC-D770-4536-B076-E1F473F487D8}" srcOrd="0" destOrd="0" presId="urn:microsoft.com/office/officeart/2005/8/layout/radial5"/>
    <dgm:cxn modelId="{0A5D7FB6-553E-4A87-8F15-4AEFCABB4045}" type="presParOf" srcId="{371BDC12-5874-4369-82C9-86262459947F}" destId="{F3386CC2-74E2-4420-BD76-B1CBD19A8ADA}" srcOrd="1" destOrd="0" presId="urn:microsoft.com/office/officeart/2005/8/layout/radial5"/>
    <dgm:cxn modelId="{367450B8-2153-4B92-AEAE-A1A30E71C2FC}" type="presParOf" srcId="{F3386CC2-74E2-4420-BD76-B1CBD19A8ADA}" destId="{EA5ADFB7-FFB5-4D7F-97E1-2779E95B3C7F}" srcOrd="0" destOrd="0" presId="urn:microsoft.com/office/officeart/2005/8/layout/radial5"/>
    <dgm:cxn modelId="{161E784B-4A00-4F44-87E1-1DCA4E08F9A6}" type="presParOf" srcId="{371BDC12-5874-4369-82C9-86262459947F}" destId="{DD30B64F-6FED-4CBB-B136-C376A2541FD9}" srcOrd="2" destOrd="0" presId="urn:microsoft.com/office/officeart/2005/8/layout/radial5"/>
    <dgm:cxn modelId="{905D0E00-52AE-42FE-B3CB-E9728D7D6236}" type="presParOf" srcId="{371BDC12-5874-4369-82C9-86262459947F}" destId="{75664CEE-D77C-48F5-96FF-82407D54E733}" srcOrd="3" destOrd="0" presId="urn:microsoft.com/office/officeart/2005/8/layout/radial5"/>
    <dgm:cxn modelId="{C4620CAE-43ED-48B3-894B-7C1C43B5D4A9}" type="presParOf" srcId="{75664CEE-D77C-48F5-96FF-82407D54E733}" destId="{0A4153C2-BC17-4005-A0F9-C7D33A5F7FDF}" srcOrd="0" destOrd="0" presId="urn:microsoft.com/office/officeart/2005/8/layout/radial5"/>
    <dgm:cxn modelId="{00D3F295-539D-4FC7-A85E-A44A2C5C4B07}" type="presParOf" srcId="{371BDC12-5874-4369-82C9-86262459947F}" destId="{85620AB2-347F-4052-AFD3-26FA22DDAC45}" srcOrd="4" destOrd="0" presId="urn:microsoft.com/office/officeart/2005/8/layout/radial5"/>
    <dgm:cxn modelId="{3E636F8B-0D9E-4D67-97DA-E8CD3C734BBB}" type="presParOf" srcId="{371BDC12-5874-4369-82C9-86262459947F}" destId="{AEF46998-29DB-412B-B724-ADAB3934A33E}" srcOrd="5" destOrd="0" presId="urn:microsoft.com/office/officeart/2005/8/layout/radial5"/>
    <dgm:cxn modelId="{60A5C5FF-91DF-4743-B8D4-D68517D6FFCF}" type="presParOf" srcId="{AEF46998-29DB-412B-B724-ADAB3934A33E}" destId="{29989CAA-3883-46D3-B83D-5DA36DAFF6F2}" srcOrd="0" destOrd="0" presId="urn:microsoft.com/office/officeart/2005/8/layout/radial5"/>
    <dgm:cxn modelId="{2B58C6B0-F214-46DE-8C8E-2D79D16FB701}" type="presParOf" srcId="{371BDC12-5874-4369-82C9-86262459947F}" destId="{F028FF63-972A-4B03-BAF4-3F45CB1CDBB5}" srcOrd="6" destOrd="0" presId="urn:microsoft.com/office/officeart/2005/8/layout/radial5"/>
    <dgm:cxn modelId="{0A3AA804-C27C-4F57-BC36-BED693E2D703}" type="presParOf" srcId="{371BDC12-5874-4369-82C9-86262459947F}" destId="{163DA820-9DF7-43F4-AD9D-9828DE31217A}" srcOrd="7" destOrd="0" presId="urn:microsoft.com/office/officeart/2005/8/layout/radial5"/>
    <dgm:cxn modelId="{A9C821C9-DA8B-4B0A-B1A2-59C92D8C9549}" type="presParOf" srcId="{163DA820-9DF7-43F4-AD9D-9828DE31217A}" destId="{8702E30D-FB1F-42D1-8DBB-A4CF0876A740}" srcOrd="0" destOrd="0" presId="urn:microsoft.com/office/officeart/2005/8/layout/radial5"/>
    <dgm:cxn modelId="{DF019E8A-527E-4D5E-81CE-C7005BA11057}" type="presParOf" srcId="{371BDC12-5874-4369-82C9-86262459947F}" destId="{CFACDD93-3D61-4610-99B2-36BD4226911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4927EC-43CA-4B1F-BCD5-3672864228D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92E39-421C-4982-9AFE-76C6426D45E7}">
      <dgm:prSet phldrT="[Text]"/>
      <dgm:spPr>
        <a:solidFill>
          <a:srgbClr val="0070C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องค์กรคุณธรรมต้นแบบ</a:t>
          </a:r>
          <a:endParaRPr lang="en-US" b="1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3EBFB91-4274-43F5-B16C-0DA9C4312FB4}" type="parTrans" cxnId="{8EDF31E7-AB2A-422E-9D72-4DC77E7B7CDF}">
      <dgm:prSet/>
      <dgm:spPr/>
      <dgm:t>
        <a:bodyPr/>
        <a:lstStyle/>
        <a:p>
          <a:endParaRPr lang="en-US"/>
        </a:p>
      </dgm:t>
    </dgm:pt>
    <dgm:pt modelId="{382FFCA2-1330-45A0-9A65-213F93C2443E}" type="sibTrans" cxnId="{8EDF31E7-AB2A-422E-9D72-4DC77E7B7CDF}">
      <dgm:prSet/>
      <dgm:spPr/>
      <dgm:t>
        <a:bodyPr/>
        <a:lstStyle/>
        <a:p>
          <a:endParaRPr lang="en-US"/>
        </a:p>
      </dgm:t>
    </dgm:pt>
    <dgm:pt modelId="{C5A39EAB-0437-4448-AD19-2D71311C7B1B}">
      <dgm:prSet phldrT="[Text]"/>
      <dgm:spPr>
        <a:solidFill>
          <a:srgbClr val="FFFF00"/>
        </a:solidFill>
      </dgm:spPr>
      <dgm:t>
        <a:bodyPr/>
        <a:lstStyle/>
        <a:p>
          <a:r>
            <a:rPr lang="th-TH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องค์กรคุณธรรม</a:t>
          </a:r>
          <a:endParaRPr lang="en-US" b="1" dirty="0">
            <a:solidFill>
              <a:srgbClr val="000099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88AFEE-D4AA-413A-B1C9-08FC404F4DBF}" type="parTrans" cxnId="{25B9788D-F486-4A83-AA5C-65A3367A6BC7}">
      <dgm:prSet/>
      <dgm:spPr/>
      <dgm:t>
        <a:bodyPr/>
        <a:lstStyle/>
        <a:p>
          <a:endParaRPr lang="en-US"/>
        </a:p>
      </dgm:t>
    </dgm:pt>
    <dgm:pt modelId="{74237146-5A58-4BC2-AC51-BA97B6C2DDB2}" type="sibTrans" cxnId="{25B9788D-F486-4A83-AA5C-65A3367A6BC7}">
      <dgm:prSet/>
      <dgm:spPr/>
      <dgm:t>
        <a:bodyPr/>
        <a:lstStyle/>
        <a:p>
          <a:endParaRPr lang="en-US"/>
        </a:p>
      </dgm:t>
    </dgm:pt>
    <dgm:pt modelId="{3718186A-0B81-4969-8CF0-4FADF7C6B581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th-TH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องค์กรส่งเสริมคุณธรรม</a:t>
          </a:r>
          <a:endParaRPr lang="en-US" b="1" dirty="0">
            <a:solidFill>
              <a:srgbClr val="000099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05815A8-17C8-4BB9-B5A6-95ADFF26559B}" type="parTrans" cxnId="{8819E44A-1ED8-44F6-9F8F-CE2B3E88770F}">
      <dgm:prSet/>
      <dgm:spPr/>
      <dgm:t>
        <a:bodyPr/>
        <a:lstStyle/>
        <a:p>
          <a:endParaRPr lang="en-US"/>
        </a:p>
      </dgm:t>
    </dgm:pt>
    <dgm:pt modelId="{42499559-9DEE-49B5-AE49-B7E3CD0AD9D6}" type="sibTrans" cxnId="{8819E44A-1ED8-44F6-9F8F-CE2B3E88770F}">
      <dgm:prSet/>
      <dgm:spPr/>
      <dgm:t>
        <a:bodyPr/>
        <a:lstStyle/>
        <a:p>
          <a:endParaRPr lang="en-US"/>
        </a:p>
      </dgm:t>
    </dgm:pt>
    <dgm:pt modelId="{64F466E3-08F4-486C-B758-A395A7E856D9}">
      <dgm:prSet phldrT="[Text]" custT="1"/>
      <dgm:spPr>
        <a:solidFill>
          <a:srgbClr val="000099"/>
        </a:solidFill>
      </dgm:spPr>
      <dgm:t>
        <a:bodyPr/>
        <a:lstStyle/>
        <a:p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C150E94-91A0-465A-9C70-A4097ACA8037}" type="sibTrans" cxnId="{C7939A73-339B-4020-8F1B-E640C7580C5C}">
      <dgm:prSet/>
      <dgm:spPr/>
      <dgm:t>
        <a:bodyPr/>
        <a:lstStyle/>
        <a:p>
          <a:endParaRPr lang="en-US"/>
        </a:p>
      </dgm:t>
    </dgm:pt>
    <dgm:pt modelId="{A5C56AB0-4AD2-4694-BD6A-84B55FC484E4}" type="parTrans" cxnId="{C7939A73-339B-4020-8F1B-E640C7580C5C}">
      <dgm:prSet/>
      <dgm:spPr/>
      <dgm:t>
        <a:bodyPr/>
        <a:lstStyle/>
        <a:p>
          <a:endParaRPr lang="en-US"/>
        </a:p>
      </dgm:t>
    </dgm:pt>
    <dgm:pt modelId="{8AD9751B-A3D3-4E85-9AE8-9FDF4AFA9675}" type="pres">
      <dgm:prSet presAssocID="{994927EC-43CA-4B1F-BCD5-3672864228D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85D1F2-AC63-4F3F-BBE5-EF908108C1EE}" type="pres">
      <dgm:prSet presAssocID="{64F466E3-08F4-486C-B758-A395A7E856D9}" presName="root1" presStyleCnt="0"/>
      <dgm:spPr/>
    </dgm:pt>
    <dgm:pt modelId="{8B0F8B0A-9DE9-4036-A574-5C819FCAFDAB}" type="pres">
      <dgm:prSet presAssocID="{64F466E3-08F4-486C-B758-A395A7E856D9}" presName="LevelOneTextNode" presStyleLbl="node0" presStyleIdx="0" presStyleCnt="1" custLinFactX="-200000" custLinFactNeighborX="-200065" custLinFactNeighborY="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7BF4C0-9C24-4455-9163-7A39B80CC4B0}" type="pres">
      <dgm:prSet presAssocID="{64F466E3-08F4-486C-B758-A395A7E856D9}" presName="level2hierChild" presStyleCnt="0"/>
      <dgm:spPr/>
    </dgm:pt>
    <dgm:pt modelId="{BE23F6D6-F1F3-491F-AACF-43AD565834FA}" type="pres">
      <dgm:prSet presAssocID="{B3EBFB91-4274-43F5-B16C-0DA9C4312FB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5FFA88C-FBC6-454E-840E-BC30B1B06260}" type="pres">
      <dgm:prSet presAssocID="{B3EBFB91-4274-43F5-B16C-0DA9C4312FB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667A7F78-4C62-4348-AFDA-21AC4A5C9E14}" type="pres">
      <dgm:prSet presAssocID="{2EE92E39-421C-4982-9AFE-76C6426D45E7}" presName="root2" presStyleCnt="0"/>
      <dgm:spPr/>
    </dgm:pt>
    <dgm:pt modelId="{4A79A43C-B658-4497-912E-43420F389162}" type="pres">
      <dgm:prSet presAssocID="{2EE92E39-421C-4982-9AFE-76C6426D45E7}" presName="LevelTwoTextNode" presStyleLbl="node2" presStyleIdx="0" presStyleCnt="3" custScaleX="122376" custLinFactX="-870" custLinFactNeighborX="-100000" custLinFactNeighborY="-860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7B50B5-2396-4F4F-9597-E5CFDCFA9FD7}" type="pres">
      <dgm:prSet presAssocID="{2EE92E39-421C-4982-9AFE-76C6426D45E7}" presName="level3hierChild" presStyleCnt="0"/>
      <dgm:spPr/>
    </dgm:pt>
    <dgm:pt modelId="{7F5B0186-4A6B-45CD-A739-6E73691A72C6}" type="pres">
      <dgm:prSet presAssocID="{0488AFEE-D4AA-413A-B1C9-08FC404F4DBF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92D4145C-2190-4505-A179-F1E641E49383}" type="pres">
      <dgm:prSet presAssocID="{0488AFEE-D4AA-413A-B1C9-08FC404F4DBF}" presName="connTx" presStyleLbl="parChTrans1D2" presStyleIdx="1" presStyleCnt="3"/>
      <dgm:spPr/>
      <dgm:t>
        <a:bodyPr/>
        <a:lstStyle/>
        <a:p>
          <a:endParaRPr lang="en-US"/>
        </a:p>
      </dgm:t>
    </dgm:pt>
    <dgm:pt modelId="{6D4C85EE-4370-4426-AD8D-513D039061B8}" type="pres">
      <dgm:prSet presAssocID="{C5A39EAB-0437-4448-AD19-2D71311C7B1B}" presName="root2" presStyleCnt="0"/>
      <dgm:spPr/>
    </dgm:pt>
    <dgm:pt modelId="{DA039360-4F28-4FF8-A46E-12AFECAC77E9}" type="pres">
      <dgm:prSet presAssocID="{C5A39EAB-0437-4448-AD19-2D71311C7B1B}" presName="LevelTwoTextNode" presStyleLbl="node2" presStyleIdx="1" presStyleCnt="3" custScaleX="118251" custLinFactNeighborX="-98297" custLinFactNeighborY="-16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D45BDC-EA85-4DA3-A2D8-BB347471E4CE}" type="pres">
      <dgm:prSet presAssocID="{C5A39EAB-0437-4448-AD19-2D71311C7B1B}" presName="level3hierChild" presStyleCnt="0"/>
      <dgm:spPr/>
    </dgm:pt>
    <dgm:pt modelId="{39CF37E1-CA42-47A8-B6BE-A2021AAB33A8}" type="pres">
      <dgm:prSet presAssocID="{C05815A8-17C8-4BB9-B5A6-95ADFF26559B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5D223A4-754D-4CC6-A524-25374E04E871}" type="pres">
      <dgm:prSet presAssocID="{C05815A8-17C8-4BB9-B5A6-95ADFF26559B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B1CD880-8E6D-4B37-9952-75374DF3A8F3}" type="pres">
      <dgm:prSet presAssocID="{3718186A-0B81-4969-8CF0-4FADF7C6B581}" presName="root2" presStyleCnt="0"/>
      <dgm:spPr/>
    </dgm:pt>
    <dgm:pt modelId="{C26C51F7-89C9-4EE0-B9A7-3324C3DB07A6}" type="pres">
      <dgm:prSet presAssocID="{3718186A-0B81-4969-8CF0-4FADF7C6B581}" presName="LevelTwoTextNode" presStyleLbl="node2" presStyleIdx="2" presStyleCnt="3" custScaleX="124439" custLinFactNeighborX="-99841" custLinFactNeighborY="827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04855E-8159-4D27-9A1A-59BAABC78C8C}" type="pres">
      <dgm:prSet presAssocID="{3718186A-0B81-4969-8CF0-4FADF7C6B581}" presName="level3hierChild" presStyleCnt="0"/>
      <dgm:spPr/>
    </dgm:pt>
  </dgm:ptLst>
  <dgm:cxnLst>
    <dgm:cxn modelId="{25B9788D-F486-4A83-AA5C-65A3367A6BC7}" srcId="{64F466E3-08F4-486C-B758-A395A7E856D9}" destId="{C5A39EAB-0437-4448-AD19-2D71311C7B1B}" srcOrd="1" destOrd="0" parTransId="{0488AFEE-D4AA-413A-B1C9-08FC404F4DBF}" sibTransId="{74237146-5A58-4BC2-AC51-BA97B6C2DDB2}"/>
    <dgm:cxn modelId="{8819E44A-1ED8-44F6-9F8F-CE2B3E88770F}" srcId="{64F466E3-08F4-486C-B758-A395A7E856D9}" destId="{3718186A-0B81-4969-8CF0-4FADF7C6B581}" srcOrd="2" destOrd="0" parTransId="{C05815A8-17C8-4BB9-B5A6-95ADFF26559B}" sibTransId="{42499559-9DEE-49B5-AE49-B7E3CD0AD9D6}"/>
    <dgm:cxn modelId="{BAA89B64-DC00-4679-813C-4FA9A47AD206}" type="presOf" srcId="{B3EBFB91-4274-43F5-B16C-0DA9C4312FB4}" destId="{35FFA88C-FBC6-454E-840E-BC30B1B06260}" srcOrd="1" destOrd="0" presId="urn:microsoft.com/office/officeart/2008/layout/HorizontalMultiLevelHierarchy"/>
    <dgm:cxn modelId="{1B195E0A-1DC0-4564-9F6F-ED9C59C8AE90}" type="presOf" srcId="{0488AFEE-D4AA-413A-B1C9-08FC404F4DBF}" destId="{7F5B0186-4A6B-45CD-A739-6E73691A72C6}" srcOrd="0" destOrd="0" presId="urn:microsoft.com/office/officeart/2008/layout/HorizontalMultiLevelHierarchy"/>
    <dgm:cxn modelId="{C7939A73-339B-4020-8F1B-E640C7580C5C}" srcId="{994927EC-43CA-4B1F-BCD5-3672864228D7}" destId="{64F466E3-08F4-486C-B758-A395A7E856D9}" srcOrd="0" destOrd="0" parTransId="{A5C56AB0-4AD2-4694-BD6A-84B55FC484E4}" sibTransId="{AC150E94-91A0-465A-9C70-A4097ACA8037}"/>
    <dgm:cxn modelId="{A68D1F6C-5C40-4967-A035-76E6F0B8E3D0}" type="presOf" srcId="{3718186A-0B81-4969-8CF0-4FADF7C6B581}" destId="{C26C51F7-89C9-4EE0-B9A7-3324C3DB07A6}" srcOrd="0" destOrd="0" presId="urn:microsoft.com/office/officeart/2008/layout/HorizontalMultiLevelHierarchy"/>
    <dgm:cxn modelId="{939807A9-68C3-4086-B37B-E6F956679FDC}" type="presOf" srcId="{C05815A8-17C8-4BB9-B5A6-95ADFF26559B}" destId="{75D223A4-754D-4CC6-A524-25374E04E871}" srcOrd="1" destOrd="0" presId="urn:microsoft.com/office/officeart/2008/layout/HorizontalMultiLevelHierarchy"/>
    <dgm:cxn modelId="{617C40FE-CE5F-4832-BD93-268293A2848A}" type="presOf" srcId="{64F466E3-08F4-486C-B758-A395A7E856D9}" destId="{8B0F8B0A-9DE9-4036-A574-5C819FCAFDAB}" srcOrd="0" destOrd="0" presId="urn:microsoft.com/office/officeart/2008/layout/HorizontalMultiLevelHierarchy"/>
    <dgm:cxn modelId="{8EDF31E7-AB2A-422E-9D72-4DC77E7B7CDF}" srcId="{64F466E3-08F4-486C-B758-A395A7E856D9}" destId="{2EE92E39-421C-4982-9AFE-76C6426D45E7}" srcOrd="0" destOrd="0" parTransId="{B3EBFB91-4274-43F5-B16C-0DA9C4312FB4}" sibTransId="{382FFCA2-1330-45A0-9A65-213F93C2443E}"/>
    <dgm:cxn modelId="{33FB89D5-44C0-4879-A6DD-5EDE1858650A}" type="presOf" srcId="{B3EBFB91-4274-43F5-B16C-0DA9C4312FB4}" destId="{BE23F6D6-F1F3-491F-AACF-43AD565834FA}" srcOrd="0" destOrd="0" presId="urn:microsoft.com/office/officeart/2008/layout/HorizontalMultiLevelHierarchy"/>
    <dgm:cxn modelId="{3331FB05-2B1B-46A0-9DCD-65A97C10EA68}" type="presOf" srcId="{C05815A8-17C8-4BB9-B5A6-95ADFF26559B}" destId="{39CF37E1-CA42-47A8-B6BE-A2021AAB33A8}" srcOrd="0" destOrd="0" presId="urn:microsoft.com/office/officeart/2008/layout/HorizontalMultiLevelHierarchy"/>
    <dgm:cxn modelId="{3213B71B-A7E9-4F14-BB0F-E719A18F2256}" type="presOf" srcId="{2EE92E39-421C-4982-9AFE-76C6426D45E7}" destId="{4A79A43C-B658-4497-912E-43420F389162}" srcOrd="0" destOrd="0" presId="urn:microsoft.com/office/officeart/2008/layout/HorizontalMultiLevelHierarchy"/>
    <dgm:cxn modelId="{C6F84BA6-50C9-4AB1-AC33-0797EB5A7A2A}" type="presOf" srcId="{C5A39EAB-0437-4448-AD19-2D71311C7B1B}" destId="{DA039360-4F28-4FF8-A46E-12AFECAC77E9}" srcOrd="0" destOrd="0" presId="urn:microsoft.com/office/officeart/2008/layout/HorizontalMultiLevelHierarchy"/>
    <dgm:cxn modelId="{DF749BF3-380F-406F-93E3-C1B29735E760}" type="presOf" srcId="{0488AFEE-D4AA-413A-B1C9-08FC404F4DBF}" destId="{92D4145C-2190-4505-A179-F1E641E49383}" srcOrd="1" destOrd="0" presId="urn:microsoft.com/office/officeart/2008/layout/HorizontalMultiLevelHierarchy"/>
    <dgm:cxn modelId="{F21F16A9-FE41-404C-8BC5-D38169EB6476}" type="presOf" srcId="{994927EC-43CA-4B1F-BCD5-3672864228D7}" destId="{8AD9751B-A3D3-4E85-9AE8-9FDF4AFA9675}" srcOrd="0" destOrd="0" presId="urn:microsoft.com/office/officeart/2008/layout/HorizontalMultiLevelHierarchy"/>
    <dgm:cxn modelId="{9DFA1626-6F91-4AC0-8BF2-6621BA31B272}" type="presParOf" srcId="{8AD9751B-A3D3-4E85-9AE8-9FDF4AFA9675}" destId="{BB85D1F2-AC63-4F3F-BBE5-EF908108C1EE}" srcOrd="0" destOrd="0" presId="urn:microsoft.com/office/officeart/2008/layout/HorizontalMultiLevelHierarchy"/>
    <dgm:cxn modelId="{52289371-15C1-43F0-8647-00B1E0938F13}" type="presParOf" srcId="{BB85D1F2-AC63-4F3F-BBE5-EF908108C1EE}" destId="{8B0F8B0A-9DE9-4036-A574-5C819FCAFDAB}" srcOrd="0" destOrd="0" presId="urn:microsoft.com/office/officeart/2008/layout/HorizontalMultiLevelHierarchy"/>
    <dgm:cxn modelId="{EB1BC01C-1E49-4099-B531-D6D7ACB38B60}" type="presParOf" srcId="{BB85D1F2-AC63-4F3F-BBE5-EF908108C1EE}" destId="{E77BF4C0-9C24-4455-9163-7A39B80CC4B0}" srcOrd="1" destOrd="0" presId="urn:microsoft.com/office/officeart/2008/layout/HorizontalMultiLevelHierarchy"/>
    <dgm:cxn modelId="{94A61183-1A2A-44F9-82CF-52F382C6F5E5}" type="presParOf" srcId="{E77BF4C0-9C24-4455-9163-7A39B80CC4B0}" destId="{BE23F6D6-F1F3-491F-AACF-43AD565834FA}" srcOrd="0" destOrd="0" presId="urn:microsoft.com/office/officeart/2008/layout/HorizontalMultiLevelHierarchy"/>
    <dgm:cxn modelId="{3B9B8D68-115C-4B90-B4D4-9223DC3B26A3}" type="presParOf" srcId="{BE23F6D6-F1F3-491F-AACF-43AD565834FA}" destId="{35FFA88C-FBC6-454E-840E-BC30B1B06260}" srcOrd="0" destOrd="0" presId="urn:microsoft.com/office/officeart/2008/layout/HorizontalMultiLevelHierarchy"/>
    <dgm:cxn modelId="{1D174655-586F-45E1-B224-8AA6E7931539}" type="presParOf" srcId="{E77BF4C0-9C24-4455-9163-7A39B80CC4B0}" destId="{667A7F78-4C62-4348-AFDA-21AC4A5C9E14}" srcOrd="1" destOrd="0" presId="urn:microsoft.com/office/officeart/2008/layout/HorizontalMultiLevelHierarchy"/>
    <dgm:cxn modelId="{C551C7DC-AF99-47BD-B4BF-35411F840D43}" type="presParOf" srcId="{667A7F78-4C62-4348-AFDA-21AC4A5C9E14}" destId="{4A79A43C-B658-4497-912E-43420F389162}" srcOrd="0" destOrd="0" presId="urn:microsoft.com/office/officeart/2008/layout/HorizontalMultiLevelHierarchy"/>
    <dgm:cxn modelId="{A14166B2-B8C6-4075-8D0A-5B137B73CA30}" type="presParOf" srcId="{667A7F78-4C62-4348-AFDA-21AC4A5C9E14}" destId="{A27B50B5-2396-4F4F-9597-E5CFDCFA9FD7}" srcOrd="1" destOrd="0" presId="urn:microsoft.com/office/officeart/2008/layout/HorizontalMultiLevelHierarchy"/>
    <dgm:cxn modelId="{785079D8-8F40-40EF-87BF-A76605EA0182}" type="presParOf" srcId="{E77BF4C0-9C24-4455-9163-7A39B80CC4B0}" destId="{7F5B0186-4A6B-45CD-A739-6E73691A72C6}" srcOrd="2" destOrd="0" presId="urn:microsoft.com/office/officeart/2008/layout/HorizontalMultiLevelHierarchy"/>
    <dgm:cxn modelId="{37137FDB-546C-4C46-A90B-81614AFE7E1A}" type="presParOf" srcId="{7F5B0186-4A6B-45CD-A739-6E73691A72C6}" destId="{92D4145C-2190-4505-A179-F1E641E49383}" srcOrd="0" destOrd="0" presId="urn:microsoft.com/office/officeart/2008/layout/HorizontalMultiLevelHierarchy"/>
    <dgm:cxn modelId="{57328504-6D9F-4F0D-8D94-C39F1AA7258E}" type="presParOf" srcId="{E77BF4C0-9C24-4455-9163-7A39B80CC4B0}" destId="{6D4C85EE-4370-4426-AD8D-513D039061B8}" srcOrd="3" destOrd="0" presId="urn:microsoft.com/office/officeart/2008/layout/HorizontalMultiLevelHierarchy"/>
    <dgm:cxn modelId="{15C99A1F-71D2-4A57-95A0-6D05F8EC7B8A}" type="presParOf" srcId="{6D4C85EE-4370-4426-AD8D-513D039061B8}" destId="{DA039360-4F28-4FF8-A46E-12AFECAC77E9}" srcOrd="0" destOrd="0" presId="urn:microsoft.com/office/officeart/2008/layout/HorizontalMultiLevelHierarchy"/>
    <dgm:cxn modelId="{DD117634-95F1-4035-AED4-2C141FEE925B}" type="presParOf" srcId="{6D4C85EE-4370-4426-AD8D-513D039061B8}" destId="{9DD45BDC-EA85-4DA3-A2D8-BB347471E4CE}" srcOrd="1" destOrd="0" presId="urn:microsoft.com/office/officeart/2008/layout/HorizontalMultiLevelHierarchy"/>
    <dgm:cxn modelId="{70C53178-532C-405F-AA9A-F7FBA1E2C6E9}" type="presParOf" srcId="{E77BF4C0-9C24-4455-9163-7A39B80CC4B0}" destId="{39CF37E1-CA42-47A8-B6BE-A2021AAB33A8}" srcOrd="4" destOrd="0" presId="urn:microsoft.com/office/officeart/2008/layout/HorizontalMultiLevelHierarchy"/>
    <dgm:cxn modelId="{A313EA9D-7CFD-41B0-A1F9-C8BAED518A0C}" type="presParOf" srcId="{39CF37E1-CA42-47A8-B6BE-A2021AAB33A8}" destId="{75D223A4-754D-4CC6-A524-25374E04E871}" srcOrd="0" destOrd="0" presId="urn:microsoft.com/office/officeart/2008/layout/HorizontalMultiLevelHierarchy"/>
    <dgm:cxn modelId="{0D95E7B5-ABC4-407D-9C2A-101F6CB6F9E9}" type="presParOf" srcId="{E77BF4C0-9C24-4455-9163-7A39B80CC4B0}" destId="{FB1CD880-8E6D-4B37-9952-75374DF3A8F3}" srcOrd="5" destOrd="0" presId="urn:microsoft.com/office/officeart/2008/layout/HorizontalMultiLevelHierarchy"/>
    <dgm:cxn modelId="{30B9AD3D-0B58-456F-8A8A-C919434FC933}" type="presParOf" srcId="{FB1CD880-8E6D-4B37-9952-75374DF3A8F3}" destId="{C26C51F7-89C9-4EE0-B9A7-3324C3DB07A6}" srcOrd="0" destOrd="0" presId="urn:microsoft.com/office/officeart/2008/layout/HorizontalMultiLevelHierarchy"/>
    <dgm:cxn modelId="{F021F44F-5B1A-466D-BD40-AABF13CD0FC6}" type="presParOf" srcId="{FB1CD880-8E6D-4B37-9952-75374DF3A8F3}" destId="{0304855E-8159-4D27-9A1A-59BAABC78C8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2563E4-05EE-40A4-8DCF-6FBC9A96F99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2DD343-D76C-4361-B73A-276B2C01189B}">
      <dgm:prSet phldrT="[Text]" custT="1"/>
      <dgm:spPr>
        <a:solidFill>
          <a:srgbClr val="FF0000"/>
        </a:solidFill>
      </dgm:spPr>
      <dgm:t>
        <a:bodyPr/>
        <a:lstStyle/>
        <a:p>
          <a:r>
            <a:rPr lang="th-TH" sz="3600" b="1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โครงสร้าง  พื้นฐาน</a:t>
          </a:r>
          <a:endParaRPr lang="en-US" sz="3600" b="1" dirty="0">
            <a:solidFill>
              <a:schemeClr val="bg1"/>
            </a:solidFill>
            <a:latin typeface="LilyUPC" panose="020B0604020202020204" pitchFamily="34" charset="-34"/>
            <a:cs typeface="LilyUPC" panose="020B0604020202020204" pitchFamily="34" charset="-34"/>
          </a:endParaRPr>
        </a:p>
      </dgm:t>
    </dgm:pt>
    <dgm:pt modelId="{382A2127-EE93-431A-A2D2-631697A86257}" type="parTrans" cxnId="{7AC89380-9D6D-4300-A5B8-534289BC42F9}">
      <dgm:prSet/>
      <dgm:spPr/>
      <dgm:t>
        <a:bodyPr/>
        <a:lstStyle/>
        <a:p>
          <a:endParaRPr lang="en-US"/>
        </a:p>
      </dgm:t>
    </dgm:pt>
    <dgm:pt modelId="{66B77B75-3C74-4FA0-B563-4DC51462D561}" type="sibTrans" cxnId="{7AC89380-9D6D-4300-A5B8-534289BC42F9}">
      <dgm:prSet/>
      <dgm:spPr/>
      <dgm:t>
        <a:bodyPr/>
        <a:lstStyle/>
        <a:p>
          <a:endParaRPr lang="en-US"/>
        </a:p>
      </dgm:t>
    </dgm:pt>
    <dgm:pt modelId="{F9AEFF59-B020-4B54-8606-13C9C87588FB}">
      <dgm:prSet phldrT="[Text]"/>
      <dgm:spPr>
        <a:solidFill>
          <a:srgbClr val="0033CC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มีทีมงาน จิตอาสาช่วยกันขับเคลื่อน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CBDF238-B50B-4572-824E-8D1BA6922448}" type="parTrans" cxnId="{B03B1E92-7DC0-4FFB-A263-F277CCBFABBB}">
      <dgm:prSet/>
      <dgm:spPr>
        <a:solidFill>
          <a:srgbClr val="CA6464"/>
        </a:solidFill>
      </dgm:spPr>
      <dgm:t>
        <a:bodyPr/>
        <a:lstStyle/>
        <a:p>
          <a:endParaRPr lang="en-US"/>
        </a:p>
      </dgm:t>
    </dgm:pt>
    <dgm:pt modelId="{591D1DF0-C05D-4CFF-BF84-6CA9DD92AF88}" type="sibTrans" cxnId="{B03B1E92-7DC0-4FFB-A263-F277CCBFABBB}">
      <dgm:prSet/>
      <dgm:spPr/>
      <dgm:t>
        <a:bodyPr/>
        <a:lstStyle/>
        <a:p>
          <a:endParaRPr lang="en-US"/>
        </a:p>
      </dgm:t>
    </dgm:pt>
    <dgm:pt modelId="{051330F6-2D74-4F33-996E-6ECC2A96E2A8}">
      <dgm:prSet phldrT="[Text]"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มีผู้นำที่เป็นแบบอย่าง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8D3810A-E915-495B-A71B-2FAED574B6F8}" type="parTrans" cxnId="{D5783A1C-4E79-448A-B56D-85DE0B1A2804}">
      <dgm:prSet/>
      <dgm:spPr>
        <a:solidFill>
          <a:srgbClr val="CA6464"/>
        </a:solidFill>
      </dgm:spPr>
      <dgm:t>
        <a:bodyPr/>
        <a:lstStyle/>
        <a:p>
          <a:endParaRPr lang="en-US"/>
        </a:p>
      </dgm:t>
    </dgm:pt>
    <dgm:pt modelId="{A275625B-DE77-4FC2-B5D4-7E4E204D3F44}" type="sibTrans" cxnId="{D5783A1C-4E79-448A-B56D-85DE0B1A2804}">
      <dgm:prSet/>
      <dgm:spPr/>
      <dgm:t>
        <a:bodyPr/>
        <a:lstStyle/>
        <a:p>
          <a:endParaRPr lang="en-US"/>
        </a:p>
      </dgm:t>
    </dgm:pt>
    <dgm:pt modelId="{78292C4F-5F10-4F88-98E1-992836427B01}">
      <dgm:prSet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มีหลักคุณธรรม 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ค่านิยมที่ดีงามร่วมกัน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ADDD9C-0BE9-4064-9883-40B3097466BF}" type="parTrans" cxnId="{F350838C-E868-49C4-B1EB-CBA4520B30DC}">
      <dgm:prSet/>
      <dgm:spPr>
        <a:solidFill>
          <a:srgbClr val="CA6464"/>
        </a:solidFill>
      </dgm:spPr>
      <dgm:t>
        <a:bodyPr/>
        <a:lstStyle/>
        <a:p>
          <a:endParaRPr lang="en-US"/>
        </a:p>
      </dgm:t>
    </dgm:pt>
    <dgm:pt modelId="{36A1E582-E4C0-4A12-93CB-54674B042D7C}" type="sibTrans" cxnId="{F350838C-E868-49C4-B1EB-CBA4520B30DC}">
      <dgm:prSet/>
      <dgm:spPr/>
      <dgm:t>
        <a:bodyPr/>
        <a:lstStyle/>
        <a:p>
          <a:endParaRPr lang="en-US"/>
        </a:p>
      </dgm:t>
    </dgm:pt>
    <dgm:pt modelId="{69EB916F-15E6-4EB4-9C00-01CE7F949DAA}">
      <dgm:prSet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มีแผนกิจกรรม โครงการ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EC447FA-6A85-4D47-905B-9F10A6FDCFBD}" type="parTrans" cxnId="{5A28777F-B500-4BB3-B180-9E69949D8CE2}">
      <dgm:prSet/>
      <dgm:spPr>
        <a:solidFill>
          <a:srgbClr val="CA6464"/>
        </a:solidFill>
      </dgm:spPr>
      <dgm:t>
        <a:bodyPr/>
        <a:lstStyle/>
        <a:p>
          <a:endParaRPr lang="en-US"/>
        </a:p>
      </dgm:t>
    </dgm:pt>
    <dgm:pt modelId="{6F236C21-5886-435D-8E4F-64180E624880}" type="sibTrans" cxnId="{5A28777F-B500-4BB3-B180-9E69949D8CE2}">
      <dgm:prSet/>
      <dgm:spPr/>
      <dgm:t>
        <a:bodyPr/>
        <a:lstStyle/>
        <a:p>
          <a:endParaRPr lang="en-US"/>
        </a:p>
      </dgm:t>
    </dgm:pt>
    <dgm:pt modelId="{F2E48AA0-B89F-462D-A46B-5DD487E3F9D8}">
      <dgm:prSet/>
      <dgm:spPr>
        <a:solidFill>
          <a:srgbClr val="0033CC"/>
        </a:solidFill>
      </dgm:spPr>
      <dgm:t>
        <a:bodyPr/>
        <a:lstStyle/>
        <a:p>
          <a:r>
            <a:rPr lang="th-TH" b="1">
              <a:latin typeface="TH SarabunPSK" panose="020B0500040200020003" pitchFamily="34" charset="-34"/>
              <a:cs typeface="TH SarabunPSK" panose="020B0500040200020003" pitchFamily="34" charset="-34"/>
            </a:rPr>
            <a:t>มีกติกา ข้อตกลงคุณธรรม ร่วมกัน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2A4E6B-6E2B-4BE1-90A0-C3673B800407}" type="parTrans" cxnId="{4B3E199A-6CBB-4ABF-931E-7A3BB58F4B54}">
      <dgm:prSet/>
      <dgm:spPr>
        <a:solidFill>
          <a:srgbClr val="CA6464"/>
        </a:solidFill>
      </dgm:spPr>
      <dgm:t>
        <a:bodyPr/>
        <a:lstStyle/>
        <a:p>
          <a:endParaRPr lang="en-US"/>
        </a:p>
      </dgm:t>
    </dgm:pt>
    <dgm:pt modelId="{A7AB8E48-F26F-4417-9B71-1F73AA43A0A5}" type="sibTrans" cxnId="{4B3E199A-6CBB-4ABF-931E-7A3BB58F4B54}">
      <dgm:prSet/>
      <dgm:spPr/>
      <dgm:t>
        <a:bodyPr/>
        <a:lstStyle/>
        <a:p>
          <a:endParaRPr lang="en-US"/>
        </a:p>
      </dgm:t>
    </dgm:pt>
    <dgm:pt modelId="{5C0817A8-372E-46F5-8EC9-4F53B2AAF8C6}" type="pres">
      <dgm:prSet presAssocID="{CC2563E4-05EE-40A4-8DCF-6FBC9A96F9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24F7DC-45B9-4C27-92F2-139E19010D8A}" type="pres">
      <dgm:prSet presAssocID="{EB2DD343-D76C-4361-B73A-276B2C01189B}" presName="centerShape" presStyleLbl="node0" presStyleIdx="0" presStyleCnt="1"/>
      <dgm:spPr/>
      <dgm:t>
        <a:bodyPr/>
        <a:lstStyle/>
        <a:p>
          <a:endParaRPr lang="en-US"/>
        </a:p>
      </dgm:t>
    </dgm:pt>
    <dgm:pt modelId="{BBC920D6-56F7-4121-8F9C-EC76568A9346}" type="pres">
      <dgm:prSet presAssocID="{DCBDF238-B50B-4572-824E-8D1BA6922448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60782A38-0C1F-4556-B649-E797627F63B7}" type="pres">
      <dgm:prSet presAssocID="{F9AEFF59-B020-4B54-8606-13C9C87588FB}" presName="node" presStyleLbl="node1" presStyleIdx="0" presStyleCnt="5" custScaleY="73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DCE84-5EFA-4387-A204-B69277D6D8FF}" type="pres">
      <dgm:prSet presAssocID="{18D3810A-E915-495B-A71B-2FAED574B6F8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C226BF20-D03B-48F7-A0E5-D85911973DE4}" type="pres">
      <dgm:prSet presAssocID="{051330F6-2D74-4F33-996E-6ECC2A96E2A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AF30B-CC67-4A62-9C7F-1CCBDFA20CF6}" type="pres">
      <dgm:prSet presAssocID="{4AADDD9C-0BE9-4064-9883-40B3097466BF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B9A305BD-43CB-4C0B-9AA2-D3C9BE7BB817}" type="pres">
      <dgm:prSet presAssocID="{78292C4F-5F10-4F88-98E1-992836427B0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0981E-F361-4259-BDAD-A306D84811B1}" type="pres">
      <dgm:prSet presAssocID="{F72A4E6B-6E2B-4BE1-90A0-C3673B800407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379861CB-5C58-4377-870F-377004FF8AC7}" type="pres">
      <dgm:prSet presAssocID="{F2E48AA0-B89F-462D-A46B-5DD487E3F9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5EBFE-8FC9-4CA2-A5E3-CBF570426501}" type="pres">
      <dgm:prSet presAssocID="{8EC447FA-6A85-4D47-905B-9F10A6FDCFBD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86E851E3-6CA9-4734-99AD-74BA18339744}" type="pres">
      <dgm:prSet presAssocID="{69EB916F-15E6-4EB4-9C00-01CE7F949DAA}" presName="node" presStyleLbl="node1" presStyleIdx="4" presStyleCnt="5" custScaleY="73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C89380-9D6D-4300-A5B8-534289BC42F9}" srcId="{CC2563E4-05EE-40A4-8DCF-6FBC9A96F99C}" destId="{EB2DD343-D76C-4361-B73A-276B2C01189B}" srcOrd="0" destOrd="0" parTransId="{382A2127-EE93-431A-A2D2-631697A86257}" sibTransId="{66B77B75-3C74-4FA0-B563-4DC51462D561}"/>
    <dgm:cxn modelId="{F48F0B75-CCAD-46A4-8E7E-48606DB98CDE}" type="presOf" srcId="{DCBDF238-B50B-4572-824E-8D1BA6922448}" destId="{BBC920D6-56F7-4121-8F9C-EC76568A9346}" srcOrd="0" destOrd="0" presId="urn:microsoft.com/office/officeart/2005/8/layout/radial4"/>
    <dgm:cxn modelId="{4375699C-07A2-4333-945B-57BE22EB42D0}" type="presOf" srcId="{18D3810A-E915-495B-A71B-2FAED574B6F8}" destId="{BFFDCE84-5EFA-4387-A204-B69277D6D8FF}" srcOrd="0" destOrd="0" presId="urn:microsoft.com/office/officeart/2005/8/layout/radial4"/>
    <dgm:cxn modelId="{4B3E199A-6CBB-4ABF-931E-7A3BB58F4B54}" srcId="{EB2DD343-D76C-4361-B73A-276B2C01189B}" destId="{F2E48AA0-B89F-462D-A46B-5DD487E3F9D8}" srcOrd="3" destOrd="0" parTransId="{F72A4E6B-6E2B-4BE1-90A0-C3673B800407}" sibTransId="{A7AB8E48-F26F-4417-9B71-1F73AA43A0A5}"/>
    <dgm:cxn modelId="{A4AE7EBF-E35B-43E6-B98B-EEFF4E97BC43}" type="presOf" srcId="{CC2563E4-05EE-40A4-8DCF-6FBC9A96F99C}" destId="{5C0817A8-372E-46F5-8EC9-4F53B2AAF8C6}" srcOrd="0" destOrd="0" presId="urn:microsoft.com/office/officeart/2005/8/layout/radial4"/>
    <dgm:cxn modelId="{8DD1B66F-158E-43F4-96A2-4597667698E4}" type="presOf" srcId="{4AADDD9C-0BE9-4064-9883-40B3097466BF}" destId="{259AF30B-CC67-4A62-9C7F-1CCBDFA20CF6}" srcOrd="0" destOrd="0" presId="urn:microsoft.com/office/officeart/2005/8/layout/radial4"/>
    <dgm:cxn modelId="{5A28777F-B500-4BB3-B180-9E69949D8CE2}" srcId="{EB2DD343-D76C-4361-B73A-276B2C01189B}" destId="{69EB916F-15E6-4EB4-9C00-01CE7F949DAA}" srcOrd="4" destOrd="0" parTransId="{8EC447FA-6A85-4D47-905B-9F10A6FDCFBD}" sibTransId="{6F236C21-5886-435D-8E4F-64180E624880}"/>
    <dgm:cxn modelId="{F350838C-E868-49C4-B1EB-CBA4520B30DC}" srcId="{EB2DD343-D76C-4361-B73A-276B2C01189B}" destId="{78292C4F-5F10-4F88-98E1-992836427B01}" srcOrd="2" destOrd="0" parTransId="{4AADDD9C-0BE9-4064-9883-40B3097466BF}" sibTransId="{36A1E582-E4C0-4A12-93CB-54674B042D7C}"/>
    <dgm:cxn modelId="{FC6A5796-4579-48A4-840B-4832BAD9A01A}" type="presOf" srcId="{051330F6-2D74-4F33-996E-6ECC2A96E2A8}" destId="{C226BF20-D03B-48F7-A0E5-D85911973DE4}" srcOrd="0" destOrd="0" presId="urn:microsoft.com/office/officeart/2005/8/layout/radial4"/>
    <dgm:cxn modelId="{AF4EBE1B-DFE8-413A-A265-23FE4C8D6F56}" type="presOf" srcId="{69EB916F-15E6-4EB4-9C00-01CE7F949DAA}" destId="{86E851E3-6CA9-4734-99AD-74BA18339744}" srcOrd="0" destOrd="0" presId="urn:microsoft.com/office/officeart/2005/8/layout/radial4"/>
    <dgm:cxn modelId="{8782ADEF-E349-47B8-BC47-D50FA27D9717}" type="presOf" srcId="{78292C4F-5F10-4F88-98E1-992836427B01}" destId="{B9A305BD-43CB-4C0B-9AA2-D3C9BE7BB817}" srcOrd="0" destOrd="0" presId="urn:microsoft.com/office/officeart/2005/8/layout/radial4"/>
    <dgm:cxn modelId="{D5783A1C-4E79-448A-B56D-85DE0B1A2804}" srcId="{EB2DD343-D76C-4361-B73A-276B2C01189B}" destId="{051330F6-2D74-4F33-996E-6ECC2A96E2A8}" srcOrd="1" destOrd="0" parTransId="{18D3810A-E915-495B-A71B-2FAED574B6F8}" sibTransId="{A275625B-DE77-4FC2-B5D4-7E4E204D3F44}"/>
    <dgm:cxn modelId="{5F35E57E-AFF2-4660-BE37-8846D2FDE44B}" type="presOf" srcId="{8EC447FA-6A85-4D47-905B-9F10A6FDCFBD}" destId="{BFD5EBFE-8FC9-4CA2-A5E3-CBF570426501}" srcOrd="0" destOrd="0" presId="urn:microsoft.com/office/officeart/2005/8/layout/radial4"/>
    <dgm:cxn modelId="{54C88DB4-D614-48D9-BE4B-B2F7D3B42D87}" type="presOf" srcId="{F9AEFF59-B020-4B54-8606-13C9C87588FB}" destId="{60782A38-0C1F-4556-B649-E797627F63B7}" srcOrd="0" destOrd="0" presId="urn:microsoft.com/office/officeart/2005/8/layout/radial4"/>
    <dgm:cxn modelId="{CDA4268D-D2ED-4D41-B103-EC570D5CEE35}" type="presOf" srcId="{EB2DD343-D76C-4361-B73A-276B2C01189B}" destId="{FF24F7DC-45B9-4C27-92F2-139E19010D8A}" srcOrd="0" destOrd="0" presId="urn:microsoft.com/office/officeart/2005/8/layout/radial4"/>
    <dgm:cxn modelId="{B03B1E92-7DC0-4FFB-A263-F277CCBFABBB}" srcId="{EB2DD343-D76C-4361-B73A-276B2C01189B}" destId="{F9AEFF59-B020-4B54-8606-13C9C87588FB}" srcOrd="0" destOrd="0" parTransId="{DCBDF238-B50B-4572-824E-8D1BA6922448}" sibTransId="{591D1DF0-C05D-4CFF-BF84-6CA9DD92AF88}"/>
    <dgm:cxn modelId="{5D72D1B9-4016-4CB5-AB87-70F7D7DDA471}" type="presOf" srcId="{F2E48AA0-B89F-462D-A46B-5DD487E3F9D8}" destId="{379861CB-5C58-4377-870F-377004FF8AC7}" srcOrd="0" destOrd="0" presId="urn:microsoft.com/office/officeart/2005/8/layout/radial4"/>
    <dgm:cxn modelId="{1F2F5813-AB87-40BE-82A9-A8C431902BAE}" type="presOf" srcId="{F72A4E6B-6E2B-4BE1-90A0-C3673B800407}" destId="{17F0981E-F361-4259-BDAD-A306D84811B1}" srcOrd="0" destOrd="0" presId="urn:microsoft.com/office/officeart/2005/8/layout/radial4"/>
    <dgm:cxn modelId="{4984ECCB-1412-4153-98B6-AB7A31C07D9B}" type="presParOf" srcId="{5C0817A8-372E-46F5-8EC9-4F53B2AAF8C6}" destId="{FF24F7DC-45B9-4C27-92F2-139E19010D8A}" srcOrd="0" destOrd="0" presId="urn:microsoft.com/office/officeart/2005/8/layout/radial4"/>
    <dgm:cxn modelId="{C5BE06F5-35B9-4FC5-9A83-6B145E63673B}" type="presParOf" srcId="{5C0817A8-372E-46F5-8EC9-4F53B2AAF8C6}" destId="{BBC920D6-56F7-4121-8F9C-EC76568A9346}" srcOrd="1" destOrd="0" presId="urn:microsoft.com/office/officeart/2005/8/layout/radial4"/>
    <dgm:cxn modelId="{8E9C5A3D-B00D-4519-AF44-FCB0BD53E888}" type="presParOf" srcId="{5C0817A8-372E-46F5-8EC9-4F53B2AAF8C6}" destId="{60782A38-0C1F-4556-B649-E797627F63B7}" srcOrd="2" destOrd="0" presId="urn:microsoft.com/office/officeart/2005/8/layout/radial4"/>
    <dgm:cxn modelId="{072A6DD0-1509-48CC-9D1C-7A5D8236447C}" type="presParOf" srcId="{5C0817A8-372E-46F5-8EC9-4F53B2AAF8C6}" destId="{BFFDCE84-5EFA-4387-A204-B69277D6D8FF}" srcOrd="3" destOrd="0" presId="urn:microsoft.com/office/officeart/2005/8/layout/radial4"/>
    <dgm:cxn modelId="{FEC820F2-2C52-479D-AB53-AAC8531FAECD}" type="presParOf" srcId="{5C0817A8-372E-46F5-8EC9-4F53B2AAF8C6}" destId="{C226BF20-D03B-48F7-A0E5-D85911973DE4}" srcOrd="4" destOrd="0" presId="urn:microsoft.com/office/officeart/2005/8/layout/radial4"/>
    <dgm:cxn modelId="{558E8E4E-6799-407E-BDEB-2D2AF12AC325}" type="presParOf" srcId="{5C0817A8-372E-46F5-8EC9-4F53B2AAF8C6}" destId="{259AF30B-CC67-4A62-9C7F-1CCBDFA20CF6}" srcOrd="5" destOrd="0" presId="urn:microsoft.com/office/officeart/2005/8/layout/radial4"/>
    <dgm:cxn modelId="{35121E25-9D10-4AA4-ACA6-126004FFB6AC}" type="presParOf" srcId="{5C0817A8-372E-46F5-8EC9-4F53B2AAF8C6}" destId="{B9A305BD-43CB-4C0B-9AA2-D3C9BE7BB817}" srcOrd="6" destOrd="0" presId="urn:microsoft.com/office/officeart/2005/8/layout/radial4"/>
    <dgm:cxn modelId="{99D68BCD-ECA5-4043-88D3-C384EAC7C1D0}" type="presParOf" srcId="{5C0817A8-372E-46F5-8EC9-4F53B2AAF8C6}" destId="{17F0981E-F361-4259-BDAD-A306D84811B1}" srcOrd="7" destOrd="0" presId="urn:microsoft.com/office/officeart/2005/8/layout/radial4"/>
    <dgm:cxn modelId="{6D4A2053-7308-4772-B6D6-A7965BA2D443}" type="presParOf" srcId="{5C0817A8-372E-46F5-8EC9-4F53B2AAF8C6}" destId="{379861CB-5C58-4377-870F-377004FF8AC7}" srcOrd="8" destOrd="0" presId="urn:microsoft.com/office/officeart/2005/8/layout/radial4"/>
    <dgm:cxn modelId="{0093C8A7-5968-4139-B8F7-C05D06AC6467}" type="presParOf" srcId="{5C0817A8-372E-46F5-8EC9-4F53B2AAF8C6}" destId="{BFD5EBFE-8FC9-4CA2-A5E3-CBF570426501}" srcOrd="9" destOrd="0" presId="urn:microsoft.com/office/officeart/2005/8/layout/radial4"/>
    <dgm:cxn modelId="{C6BE457A-40B7-43B7-9E2D-1E4284AEE0DE}" type="presParOf" srcId="{5C0817A8-372E-46F5-8EC9-4F53B2AAF8C6}" destId="{86E851E3-6CA9-4734-99AD-74BA18339744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2563E4-05EE-40A4-8DCF-6FBC9A96F99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2DD343-D76C-4361-B73A-276B2C01189B}">
      <dgm:prSet phldrT="[Text]" custT="1"/>
      <dgm:spPr>
        <a:solidFill>
          <a:srgbClr val="FF0000"/>
        </a:solidFill>
      </dgm:spPr>
      <dgm:t>
        <a:bodyPr/>
        <a:lstStyle/>
        <a:p>
          <a:r>
            <a:rPr lang="th-TH" sz="4400" b="1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ผลระดับ</a:t>
          </a:r>
          <a:r>
            <a:rPr lang="en-US" sz="4400" b="1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2</a:t>
          </a:r>
        </a:p>
      </dgm:t>
    </dgm:pt>
    <dgm:pt modelId="{382A2127-EE93-431A-A2D2-631697A86257}" type="parTrans" cxnId="{7AC89380-9D6D-4300-A5B8-534289BC42F9}">
      <dgm:prSet/>
      <dgm:spPr/>
      <dgm:t>
        <a:bodyPr/>
        <a:lstStyle/>
        <a:p>
          <a:endParaRPr lang="en-US"/>
        </a:p>
      </dgm:t>
    </dgm:pt>
    <dgm:pt modelId="{66B77B75-3C74-4FA0-B563-4DC51462D561}" type="sibTrans" cxnId="{7AC89380-9D6D-4300-A5B8-534289BC42F9}">
      <dgm:prSet/>
      <dgm:spPr/>
      <dgm:t>
        <a:bodyPr/>
        <a:lstStyle/>
        <a:p>
          <a:endParaRPr lang="en-US"/>
        </a:p>
      </dgm:t>
    </dgm:pt>
    <dgm:pt modelId="{051330F6-2D74-4F33-996E-6ECC2A96E2A8}">
      <dgm:prSet phldrT="[Text]"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องค์กรมีระบบ มาตรการรองรับ 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8D3810A-E915-495B-A71B-2FAED574B6F8}" type="parTrans" cxnId="{D5783A1C-4E79-448A-B56D-85DE0B1A2804}">
      <dgm:prSet/>
      <dgm:spPr>
        <a:solidFill>
          <a:srgbClr val="F2B800"/>
        </a:solidFill>
      </dgm:spPr>
      <dgm:t>
        <a:bodyPr/>
        <a:lstStyle/>
        <a:p>
          <a:endParaRPr lang="en-US"/>
        </a:p>
      </dgm:t>
    </dgm:pt>
    <dgm:pt modelId="{A275625B-DE77-4FC2-B5D4-7E4E204D3F44}" type="sibTrans" cxnId="{D5783A1C-4E79-448A-B56D-85DE0B1A2804}">
      <dgm:prSet/>
      <dgm:spPr/>
      <dgm:t>
        <a:bodyPr/>
        <a:lstStyle/>
        <a:p>
          <a:endParaRPr lang="en-US"/>
        </a:p>
      </dgm:t>
    </dgm:pt>
    <dgm:pt modelId="{78292C4F-5F10-4F88-98E1-992836427B01}">
      <dgm:prSet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กิจกรรม โครงการด้านความดี มีต่อเนื่อง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ADDD9C-0BE9-4064-9883-40B3097466BF}" type="parTrans" cxnId="{F350838C-E868-49C4-B1EB-CBA4520B30DC}">
      <dgm:prSet/>
      <dgm:spPr>
        <a:solidFill>
          <a:srgbClr val="F2B800"/>
        </a:solidFill>
      </dgm:spPr>
      <dgm:t>
        <a:bodyPr/>
        <a:lstStyle/>
        <a:p>
          <a:endParaRPr lang="en-US"/>
        </a:p>
      </dgm:t>
    </dgm:pt>
    <dgm:pt modelId="{36A1E582-E4C0-4A12-93CB-54674B042D7C}" type="sibTrans" cxnId="{F350838C-E868-49C4-B1EB-CBA4520B30DC}">
      <dgm:prSet/>
      <dgm:spPr/>
      <dgm:t>
        <a:bodyPr/>
        <a:lstStyle/>
        <a:p>
          <a:endParaRPr lang="en-US"/>
        </a:p>
      </dgm:t>
    </dgm:pt>
    <dgm:pt modelId="{F2E48AA0-B89F-462D-A46B-5DD487E3F9D8}">
      <dgm:prSet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พฤติกรรมด้านบวก เพิ่มขึ้น 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2A4E6B-6E2B-4BE1-90A0-C3673B800407}" type="parTrans" cxnId="{4B3E199A-6CBB-4ABF-931E-7A3BB58F4B54}">
      <dgm:prSet/>
      <dgm:spPr>
        <a:solidFill>
          <a:srgbClr val="F2B800"/>
        </a:solidFill>
      </dgm:spPr>
      <dgm:t>
        <a:bodyPr/>
        <a:lstStyle/>
        <a:p>
          <a:endParaRPr lang="en-US"/>
        </a:p>
      </dgm:t>
    </dgm:pt>
    <dgm:pt modelId="{A7AB8E48-F26F-4417-9B71-1F73AA43A0A5}" type="sibTrans" cxnId="{4B3E199A-6CBB-4ABF-931E-7A3BB58F4B54}">
      <dgm:prSet/>
      <dgm:spPr/>
      <dgm:t>
        <a:bodyPr/>
        <a:lstStyle/>
        <a:p>
          <a:endParaRPr lang="en-US"/>
        </a:p>
      </dgm:t>
    </dgm:pt>
    <dgm:pt modelId="{5C0817A8-372E-46F5-8EC9-4F53B2AAF8C6}" type="pres">
      <dgm:prSet presAssocID="{CC2563E4-05EE-40A4-8DCF-6FBC9A96F9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24F7DC-45B9-4C27-92F2-139E19010D8A}" type="pres">
      <dgm:prSet presAssocID="{EB2DD343-D76C-4361-B73A-276B2C01189B}" presName="centerShape" presStyleLbl="node0" presStyleIdx="0" presStyleCnt="1"/>
      <dgm:spPr/>
      <dgm:t>
        <a:bodyPr/>
        <a:lstStyle/>
        <a:p>
          <a:endParaRPr lang="en-US"/>
        </a:p>
      </dgm:t>
    </dgm:pt>
    <dgm:pt modelId="{BFFDCE84-5EFA-4387-A204-B69277D6D8FF}" type="pres">
      <dgm:prSet presAssocID="{18D3810A-E915-495B-A71B-2FAED574B6F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226BF20-D03B-48F7-A0E5-D85911973DE4}" type="pres">
      <dgm:prSet presAssocID="{051330F6-2D74-4F33-996E-6ECC2A96E2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AF30B-CC67-4A62-9C7F-1CCBDFA20CF6}" type="pres">
      <dgm:prSet presAssocID="{4AADDD9C-0BE9-4064-9883-40B3097466BF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9A305BD-43CB-4C0B-9AA2-D3C9BE7BB817}" type="pres">
      <dgm:prSet presAssocID="{78292C4F-5F10-4F88-98E1-992836427B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0981E-F361-4259-BDAD-A306D84811B1}" type="pres">
      <dgm:prSet presAssocID="{F72A4E6B-6E2B-4BE1-90A0-C3673B800407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379861CB-5C58-4377-870F-377004FF8AC7}" type="pres">
      <dgm:prSet presAssocID="{F2E48AA0-B89F-462D-A46B-5DD487E3F9D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C89380-9D6D-4300-A5B8-534289BC42F9}" srcId="{CC2563E4-05EE-40A4-8DCF-6FBC9A96F99C}" destId="{EB2DD343-D76C-4361-B73A-276B2C01189B}" srcOrd="0" destOrd="0" parTransId="{382A2127-EE93-431A-A2D2-631697A86257}" sibTransId="{66B77B75-3C74-4FA0-B563-4DC51462D561}"/>
    <dgm:cxn modelId="{4B3E199A-6CBB-4ABF-931E-7A3BB58F4B54}" srcId="{EB2DD343-D76C-4361-B73A-276B2C01189B}" destId="{F2E48AA0-B89F-462D-A46B-5DD487E3F9D8}" srcOrd="2" destOrd="0" parTransId="{F72A4E6B-6E2B-4BE1-90A0-C3673B800407}" sibTransId="{A7AB8E48-F26F-4417-9B71-1F73AA43A0A5}"/>
    <dgm:cxn modelId="{C2769D47-3679-486B-9197-91B9038D0481}" type="presOf" srcId="{F72A4E6B-6E2B-4BE1-90A0-C3673B800407}" destId="{17F0981E-F361-4259-BDAD-A306D84811B1}" srcOrd="0" destOrd="0" presId="urn:microsoft.com/office/officeart/2005/8/layout/radial4"/>
    <dgm:cxn modelId="{9B28B551-ADFF-4C21-BBBD-8ED7D2A20EA9}" type="presOf" srcId="{EB2DD343-D76C-4361-B73A-276B2C01189B}" destId="{FF24F7DC-45B9-4C27-92F2-139E19010D8A}" srcOrd="0" destOrd="0" presId="urn:microsoft.com/office/officeart/2005/8/layout/radial4"/>
    <dgm:cxn modelId="{DFFF5C68-84D5-4373-BB0E-6393CA4C3FEB}" type="presOf" srcId="{78292C4F-5F10-4F88-98E1-992836427B01}" destId="{B9A305BD-43CB-4C0B-9AA2-D3C9BE7BB817}" srcOrd="0" destOrd="0" presId="urn:microsoft.com/office/officeart/2005/8/layout/radial4"/>
    <dgm:cxn modelId="{F350838C-E868-49C4-B1EB-CBA4520B30DC}" srcId="{EB2DD343-D76C-4361-B73A-276B2C01189B}" destId="{78292C4F-5F10-4F88-98E1-992836427B01}" srcOrd="1" destOrd="0" parTransId="{4AADDD9C-0BE9-4064-9883-40B3097466BF}" sibTransId="{36A1E582-E4C0-4A12-93CB-54674B042D7C}"/>
    <dgm:cxn modelId="{10492186-9DF9-4D59-8AB5-E02DC9360EC8}" type="presOf" srcId="{4AADDD9C-0BE9-4064-9883-40B3097466BF}" destId="{259AF30B-CC67-4A62-9C7F-1CCBDFA20CF6}" srcOrd="0" destOrd="0" presId="urn:microsoft.com/office/officeart/2005/8/layout/radial4"/>
    <dgm:cxn modelId="{1F345360-1257-4373-BDC5-B32269161853}" type="presOf" srcId="{18D3810A-E915-495B-A71B-2FAED574B6F8}" destId="{BFFDCE84-5EFA-4387-A204-B69277D6D8FF}" srcOrd="0" destOrd="0" presId="urn:microsoft.com/office/officeart/2005/8/layout/radial4"/>
    <dgm:cxn modelId="{D5783A1C-4E79-448A-B56D-85DE0B1A2804}" srcId="{EB2DD343-D76C-4361-B73A-276B2C01189B}" destId="{051330F6-2D74-4F33-996E-6ECC2A96E2A8}" srcOrd="0" destOrd="0" parTransId="{18D3810A-E915-495B-A71B-2FAED574B6F8}" sibTransId="{A275625B-DE77-4FC2-B5D4-7E4E204D3F44}"/>
    <dgm:cxn modelId="{A833B0E1-8DD4-473E-80B1-1E69ACDFA7E1}" type="presOf" srcId="{CC2563E4-05EE-40A4-8DCF-6FBC9A96F99C}" destId="{5C0817A8-372E-46F5-8EC9-4F53B2AAF8C6}" srcOrd="0" destOrd="0" presId="urn:microsoft.com/office/officeart/2005/8/layout/radial4"/>
    <dgm:cxn modelId="{0E1E58EA-7424-436B-855E-6A4CB530D964}" type="presOf" srcId="{051330F6-2D74-4F33-996E-6ECC2A96E2A8}" destId="{C226BF20-D03B-48F7-A0E5-D85911973DE4}" srcOrd="0" destOrd="0" presId="urn:microsoft.com/office/officeart/2005/8/layout/radial4"/>
    <dgm:cxn modelId="{A00FFCD1-7005-4B48-976C-6A8BE893FC87}" type="presOf" srcId="{F2E48AA0-B89F-462D-A46B-5DD487E3F9D8}" destId="{379861CB-5C58-4377-870F-377004FF8AC7}" srcOrd="0" destOrd="0" presId="urn:microsoft.com/office/officeart/2005/8/layout/radial4"/>
    <dgm:cxn modelId="{086E2F3C-81C5-4BEE-B55E-90BFC2944D57}" type="presParOf" srcId="{5C0817A8-372E-46F5-8EC9-4F53B2AAF8C6}" destId="{FF24F7DC-45B9-4C27-92F2-139E19010D8A}" srcOrd="0" destOrd="0" presId="urn:microsoft.com/office/officeart/2005/8/layout/radial4"/>
    <dgm:cxn modelId="{AF2A76A7-D9A4-4E23-91AE-6650C4B738DB}" type="presParOf" srcId="{5C0817A8-372E-46F5-8EC9-4F53B2AAF8C6}" destId="{BFFDCE84-5EFA-4387-A204-B69277D6D8FF}" srcOrd="1" destOrd="0" presId="urn:microsoft.com/office/officeart/2005/8/layout/radial4"/>
    <dgm:cxn modelId="{96712877-475A-428B-BDA2-9D1573FD026B}" type="presParOf" srcId="{5C0817A8-372E-46F5-8EC9-4F53B2AAF8C6}" destId="{C226BF20-D03B-48F7-A0E5-D85911973DE4}" srcOrd="2" destOrd="0" presId="urn:microsoft.com/office/officeart/2005/8/layout/radial4"/>
    <dgm:cxn modelId="{B2E99262-C35F-482F-90CF-DACE8C4731F9}" type="presParOf" srcId="{5C0817A8-372E-46F5-8EC9-4F53B2AAF8C6}" destId="{259AF30B-CC67-4A62-9C7F-1CCBDFA20CF6}" srcOrd="3" destOrd="0" presId="urn:microsoft.com/office/officeart/2005/8/layout/radial4"/>
    <dgm:cxn modelId="{72F7C947-3DD8-4ABF-9AF2-6C309E989A85}" type="presParOf" srcId="{5C0817A8-372E-46F5-8EC9-4F53B2AAF8C6}" destId="{B9A305BD-43CB-4C0B-9AA2-D3C9BE7BB817}" srcOrd="4" destOrd="0" presId="urn:microsoft.com/office/officeart/2005/8/layout/radial4"/>
    <dgm:cxn modelId="{E27A0647-1BB2-4C99-833F-0D1AF696C2AD}" type="presParOf" srcId="{5C0817A8-372E-46F5-8EC9-4F53B2AAF8C6}" destId="{17F0981E-F361-4259-BDAD-A306D84811B1}" srcOrd="5" destOrd="0" presId="urn:microsoft.com/office/officeart/2005/8/layout/radial4"/>
    <dgm:cxn modelId="{51CF3A93-7751-4656-A910-4EAE67DCD86B}" type="presParOf" srcId="{5C0817A8-372E-46F5-8EC9-4F53B2AAF8C6}" destId="{379861CB-5C58-4377-870F-377004FF8AC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2563E4-05EE-40A4-8DCF-6FBC9A96F99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2DD343-D76C-4361-B73A-276B2C01189B}">
      <dgm:prSet phldrT="[Text]" custT="1"/>
      <dgm:spPr>
        <a:solidFill>
          <a:srgbClr val="FF0000"/>
        </a:solidFill>
      </dgm:spPr>
      <dgm:t>
        <a:bodyPr/>
        <a:lstStyle/>
        <a:p>
          <a:r>
            <a:rPr lang="th-TH" sz="4000" b="1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ผลระดับ </a:t>
          </a:r>
          <a:r>
            <a:rPr lang="en-US" sz="4000" b="1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3</a:t>
          </a:r>
        </a:p>
      </dgm:t>
    </dgm:pt>
    <dgm:pt modelId="{382A2127-EE93-431A-A2D2-631697A86257}" type="parTrans" cxnId="{7AC89380-9D6D-4300-A5B8-534289BC42F9}">
      <dgm:prSet/>
      <dgm:spPr/>
      <dgm:t>
        <a:bodyPr/>
        <a:lstStyle/>
        <a:p>
          <a:endParaRPr lang="en-US"/>
        </a:p>
      </dgm:t>
    </dgm:pt>
    <dgm:pt modelId="{66B77B75-3C74-4FA0-B563-4DC51462D561}" type="sibTrans" cxnId="{7AC89380-9D6D-4300-A5B8-534289BC42F9}">
      <dgm:prSet/>
      <dgm:spPr/>
      <dgm:t>
        <a:bodyPr/>
        <a:lstStyle/>
        <a:p>
          <a:endParaRPr lang="en-US"/>
        </a:p>
      </dgm:t>
    </dgm:pt>
    <dgm:pt modelId="{051330F6-2D74-4F33-996E-6ECC2A96E2A8}">
      <dgm:prSet phldrT="[Text]"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เป็นแบบอย่าง ให้คนอื่นได้ 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8D3810A-E915-495B-A71B-2FAED574B6F8}" type="parTrans" cxnId="{D5783A1C-4E79-448A-B56D-85DE0B1A2804}">
      <dgm:prSet/>
      <dgm:spPr>
        <a:solidFill>
          <a:srgbClr val="F2B800"/>
        </a:solidFill>
      </dgm:spPr>
      <dgm:t>
        <a:bodyPr/>
        <a:lstStyle/>
        <a:p>
          <a:endParaRPr lang="en-US"/>
        </a:p>
      </dgm:t>
    </dgm:pt>
    <dgm:pt modelId="{A275625B-DE77-4FC2-B5D4-7E4E204D3F44}" type="sibTrans" cxnId="{D5783A1C-4E79-448A-B56D-85DE0B1A2804}">
      <dgm:prSet/>
      <dgm:spPr/>
      <dgm:t>
        <a:bodyPr/>
        <a:lstStyle/>
        <a:p>
          <a:endParaRPr lang="en-US"/>
        </a:p>
      </dgm:t>
    </dgm:pt>
    <dgm:pt modelId="{78292C4F-5F10-4F88-98E1-992836427B01}">
      <dgm:prSet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สภาพปัญหาลดหรือหมดไป ความสุขเพิ่ม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ADDD9C-0BE9-4064-9883-40B3097466BF}" type="parTrans" cxnId="{F350838C-E868-49C4-B1EB-CBA4520B30DC}">
      <dgm:prSet/>
      <dgm:spPr>
        <a:solidFill>
          <a:srgbClr val="F2B800"/>
        </a:solidFill>
      </dgm:spPr>
      <dgm:t>
        <a:bodyPr/>
        <a:lstStyle/>
        <a:p>
          <a:endParaRPr lang="en-US"/>
        </a:p>
      </dgm:t>
    </dgm:pt>
    <dgm:pt modelId="{36A1E582-E4C0-4A12-93CB-54674B042D7C}" type="sibTrans" cxnId="{F350838C-E868-49C4-B1EB-CBA4520B30DC}">
      <dgm:prSet/>
      <dgm:spPr/>
      <dgm:t>
        <a:bodyPr/>
        <a:lstStyle/>
        <a:p>
          <a:endParaRPr lang="en-US"/>
        </a:p>
      </dgm:t>
    </dgm:pt>
    <dgm:pt modelId="{F2E48AA0-B89F-462D-A46B-5DD487E3F9D8}">
      <dgm:prSet/>
      <dgm:spPr>
        <a:solidFill>
          <a:srgbClr val="0033CC"/>
        </a:solidFill>
      </dgm:spPr>
      <dgm:t>
        <a:bodyPr/>
        <a:lstStyle/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ขยายความดี ไปสู่เรื่องอื่นๆ </a:t>
          </a:r>
          <a:endParaRPr lang="en-US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2A4E6B-6E2B-4BE1-90A0-C3673B800407}" type="parTrans" cxnId="{4B3E199A-6CBB-4ABF-931E-7A3BB58F4B54}">
      <dgm:prSet/>
      <dgm:spPr>
        <a:solidFill>
          <a:srgbClr val="F2B800"/>
        </a:solidFill>
      </dgm:spPr>
      <dgm:t>
        <a:bodyPr/>
        <a:lstStyle/>
        <a:p>
          <a:endParaRPr lang="en-US"/>
        </a:p>
      </dgm:t>
    </dgm:pt>
    <dgm:pt modelId="{A7AB8E48-F26F-4417-9B71-1F73AA43A0A5}" type="sibTrans" cxnId="{4B3E199A-6CBB-4ABF-931E-7A3BB58F4B54}">
      <dgm:prSet/>
      <dgm:spPr/>
      <dgm:t>
        <a:bodyPr/>
        <a:lstStyle/>
        <a:p>
          <a:endParaRPr lang="en-US"/>
        </a:p>
      </dgm:t>
    </dgm:pt>
    <dgm:pt modelId="{5C0817A8-372E-46F5-8EC9-4F53B2AAF8C6}" type="pres">
      <dgm:prSet presAssocID="{CC2563E4-05EE-40A4-8DCF-6FBC9A96F9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24F7DC-45B9-4C27-92F2-139E19010D8A}" type="pres">
      <dgm:prSet presAssocID="{EB2DD343-D76C-4361-B73A-276B2C01189B}" presName="centerShape" presStyleLbl="node0" presStyleIdx="0" presStyleCnt="1" custLinFactNeighborY="-1927"/>
      <dgm:spPr/>
      <dgm:t>
        <a:bodyPr/>
        <a:lstStyle/>
        <a:p>
          <a:endParaRPr lang="en-US"/>
        </a:p>
      </dgm:t>
    </dgm:pt>
    <dgm:pt modelId="{BFFDCE84-5EFA-4387-A204-B69277D6D8FF}" type="pres">
      <dgm:prSet presAssocID="{18D3810A-E915-495B-A71B-2FAED574B6F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226BF20-D03B-48F7-A0E5-D85911973DE4}" type="pres">
      <dgm:prSet presAssocID="{051330F6-2D74-4F33-996E-6ECC2A96E2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AF30B-CC67-4A62-9C7F-1CCBDFA20CF6}" type="pres">
      <dgm:prSet presAssocID="{4AADDD9C-0BE9-4064-9883-40B3097466BF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9A305BD-43CB-4C0B-9AA2-D3C9BE7BB817}" type="pres">
      <dgm:prSet presAssocID="{78292C4F-5F10-4F88-98E1-992836427B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0981E-F361-4259-BDAD-A306D84811B1}" type="pres">
      <dgm:prSet presAssocID="{F72A4E6B-6E2B-4BE1-90A0-C3673B800407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379861CB-5C58-4377-870F-377004FF8AC7}" type="pres">
      <dgm:prSet presAssocID="{F2E48AA0-B89F-462D-A46B-5DD487E3F9D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E199A-6CBB-4ABF-931E-7A3BB58F4B54}" srcId="{EB2DD343-D76C-4361-B73A-276B2C01189B}" destId="{F2E48AA0-B89F-462D-A46B-5DD487E3F9D8}" srcOrd="2" destOrd="0" parTransId="{F72A4E6B-6E2B-4BE1-90A0-C3673B800407}" sibTransId="{A7AB8E48-F26F-4417-9B71-1F73AA43A0A5}"/>
    <dgm:cxn modelId="{C7A6E4D2-8A65-4867-ADC4-E2C2DE9204EA}" type="presOf" srcId="{EB2DD343-D76C-4361-B73A-276B2C01189B}" destId="{FF24F7DC-45B9-4C27-92F2-139E19010D8A}" srcOrd="0" destOrd="0" presId="urn:microsoft.com/office/officeart/2005/8/layout/radial4"/>
    <dgm:cxn modelId="{D5783A1C-4E79-448A-B56D-85DE0B1A2804}" srcId="{EB2DD343-D76C-4361-B73A-276B2C01189B}" destId="{051330F6-2D74-4F33-996E-6ECC2A96E2A8}" srcOrd="0" destOrd="0" parTransId="{18D3810A-E915-495B-A71B-2FAED574B6F8}" sibTransId="{A275625B-DE77-4FC2-B5D4-7E4E204D3F44}"/>
    <dgm:cxn modelId="{EE41F904-3390-4DA3-9817-B9B2596BD0F0}" type="presOf" srcId="{4AADDD9C-0BE9-4064-9883-40B3097466BF}" destId="{259AF30B-CC67-4A62-9C7F-1CCBDFA20CF6}" srcOrd="0" destOrd="0" presId="urn:microsoft.com/office/officeart/2005/8/layout/radial4"/>
    <dgm:cxn modelId="{588AFE66-17FF-4883-B905-E2CF4DC4EA7F}" type="presOf" srcId="{051330F6-2D74-4F33-996E-6ECC2A96E2A8}" destId="{C226BF20-D03B-48F7-A0E5-D85911973DE4}" srcOrd="0" destOrd="0" presId="urn:microsoft.com/office/officeart/2005/8/layout/radial4"/>
    <dgm:cxn modelId="{7698571D-5F57-45D4-A14E-0FDBA49796A6}" type="presOf" srcId="{F72A4E6B-6E2B-4BE1-90A0-C3673B800407}" destId="{17F0981E-F361-4259-BDAD-A306D84811B1}" srcOrd="0" destOrd="0" presId="urn:microsoft.com/office/officeart/2005/8/layout/radial4"/>
    <dgm:cxn modelId="{19F3B80D-B0B7-460B-BD64-FFC74C70157E}" type="presOf" srcId="{18D3810A-E915-495B-A71B-2FAED574B6F8}" destId="{BFFDCE84-5EFA-4387-A204-B69277D6D8FF}" srcOrd="0" destOrd="0" presId="urn:microsoft.com/office/officeart/2005/8/layout/radial4"/>
    <dgm:cxn modelId="{DAEBDD4E-D062-448D-9938-6442D325DA69}" type="presOf" srcId="{F2E48AA0-B89F-462D-A46B-5DD487E3F9D8}" destId="{379861CB-5C58-4377-870F-377004FF8AC7}" srcOrd="0" destOrd="0" presId="urn:microsoft.com/office/officeart/2005/8/layout/radial4"/>
    <dgm:cxn modelId="{7AC89380-9D6D-4300-A5B8-534289BC42F9}" srcId="{CC2563E4-05EE-40A4-8DCF-6FBC9A96F99C}" destId="{EB2DD343-D76C-4361-B73A-276B2C01189B}" srcOrd="0" destOrd="0" parTransId="{382A2127-EE93-431A-A2D2-631697A86257}" sibTransId="{66B77B75-3C74-4FA0-B563-4DC51462D561}"/>
    <dgm:cxn modelId="{8CA82F64-29BA-4481-820B-EDDB426F404F}" type="presOf" srcId="{CC2563E4-05EE-40A4-8DCF-6FBC9A96F99C}" destId="{5C0817A8-372E-46F5-8EC9-4F53B2AAF8C6}" srcOrd="0" destOrd="0" presId="urn:microsoft.com/office/officeart/2005/8/layout/radial4"/>
    <dgm:cxn modelId="{F350838C-E868-49C4-B1EB-CBA4520B30DC}" srcId="{EB2DD343-D76C-4361-B73A-276B2C01189B}" destId="{78292C4F-5F10-4F88-98E1-992836427B01}" srcOrd="1" destOrd="0" parTransId="{4AADDD9C-0BE9-4064-9883-40B3097466BF}" sibTransId="{36A1E582-E4C0-4A12-93CB-54674B042D7C}"/>
    <dgm:cxn modelId="{886B6232-8A8F-4EB8-8987-F9E9DD94D211}" type="presOf" srcId="{78292C4F-5F10-4F88-98E1-992836427B01}" destId="{B9A305BD-43CB-4C0B-9AA2-D3C9BE7BB817}" srcOrd="0" destOrd="0" presId="urn:microsoft.com/office/officeart/2005/8/layout/radial4"/>
    <dgm:cxn modelId="{5A92A890-E25E-4CA0-8DD6-B52F229102F2}" type="presParOf" srcId="{5C0817A8-372E-46F5-8EC9-4F53B2AAF8C6}" destId="{FF24F7DC-45B9-4C27-92F2-139E19010D8A}" srcOrd="0" destOrd="0" presId="urn:microsoft.com/office/officeart/2005/8/layout/radial4"/>
    <dgm:cxn modelId="{DC0E72B8-1150-4BD1-8A8E-291E21FC3673}" type="presParOf" srcId="{5C0817A8-372E-46F5-8EC9-4F53B2AAF8C6}" destId="{BFFDCE84-5EFA-4387-A204-B69277D6D8FF}" srcOrd="1" destOrd="0" presId="urn:microsoft.com/office/officeart/2005/8/layout/radial4"/>
    <dgm:cxn modelId="{5BC1125D-590E-407F-8720-E995FEC044EF}" type="presParOf" srcId="{5C0817A8-372E-46F5-8EC9-4F53B2AAF8C6}" destId="{C226BF20-D03B-48F7-A0E5-D85911973DE4}" srcOrd="2" destOrd="0" presId="urn:microsoft.com/office/officeart/2005/8/layout/radial4"/>
    <dgm:cxn modelId="{4B5D4F60-FDBC-45AF-BCBD-55ADBFF28B4C}" type="presParOf" srcId="{5C0817A8-372E-46F5-8EC9-4F53B2AAF8C6}" destId="{259AF30B-CC67-4A62-9C7F-1CCBDFA20CF6}" srcOrd="3" destOrd="0" presId="urn:microsoft.com/office/officeart/2005/8/layout/radial4"/>
    <dgm:cxn modelId="{91DB3E22-939D-475F-9CF0-4B960AB01559}" type="presParOf" srcId="{5C0817A8-372E-46F5-8EC9-4F53B2AAF8C6}" destId="{B9A305BD-43CB-4C0B-9AA2-D3C9BE7BB817}" srcOrd="4" destOrd="0" presId="urn:microsoft.com/office/officeart/2005/8/layout/radial4"/>
    <dgm:cxn modelId="{CD6E68F6-370D-4AA1-A0F9-7456A663B8CA}" type="presParOf" srcId="{5C0817A8-372E-46F5-8EC9-4F53B2AAF8C6}" destId="{17F0981E-F361-4259-BDAD-A306D84811B1}" srcOrd="5" destOrd="0" presId="urn:microsoft.com/office/officeart/2005/8/layout/radial4"/>
    <dgm:cxn modelId="{9FFDEBFE-16CB-4820-AD39-DB2585D19029}" type="presParOf" srcId="{5C0817A8-372E-46F5-8EC9-4F53B2AAF8C6}" destId="{379861CB-5C58-4377-870F-377004FF8AC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CE0D9-5391-4174-AEA0-F4B971576F30}">
      <dsp:nvSpPr>
        <dsp:cNvPr id="0" name=""/>
        <dsp:cNvSpPr/>
      </dsp:nvSpPr>
      <dsp:spPr>
        <a:xfrm>
          <a:off x="2605611" y="239904"/>
          <a:ext cx="3341852" cy="3100307"/>
        </a:xfrm>
        <a:prstGeom prst="pie">
          <a:avLst>
            <a:gd name="adj1" fmla="val 16200000"/>
            <a:gd name="adj2" fmla="val 180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i="0" u="none" strike="noStrike" kern="1200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สู่</a:t>
          </a:r>
          <a:endParaRPr lang="en-US" sz="2200" b="1" i="0" u="none" strike="noStrike" kern="1200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i="0" u="none" strike="noStrike" kern="1200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องค์กรสร้างสุข </a:t>
          </a:r>
          <a:endParaRPr lang="en-US" sz="2200" kern="1200" dirty="0">
            <a:cs typeface="+mj-cs"/>
          </a:endParaRPr>
        </a:p>
      </dsp:txBody>
      <dsp:txXfrm>
        <a:off x="4366846" y="896874"/>
        <a:ext cx="1193518" cy="922710"/>
      </dsp:txXfrm>
    </dsp:sp>
    <dsp:sp modelId="{26E91197-DC1A-4492-910E-B3E23E9ABAD2}">
      <dsp:nvSpPr>
        <dsp:cNvPr id="0" name=""/>
        <dsp:cNvSpPr/>
      </dsp:nvSpPr>
      <dsp:spPr>
        <a:xfrm>
          <a:off x="2662532" y="350629"/>
          <a:ext cx="3100307" cy="3100307"/>
        </a:xfrm>
        <a:prstGeom prst="pie">
          <a:avLst>
            <a:gd name="adj1" fmla="val 1800000"/>
            <a:gd name="adj2" fmla="val 900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i="0" u="none" strike="noStrike" kern="1200" dirty="0">
              <a:solidFill>
                <a:srgbClr val="000099"/>
              </a:solidFill>
              <a:effectLst/>
              <a:latin typeface="TH SarabunPSK" pitchFamily="34" charset="-34"/>
              <a:cs typeface="+mj-cs"/>
            </a:rPr>
            <a:t>ต่อยอดสู่</a:t>
          </a:r>
          <a:endParaRPr lang="en-US" sz="2200" b="1" i="0" u="none" strike="noStrike" kern="1200" dirty="0">
            <a:solidFill>
              <a:srgbClr val="000099"/>
            </a:solidFill>
            <a:effectLst/>
            <a:latin typeface="TH SarabunPSK" pitchFamily="34" charset="-34"/>
            <a:cs typeface="+mj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i="0" u="none" strike="noStrike" kern="1200" dirty="0">
              <a:solidFill>
                <a:srgbClr val="000099"/>
              </a:solidFill>
              <a:effectLst/>
              <a:latin typeface="TH SarabunPSK" pitchFamily="34" charset="-34"/>
              <a:cs typeface="+mj-cs"/>
            </a:rPr>
            <a:t>องค์กรคุณธรรม</a:t>
          </a:r>
          <a:endParaRPr lang="en-US" sz="2200" kern="1200" dirty="0">
            <a:solidFill>
              <a:srgbClr val="000099"/>
            </a:solidFill>
            <a:cs typeface="+mj-cs"/>
          </a:endParaRPr>
        </a:p>
      </dsp:txBody>
      <dsp:txXfrm>
        <a:off x="3400700" y="2362138"/>
        <a:ext cx="1660878" cy="811985"/>
      </dsp:txXfrm>
    </dsp:sp>
    <dsp:sp modelId="{E05AE0C0-B328-474E-A206-214384FAB630}">
      <dsp:nvSpPr>
        <dsp:cNvPr id="0" name=""/>
        <dsp:cNvSpPr/>
      </dsp:nvSpPr>
      <dsp:spPr>
        <a:xfrm>
          <a:off x="2598680" y="239904"/>
          <a:ext cx="3100307" cy="3100307"/>
        </a:xfrm>
        <a:prstGeom prst="pie">
          <a:avLst>
            <a:gd name="adj1" fmla="val 9000000"/>
            <a:gd name="adj2" fmla="val 162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i="0" u="none" strike="noStrike" kern="1200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จาก</a:t>
          </a:r>
          <a:endParaRPr lang="en-US" sz="2200" b="1" i="0" u="none" strike="noStrike" kern="1200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i="0" u="none" strike="noStrike" kern="1200" dirty="0">
              <a:solidFill>
                <a:schemeClr val="bg1"/>
              </a:solidFill>
              <a:effectLst/>
              <a:latin typeface="TH SarabunPSK" pitchFamily="34" charset="-34"/>
              <a:cs typeface="+mj-cs"/>
            </a:rPr>
            <a:t>องค์กรคนเก่ง </a:t>
          </a:r>
          <a:endParaRPr lang="en-US" sz="2200" kern="1200" dirty="0">
            <a:cs typeface="+mj-cs"/>
          </a:endParaRPr>
        </a:p>
      </dsp:txBody>
      <dsp:txXfrm>
        <a:off x="2957799" y="896874"/>
        <a:ext cx="1107252" cy="922710"/>
      </dsp:txXfrm>
    </dsp:sp>
    <dsp:sp modelId="{453CA0B5-1EB0-43DA-8B5B-4EEBBE70AB23}">
      <dsp:nvSpPr>
        <dsp:cNvPr id="0" name=""/>
        <dsp:cNvSpPr/>
      </dsp:nvSpPr>
      <dsp:spPr>
        <a:xfrm>
          <a:off x="2533204" y="47980"/>
          <a:ext cx="3484154" cy="348415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E4708-580E-440F-8DE2-703378B9C12C}">
      <dsp:nvSpPr>
        <dsp:cNvPr id="0" name=""/>
        <dsp:cNvSpPr/>
      </dsp:nvSpPr>
      <dsp:spPr>
        <a:xfrm>
          <a:off x="2470608" y="158510"/>
          <a:ext cx="3484154" cy="348415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A8597-9130-4122-8063-3D6F68E5F2BA}">
      <dsp:nvSpPr>
        <dsp:cNvPr id="0" name=""/>
        <dsp:cNvSpPr/>
      </dsp:nvSpPr>
      <dsp:spPr>
        <a:xfrm>
          <a:off x="2406500" y="47980"/>
          <a:ext cx="3484154" cy="348415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705A5-1327-4946-99D5-0F804660FD1E}">
      <dsp:nvSpPr>
        <dsp:cNvPr id="0" name=""/>
        <dsp:cNvSpPr/>
      </dsp:nvSpPr>
      <dsp:spPr>
        <a:xfrm>
          <a:off x="3062339" y="129457"/>
          <a:ext cx="2680068" cy="2360503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rgbClr val="000099"/>
              </a:solidFill>
              <a:latin typeface="TH SarabunPSK" panose="020B0500040200020003" pitchFamily="34" charset="-34"/>
              <a:cs typeface="+mj-cs"/>
            </a:rPr>
            <a:t>มีการบริหารจัดการองค์กรตามหลักคุณธรรม ธรรมาภิบาล หรือหลักการบริหารกิจการบ้านเมืองที่ดี</a:t>
          </a:r>
          <a:endParaRPr lang="en-US" sz="2000" kern="1200" dirty="0">
            <a:latin typeface="TH SarabunPSK" panose="020B0500040200020003" pitchFamily="34" charset="-34"/>
            <a:cs typeface="+mj-cs"/>
          </a:endParaRPr>
        </a:p>
      </dsp:txBody>
      <dsp:txXfrm>
        <a:off x="3419682" y="542545"/>
        <a:ext cx="1965383" cy="1062226"/>
      </dsp:txXfrm>
    </dsp:sp>
    <dsp:sp modelId="{E182FDCB-2A28-4F6C-9C75-1A50EB065EBD}">
      <dsp:nvSpPr>
        <dsp:cNvPr id="0" name=""/>
        <dsp:cNvSpPr/>
      </dsp:nvSpPr>
      <dsp:spPr>
        <a:xfrm>
          <a:off x="4105465" y="1647119"/>
          <a:ext cx="2508483" cy="2360503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rgbClr val="000099"/>
              </a:solidFill>
              <a:latin typeface="TH SarabunPSK" panose="020B0500040200020003" pitchFamily="34" charset="-34"/>
              <a:cs typeface="+mj-cs"/>
            </a:rPr>
            <a:t>ส่งเสริมสนับสนุนให้ผู้ปฏิบัติงานในองค์กรยึดมั่นคุณธรรมเป็นฐานในการปฏิบัติงาน และดำเนินชีวิต</a:t>
          </a:r>
          <a:endParaRPr lang="en-US" sz="2000" kern="1200" dirty="0">
            <a:latin typeface="TH SarabunPSK" panose="020B0500040200020003" pitchFamily="34" charset="-34"/>
            <a:cs typeface="+mj-cs"/>
          </a:endParaRPr>
        </a:p>
      </dsp:txBody>
      <dsp:txXfrm>
        <a:off x="4872643" y="2256916"/>
        <a:ext cx="1505090" cy="1298276"/>
      </dsp:txXfrm>
    </dsp:sp>
    <dsp:sp modelId="{8B3EC26E-C360-486B-B204-C2895A1C5122}">
      <dsp:nvSpPr>
        <dsp:cNvPr id="0" name=""/>
        <dsp:cNvSpPr/>
      </dsp:nvSpPr>
      <dsp:spPr>
        <a:xfrm>
          <a:off x="2354959" y="1589405"/>
          <a:ext cx="2343082" cy="2360503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rgbClr val="C00000"/>
              </a:solidFill>
              <a:latin typeface="TH SarabunPSK" panose="020B0500040200020003" pitchFamily="34" charset="-34"/>
              <a:cs typeface="+mj-cs"/>
            </a:rPr>
            <a:t>ส่งเสริมคุณธรรม ขยายความดี ให้สู่ประชาชน ชุมชน หรือสังคมรอบข้าง </a:t>
          </a:r>
          <a:endParaRPr lang="en-US" sz="2000" kern="1200" dirty="0">
            <a:latin typeface="TH SarabunPSK" panose="020B0500040200020003" pitchFamily="34" charset="-34"/>
            <a:cs typeface="+mj-cs"/>
          </a:endParaRPr>
        </a:p>
      </dsp:txBody>
      <dsp:txXfrm>
        <a:off x="2575599" y="2199202"/>
        <a:ext cx="1405849" cy="1298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C4DFA-3778-4919-8DEA-B72B12EF89CD}">
      <dsp:nvSpPr>
        <dsp:cNvPr id="0" name=""/>
        <dsp:cNvSpPr/>
      </dsp:nvSpPr>
      <dsp:spPr>
        <a:xfrm>
          <a:off x="3476272" y="1317471"/>
          <a:ext cx="1760033" cy="1448565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rPr>
            <a:t>หลักการสำคัญ</a:t>
          </a:r>
        </a:p>
      </dsp:txBody>
      <dsp:txXfrm>
        <a:off x="3760893" y="1551724"/>
        <a:ext cx="1190791" cy="980059"/>
      </dsp:txXfrm>
    </dsp:sp>
    <dsp:sp modelId="{41801F2C-B174-4BE3-85EA-B6CABFEA5F28}">
      <dsp:nvSpPr>
        <dsp:cNvPr id="0" name=""/>
        <dsp:cNvSpPr/>
      </dsp:nvSpPr>
      <dsp:spPr>
        <a:xfrm>
          <a:off x="4567606" y="624431"/>
          <a:ext cx="631808" cy="5443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5CFF5-74E8-47F7-B124-827504E809CC}">
      <dsp:nvSpPr>
        <dsp:cNvPr id="0" name=""/>
        <dsp:cNvSpPr/>
      </dsp:nvSpPr>
      <dsp:spPr>
        <a:xfrm>
          <a:off x="3673258" y="0"/>
          <a:ext cx="1372293" cy="1187194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ระเบิดจากข้างใน </a:t>
          </a:r>
          <a:endParaRPr lang="th-TH" sz="2000" b="1" kern="1200" dirty="0">
            <a:solidFill>
              <a:schemeClr val="bg1"/>
            </a:solidFill>
            <a:latin typeface="TH SarabunPSK" pitchFamily="34" charset="-34"/>
            <a:cs typeface="+mj-cs"/>
          </a:endParaRPr>
        </a:p>
      </dsp:txBody>
      <dsp:txXfrm>
        <a:off x="3900676" y="196743"/>
        <a:ext cx="917457" cy="793708"/>
      </dsp:txXfrm>
    </dsp:sp>
    <dsp:sp modelId="{C2253841-5598-4827-87E5-DEC853594611}">
      <dsp:nvSpPr>
        <dsp:cNvPr id="0" name=""/>
        <dsp:cNvSpPr/>
      </dsp:nvSpPr>
      <dsp:spPr>
        <a:xfrm>
          <a:off x="5304975" y="1642143"/>
          <a:ext cx="631808" cy="5443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B4BC9-3F3D-4FD3-9594-880A9ADF9072}">
      <dsp:nvSpPr>
        <dsp:cNvPr id="0" name=""/>
        <dsp:cNvSpPr/>
      </dsp:nvSpPr>
      <dsp:spPr>
        <a:xfrm>
          <a:off x="4931811" y="730204"/>
          <a:ext cx="1372293" cy="1187194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จากหลักความจริง</a:t>
          </a:r>
          <a:endParaRPr lang="th-TH" sz="2400" b="1" kern="1200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sp:txBody>
      <dsp:txXfrm>
        <a:off x="5159229" y="926947"/>
        <a:ext cx="917457" cy="793708"/>
      </dsp:txXfrm>
    </dsp:sp>
    <dsp:sp modelId="{FB7140FE-C998-4535-A0C3-488F13343531}">
      <dsp:nvSpPr>
        <dsp:cNvPr id="0" name=""/>
        <dsp:cNvSpPr/>
      </dsp:nvSpPr>
      <dsp:spPr>
        <a:xfrm>
          <a:off x="4792750" y="2790949"/>
          <a:ext cx="631808" cy="5443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D6C72-DBE9-47E4-ADF8-03BE908BACAD}">
      <dsp:nvSpPr>
        <dsp:cNvPr id="0" name=""/>
        <dsp:cNvSpPr/>
      </dsp:nvSpPr>
      <dsp:spPr>
        <a:xfrm>
          <a:off x="4931811" y="2165701"/>
          <a:ext cx="1372293" cy="1187194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แบบมีส่วนร่วม </a:t>
          </a:r>
          <a:endParaRPr lang="th-TH" sz="2800" b="1" kern="1200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sp:txBody>
      <dsp:txXfrm>
        <a:off x="5159229" y="2362444"/>
        <a:ext cx="917457" cy="793708"/>
      </dsp:txXfrm>
    </dsp:sp>
    <dsp:sp modelId="{5C844414-E55D-4E8E-AA3A-EC6921589ACC}">
      <dsp:nvSpPr>
        <dsp:cNvPr id="0" name=""/>
        <dsp:cNvSpPr/>
      </dsp:nvSpPr>
      <dsp:spPr>
        <a:xfrm>
          <a:off x="3522123" y="2910199"/>
          <a:ext cx="631808" cy="5443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7CDC1-B9E2-4EF1-9B9E-0F3F8845EAAA}">
      <dsp:nvSpPr>
        <dsp:cNvPr id="0" name=""/>
        <dsp:cNvSpPr/>
      </dsp:nvSpPr>
      <dsp:spPr>
        <a:xfrm>
          <a:off x="3673258" y="2896723"/>
          <a:ext cx="1372293" cy="118719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ใส่ใจแบบองค์รวม </a:t>
          </a:r>
          <a:endParaRPr lang="th-TH" sz="2400" b="1" kern="1200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sp:txBody>
      <dsp:txXfrm>
        <a:off x="3900676" y="3093466"/>
        <a:ext cx="917457" cy="793708"/>
      </dsp:txXfrm>
    </dsp:sp>
    <dsp:sp modelId="{38C99F44-7739-43BA-8A01-F3BED90EB3D2}">
      <dsp:nvSpPr>
        <dsp:cNvPr id="0" name=""/>
        <dsp:cNvSpPr/>
      </dsp:nvSpPr>
      <dsp:spPr>
        <a:xfrm>
          <a:off x="2772679" y="1892895"/>
          <a:ext cx="631808" cy="5443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034F4-01C7-4EF1-AEAA-DF66CD654237}">
      <dsp:nvSpPr>
        <dsp:cNvPr id="0" name=""/>
        <dsp:cNvSpPr/>
      </dsp:nvSpPr>
      <dsp:spPr>
        <a:xfrm>
          <a:off x="2408863" y="2166518"/>
          <a:ext cx="1372293" cy="1187194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เพื่อความดีงาม</a:t>
          </a:r>
          <a:endParaRPr lang="th-TH" sz="2400" b="1" kern="1200" dirty="0">
            <a:solidFill>
              <a:schemeClr val="bg1"/>
            </a:solidFill>
            <a:effectLst/>
            <a:latin typeface="TH SarabunPSK" pitchFamily="34" charset="-34"/>
            <a:cs typeface="+mj-cs"/>
          </a:endParaRPr>
        </a:p>
      </dsp:txBody>
      <dsp:txXfrm>
        <a:off x="2636281" y="2363261"/>
        <a:ext cx="917457" cy="793708"/>
      </dsp:txXfrm>
    </dsp:sp>
    <dsp:sp modelId="{70DD0009-DB90-44E9-B24F-116BF59F22BC}">
      <dsp:nvSpPr>
        <dsp:cNvPr id="0" name=""/>
        <dsp:cNvSpPr/>
      </dsp:nvSpPr>
      <dsp:spPr>
        <a:xfrm>
          <a:off x="2408863" y="728570"/>
          <a:ext cx="1372293" cy="1187194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chemeClr val="bg1"/>
              </a:solidFill>
              <a:effectLst/>
              <a:latin typeface="TH SarabunPSK" pitchFamily="34" charset="-34"/>
              <a:cs typeface="TH SarabunPSK" pitchFamily="34" charset="-34"/>
            </a:rPr>
            <a:t>สร้างข่าย ขยายผล</a:t>
          </a:r>
        </a:p>
      </dsp:txBody>
      <dsp:txXfrm>
        <a:off x="2636281" y="925313"/>
        <a:ext cx="917457" cy="793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679FC-D770-4536-B076-E1F473F487D8}">
      <dsp:nvSpPr>
        <dsp:cNvPr id="0" name=""/>
        <dsp:cNvSpPr/>
      </dsp:nvSpPr>
      <dsp:spPr>
        <a:xfrm>
          <a:off x="3926668" y="1471678"/>
          <a:ext cx="1049864" cy="1049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b="1" kern="1200" dirty="0">
              <a:latin typeface="AngsanaUPC" pitchFamily="18" charset="-34"/>
              <a:cs typeface="AngsanaUPC" pitchFamily="18" charset="-34"/>
            </a:rPr>
            <a:t>องค์กรคุณธรรม</a:t>
          </a:r>
          <a:endParaRPr lang="en-US" sz="2100" b="1" kern="1200" dirty="0">
            <a:latin typeface="AngsanaUPC" pitchFamily="18" charset="-34"/>
            <a:cs typeface="AngsanaUPC" pitchFamily="18" charset="-34"/>
          </a:endParaRPr>
        </a:p>
      </dsp:txBody>
      <dsp:txXfrm>
        <a:off x="4080417" y="1625427"/>
        <a:ext cx="742366" cy="742366"/>
      </dsp:txXfrm>
    </dsp:sp>
    <dsp:sp modelId="{F3386CC2-74E2-4420-BD76-B1CBD19A8ADA}">
      <dsp:nvSpPr>
        <dsp:cNvPr id="0" name=""/>
        <dsp:cNvSpPr/>
      </dsp:nvSpPr>
      <dsp:spPr>
        <a:xfrm rot="16200000">
          <a:off x="4340398" y="1089679"/>
          <a:ext cx="222405" cy="35695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0000"/>
            </a:solidFill>
          </a:endParaRPr>
        </a:p>
      </dsp:txBody>
      <dsp:txXfrm>
        <a:off x="4373759" y="1194431"/>
        <a:ext cx="155684" cy="214172"/>
      </dsp:txXfrm>
    </dsp:sp>
    <dsp:sp modelId="{DD30B64F-6FED-4CBB-B136-C376A2541FD9}">
      <dsp:nvSpPr>
        <dsp:cNvPr id="0" name=""/>
        <dsp:cNvSpPr/>
      </dsp:nvSpPr>
      <dsp:spPr>
        <a:xfrm>
          <a:off x="3191511" y="2180"/>
          <a:ext cx="2520179" cy="1049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TH Fah kwang" panose="02000506000000020004" pitchFamily="2" charset="-34"/>
              <a:cs typeface="TH Fah kwang" panose="02000506000000020004" pitchFamily="2" charset="-34"/>
            </a:rPr>
            <a:t>ผล</a:t>
          </a:r>
          <a:r>
            <a:rPr lang="th-TH" sz="2000" b="1" kern="1200" dirty="0">
              <a:latin typeface="AngsanaUPC" pitchFamily="18" charset="-34"/>
              <a:cs typeface="AngsanaUPC" pitchFamily="18" charset="-34"/>
            </a:rPr>
            <a:t>ประกอบการ</a:t>
          </a:r>
          <a:r>
            <a:rPr lang="th-TH" sz="2000" b="1" kern="1200" dirty="0">
              <a:latin typeface="TH Fah kwang" panose="02000506000000020004" pitchFamily="2" charset="-34"/>
              <a:cs typeface="TH Fah kwang" panose="02000506000000020004" pitchFamily="2" charset="-34"/>
            </a:rPr>
            <a:t>ดีขึ้น</a:t>
          </a:r>
          <a:endParaRPr lang="en-US" sz="2000" b="1" kern="1200" dirty="0">
            <a:latin typeface="TH Fah kwang" panose="02000506000000020004" pitchFamily="2" charset="-34"/>
            <a:cs typeface="TH Fah kwang" panose="02000506000000020004" pitchFamily="2" charset="-34"/>
          </a:endParaRPr>
        </a:p>
      </dsp:txBody>
      <dsp:txXfrm>
        <a:off x="3560583" y="155929"/>
        <a:ext cx="1782035" cy="742366"/>
      </dsp:txXfrm>
    </dsp:sp>
    <dsp:sp modelId="{75664CEE-D77C-48F5-96FF-82407D54E733}">
      <dsp:nvSpPr>
        <dsp:cNvPr id="0" name=""/>
        <dsp:cNvSpPr/>
      </dsp:nvSpPr>
      <dsp:spPr>
        <a:xfrm rot="21579588">
          <a:off x="5054433" y="1813996"/>
          <a:ext cx="187698" cy="35695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0000"/>
            </a:solidFill>
          </a:endParaRPr>
        </a:p>
      </dsp:txBody>
      <dsp:txXfrm>
        <a:off x="5054433" y="1885554"/>
        <a:ext cx="131389" cy="214172"/>
      </dsp:txXfrm>
    </dsp:sp>
    <dsp:sp modelId="{85620AB2-347F-4052-AFD3-26FA22DDAC45}">
      <dsp:nvSpPr>
        <dsp:cNvPr id="0" name=""/>
        <dsp:cNvSpPr/>
      </dsp:nvSpPr>
      <dsp:spPr>
        <a:xfrm>
          <a:off x="5330622" y="1461214"/>
          <a:ext cx="1766513" cy="1049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AngsanaUPC" pitchFamily="18" charset="-34"/>
              <a:cs typeface="AngsanaUPC" pitchFamily="18" charset="-34"/>
            </a:rPr>
            <a:t>ภาพลักษณ์ดีขึ้น</a:t>
          </a:r>
          <a:endParaRPr lang="en-US" sz="2000" b="1" kern="1200" dirty="0">
            <a:latin typeface="AngsanaUPC" pitchFamily="18" charset="-34"/>
            <a:cs typeface="AngsanaUPC" pitchFamily="18" charset="-34"/>
          </a:endParaRPr>
        </a:p>
      </dsp:txBody>
      <dsp:txXfrm>
        <a:off x="5589322" y="1614963"/>
        <a:ext cx="1249113" cy="742366"/>
      </dsp:txXfrm>
    </dsp:sp>
    <dsp:sp modelId="{AEF46998-29DB-412B-B724-ADAB3934A33E}">
      <dsp:nvSpPr>
        <dsp:cNvPr id="0" name=""/>
        <dsp:cNvSpPr/>
      </dsp:nvSpPr>
      <dsp:spPr>
        <a:xfrm rot="5400000">
          <a:off x="4340398" y="2546587"/>
          <a:ext cx="222405" cy="35695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0000"/>
            </a:solidFill>
          </a:endParaRPr>
        </a:p>
      </dsp:txBody>
      <dsp:txXfrm>
        <a:off x="4373759" y="2584618"/>
        <a:ext cx="155684" cy="214172"/>
      </dsp:txXfrm>
    </dsp:sp>
    <dsp:sp modelId="{F028FF63-972A-4B03-BAF4-3F45CB1CDBB5}">
      <dsp:nvSpPr>
        <dsp:cNvPr id="0" name=""/>
        <dsp:cNvSpPr/>
      </dsp:nvSpPr>
      <dsp:spPr>
        <a:xfrm>
          <a:off x="3311878" y="2941175"/>
          <a:ext cx="2279445" cy="1049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AngsanaUPC" pitchFamily="18" charset="-34"/>
              <a:cs typeface="AngsanaUPC" pitchFamily="18" charset="-34"/>
            </a:rPr>
            <a:t>เพิ่มประสิทธิภาพในกระบวนการทำงาน</a:t>
          </a:r>
          <a:endParaRPr lang="en-US" sz="2000" b="1" kern="1200" dirty="0">
            <a:latin typeface="AngsanaUPC" pitchFamily="18" charset="-34"/>
            <a:cs typeface="AngsanaUPC" pitchFamily="18" charset="-34"/>
          </a:endParaRPr>
        </a:p>
      </dsp:txBody>
      <dsp:txXfrm>
        <a:off x="3645695" y="3094924"/>
        <a:ext cx="1611811" cy="742366"/>
      </dsp:txXfrm>
    </dsp:sp>
    <dsp:sp modelId="{163DA820-9DF7-43F4-AD9D-9828DE31217A}">
      <dsp:nvSpPr>
        <dsp:cNvPr id="0" name=""/>
        <dsp:cNvSpPr/>
      </dsp:nvSpPr>
      <dsp:spPr>
        <a:xfrm rot="10800000">
          <a:off x="3645428" y="1818133"/>
          <a:ext cx="198743" cy="35695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0000"/>
            </a:solidFill>
          </a:endParaRPr>
        </a:p>
      </dsp:txBody>
      <dsp:txXfrm rot="10800000">
        <a:off x="3705051" y="1889524"/>
        <a:ext cx="139120" cy="214172"/>
      </dsp:txXfrm>
    </dsp:sp>
    <dsp:sp modelId="{CFACDD93-3D61-4610-99B2-36BD42269110}">
      <dsp:nvSpPr>
        <dsp:cNvPr id="0" name=""/>
        <dsp:cNvSpPr/>
      </dsp:nvSpPr>
      <dsp:spPr>
        <a:xfrm>
          <a:off x="1785168" y="1471678"/>
          <a:ext cx="1766513" cy="1049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AngsanaUPC" pitchFamily="18" charset="-34"/>
              <a:cs typeface="AngsanaUPC" pitchFamily="18" charset="-34"/>
            </a:rPr>
            <a:t>พนักงานมีความสุข  เติบโตก้าวหน้า </a:t>
          </a:r>
          <a:endParaRPr lang="en-US" sz="2000" b="1" kern="1200" dirty="0">
            <a:latin typeface="AngsanaUPC" pitchFamily="18" charset="-34"/>
            <a:cs typeface="AngsanaUPC" pitchFamily="18" charset="-34"/>
          </a:endParaRPr>
        </a:p>
      </dsp:txBody>
      <dsp:txXfrm>
        <a:off x="2043868" y="1625427"/>
        <a:ext cx="1249113" cy="7423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F37E1-CA42-47A8-B6BE-A2021AAB33A8}">
      <dsp:nvSpPr>
        <dsp:cNvPr id="0" name=""/>
        <dsp:cNvSpPr/>
      </dsp:nvSpPr>
      <dsp:spPr>
        <a:xfrm>
          <a:off x="719849" y="1894341"/>
          <a:ext cx="393164" cy="1495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582" y="0"/>
              </a:lnTo>
              <a:lnTo>
                <a:pt x="196582" y="1495228"/>
              </a:lnTo>
              <a:lnTo>
                <a:pt x="393164" y="14952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77780" y="2603303"/>
        <a:ext cx="77302" cy="77302"/>
      </dsp:txXfrm>
    </dsp:sp>
    <dsp:sp modelId="{7F5B0186-4A6B-45CD-A739-6E73691A72C6}">
      <dsp:nvSpPr>
        <dsp:cNvPr id="0" name=""/>
        <dsp:cNvSpPr/>
      </dsp:nvSpPr>
      <dsp:spPr>
        <a:xfrm>
          <a:off x="719849" y="1836469"/>
          <a:ext cx="4296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7871"/>
              </a:moveTo>
              <a:lnTo>
                <a:pt x="214809" y="57871"/>
              </a:lnTo>
              <a:lnTo>
                <a:pt x="214809" y="45720"/>
              </a:lnTo>
              <a:lnTo>
                <a:pt x="429619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3914" y="1871445"/>
        <a:ext cx="21489" cy="21489"/>
      </dsp:txXfrm>
    </dsp:sp>
    <dsp:sp modelId="{BE23F6D6-F1F3-491F-AACF-43AD565834FA}">
      <dsp:nvSpPr>
        <dsp:cNvPr id="0" name=""/>
        <dsp:cNvSpPr/>
      </dsp:nvSpPr>
      <dsp:spPr>
        <a:xfrm>
          <a:off x="719849" y="374810"/>
          <a:ext cx="368868" cy="1519530"/>
        </a:xfrm>
        <a:custGeom>
          <a:avLst/>
          <a:gdLst/>
          <a:ahLst/>
          <a:cxnLst/>
          <a:rect l="0" t="0" r="0" b="0"/>
          <a:pathLst>
            <a:path>
              <a:moveTo>
                <a:pt x="0" y="1519530"/>
              </a:moveTo>
              <a:lnTo>
                <a:pt x="184434" y="1519530"/>
              </a:lnTo>
              <a:lnTo>
                <a:pt x="184434" y="0"/>
              </a:lnTo>
              <a:lnTo>
                <a:pt x="3688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65192" y="1095484"/>
        <a:ext cx="78183" cy="78183"/>
      </dsp:txXfrm>
    </dsp:sp>
    <dsp:sp modelId="{8B0F8B0A-9DE9-4036-A574-5C819FCAFDAB}">
      <dsp:nvSpPr>
        <dsp:cNvPr id="0" name=""/>
        <dsp:cNvSpPr/>
      </dsp:nvSpPr>
      <dsp:spPr>
        <a:xfrm rot="16200000">
          <a:off x="-1534416" y="1534416"/>
          <a:ext cx="3788682" cy="719849"/>
        </a:xfrm>
        <a:prstGeom prst="rect">
          <a:avLst/>
        </a:prstGeom>
        <a:solidFill>
          <a:srgbClr val="0000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-1534416" y="1534416"/>
        <a:ext cx="3788682" cy="719849"/>
      </dsp:txXfrm>
    </dsp:sp>
    <dsp:sp modelId="{4A79A43C-B658-4497-912E-43420F389162}">
      <dsp:nvSpPr>
        <dsp:cNvPr id="0" name=""/>
        <dsp:cNvSpPr/>
      </dsp:nvSpPr>
      <dsp:spPr>
        <a:xfrm>
          <a:off x="1088717" y="14885"/>
          <a:ext cx="2889427" cy="71984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องค์กรคุณธรรมต้นแบบ</a:t>
          </a:r>
          <a:endParaRPr lang="en-US" sz="3100" b="1" kern="1200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88717" y="14885"/>
        <a:ext cx="2889427" cy="719849"/>
      </dsp:txXfrm>
    </dsp:sp>
    <dsp:sp modelId="{DA039360-4F28-4FF8-A46E-12AFECAC77E9}">
      <dsp:nvSpPr>
        <dsp:cNvPr id="0" name=""/>
        <dsp:cNvSpPr/>
      </dsp:nvSpPr>
      <dsp:spPr>
        <a:xfrm>
          <a:off x="1149469" y="1522265"/>
          <a:ext cx="2792032" cy="719849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องค์กรคุณธรรม</a:t>
          </a:r>
          <a:endParaRPr lang="en-US" sz="3100" b="1" kern="1200" dirty="0">
            <a:solidFill>
              <a:srgbClr val="000099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149469" y="1522265"/>
        <a:ext cx="2792032" cy="719849"/>
      </dsp:txXfrm>
    </dsp:sp>
    <dsp:sp modelId="{C26C51F7-89C9-4EE0-B9A7-3324C3DB07A6}">
      <dsp:nvSpPr>
        <dsp:cNvPr id="0" name=""/>
        <dsp:cNvSpPr/>
      </dsp:nvSpPr>
      <dsp:spPr>
        <a:xfrm>
          <a:off x="1113013" y="3029644"/>
          <a:ext cx="2938137" cy="71984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องค์กรส่งเสริมคุณธรรม</a:t>
          </a:r>
          <a:endParaRPr lang="en-US" sz="3000" b="1" kern="1200" dirty="0">
            <a:solidFill>
              <a:srgbClr val="000099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113013" y="3029644"/>
        <a:ext cx="2938137" cy="7198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4F7DC-45B9-4C27-92F2-139E19010D8A}">
      <dsp:nvSpPr>
        <dsp:cNvPr id="0" name=""/>
        <dsp:cNvSpPr/>
      </dsp:nvSpPr>
      <dsp:spPr>
        <a:xfrm>
          <a:off x="3544907" y="2771185"/>
          <a:ext cx="2054185" cy="205418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โครงสร้าง  พื้นฐาน</a:t>
          </a:r>
          <a:endParaRPr lang="en-US" sz="3600" b="1" kern="1200" dirty="0">
            <a:solidFill>
              <a:schemeClr val="bg1"/>
            </a:solidFill>
            <a:latin typeface="LilyUPC" panose="020B0604020202020204" pitchFamily="34" charset="-34"/>
            <a:cs typeface="LilyUPC" panose="020B0604020202020204" pitchFamily="34" charset="-34"/>
          </a:endParaRPr>
        </a:p>
      </dsp:txBody>
      <dsp:txXfrm>
        <a:off x="3845735" y="3072013"/>
        <a:ext cx="1452529" cy="1452529"/>
      </dsp:txXfrm>
    </dsp:sp>
    <dsp:sp modelId="{BBC920D6-56F7-4121-8F9C-EC76568A9346}">
      <dsp:nvSpPr>
        <dsp:cNvPr id="0" name=""/>
        <dsp:cNvSpPr/>
      </dsp:nvSpPr>
      <dsp:spPr>
        <a:xfrm rot="10800000">
          <a:off x="1554521" y="3505556"/>
          <a:ext cx="1880914" cy="585442"/>
        </a:xfrm>
        <a:prstGeom prst="leftArrow">
          <a:avLst>
            <a:gd name="adj1" fmla="val 60000"/>
            <a:gd name="adj2" fmla="val 50000"/>
          </a:avLst>
        </a:prstGeom>
        <a:solidFill>
          <a:srgbClr val="CA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82A38-0C1F-4556-B649-E797627F63B7}">
      <dsp:nvSpPr>
        <dsp:cNvPr id="0" name=""/>
        <dsp:cNvSpPr/>
      </dsp:nvSpPr>
      <dsp:spPr>
        <a:xfrm>
          <a:off x="578783" y="3222857"/>
          <a:ext cx="1951476" cy="1150840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มีทีมงาน จิตอาสาช่วยกันขับเคลื่อน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12490" y="3256564"/>
        <a:ext cx="1884062" cy="1083426"/>
      </dsp:txXfrm>
    </dsp:sp>
    <dsp:sp modelId="{BFFDCE84-5EFA-4387-A204-B69277D6D8FF}">
      <dsp:nvSpPr>
        <dsp:cNvPr id="0" name=""/>
        <dsp:cNvSpPr/>
      </dsp:nvSpPr>
      <dsp:spPr>
        <a:xfrm rot="13500000">
          <a:off x="2162867" y="2036880"/>
          <a:ext cx="1880914" cy="585442"/>
        </a:xfrm>
        <a:prstGeom prst="leftArrow">
          <a:avLst>
            <a:gd name="adj1" fmla="val 60000"/>
            <a:gd name="adj2" fmla="val 50000"/>
          </a:avLst>
        </a:prstGeom>
        <a:solidFill>
          <a:srgbClr val="CA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6BF20-D03B-48F7-A0E5-D85911973DE4}">
      <dsp:nvSpPr>
        <dsp:cNvPr id="0" name=""/>
        <dsp:cNvSpPr/>
      </dsp:nvSpPr>
      <dsp:spPr>
        <a:xfrm>
          <a:off x="1462582" y="884008"/>
          <a:ext cx="1951476" cy="1561180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มีผู้นำที่เป็นแบบอย่าง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508307" y="929733"/>
        <a:ext cx="1860026" cy="1469730"/>
      </dsp:txXfrm>
    </dsp:sp>
    <dsp:sp modelId="{259AF30B-CC67-4A62-9C7F-1CCBDFA20CF6}">
      <dsp:nvSpPr>
        <dsp:cNvPr id="0" name=""/>
        <dsp:cNvSpPr/>
      </dsp:nvSpPr>
      <dsp:spPr>
        <a:xfrm rot="16200000">
          <a:off x="3631542" y="1428535"/>
          <a:ext cx="1880914" cy="585442"/>
        </a:xfrm>
        <a:prstGeom prst="leftArrow">
          <a:avLst>
            <a:gd name="adj1" fmla="val 60000"/>
            <a:gd name="adj2" fmla="val 50000"/>
          </a:avLst>
        </a:prstGeom>
        <a:solidFill>
          <a:srgbClr val="CA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305BD-43CB-4C0B-9AA2-D3C9BE7BB817}">
      <dsp:nvSpPr>
        <dsp:cNvPr id="0" name=""/>
        <dsp:cNvSpPr/>
      </dsp:nvSpPr>
      <dsp:spPr>
        <a:xfrm>
          <a:off x="3596261" y="209"/>
          <a:ext cx="1951476" cy="1561180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มีหลักคุณธรรม </a:t>
          </a:r>
          <a:r>
            <a: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ค่านิยมที่ดีงามร่วมกัน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641986" y="45934"/>
        <a:ext cx="1860026" cy="1469730"/>
      </dsp:txXfrm>
    </dsp:sp>
    <dsp:sp modelId="{17F0981E-F361-4259-BDAD-A306D84811B1}">
      <dsp:nvSpPr>
        <dsp:cNvPr id="0" name=""/>
        <dsp:cNvSpPr/>
      </dsp:nvSpPr>
      <dsp:spPr>
        <a:xfrm rot="18900000">
          <a:off x="5100218" y="2036880"/>
          <a:ext cx="1880914" cy="585442"/>
        </a:xfrm>
        <a:prstGeom prst="leftArrow">
          <a:avLst>
            <a:gd name="adj1" fmla="val 60000"/>
            <a:gd name="adj2" fmla="val 50000"/>
          </a:avLst>
        </a:prstGeom>
        <a:solidFill>
          <a:srgbClr val="CA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61CB-5C58-4377-870F-377004FF8AC7}">
      <dsp:nvSpPr>
        <dsp:cNvPr id="0" name=""/>
        <dsp:cNvSpPr/>
      </dsp:nvSpPr>
      <dsp:spPr>
        <a:xfrm>
          <a:off x="5729941" y="884008"/>
          <a:ext cx="1951476" cy="1561180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มีกติกา ข้อตกลงคุณธรรม ร่วมกัน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775666" y="929733"/>
        <a:ext cx="1860026" cy="1469730"/>
      </dsp:txXfrm>
    </dsp:sp>
    <dsp:sp modelId="{BFD5EBFE-8FC9-4CA2-A5E3-CBF570426501}">
      <dsp:nvSpPr>
        <dsp:cNvPr id="0" name=""/>
        <dsp:cNvSpPr/>
      </dsp:nvSpPr>
      <dsp:spPr>
        <a:xfrm>
          <a:off x="5708563" y="3505556"/>
          <a:ext cx="1880914" cy="585442"/>
        </a:xfrm>
        <a:prstGeom prst="leftArrow">
          <a:avLst>
            <a:gd name="adj1" fmla="val 60000"/>
            <a:gd name="adj2" fmla="val 50000"/>
          </a:avLst>
        </a:prstGeom>
        <a:solidFill>
          <a:srgbClr val="CA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851E3-6CA9-4734-99AD-74BA18339744}">
      <dsp:nvSpPr>
        <dsp:cNvPr id="0" name=""/>
        <dsp:cNvSpPr/>
      </dsp:nvSpPr>
      <dsp:spPr>
        <a:xfrm>
          <a:off x="6613740" y="3222857"/>
          <a:ext cx="1951476" cy="1150840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มีแผนกิจกรรม โครงการ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647447" y="3256564"/>
        <a:ext cx="1884062" cy="10834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4F7DC-45B9-4C27-92F2-139E19010D8A}">
      <dsp:nvSpPr>
        <dsp:cNvPr id="0" name=""/>
        <dsp:cNvSpPr/>
      </dsp:nvSpPr>
      <dsp:spPr>
        <a:xfrm>
          <a:off x="3471371" y="2622891"/>
          <a:ext cx="2201257" cy="2201257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b="1" kern="1200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ผลระดับ</a:t>
          </a:r>
          <a:r>
            <a:rPr lang="en-US" sz="4400" b="1" kern="1200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2</a:t>
          </a:r>
        </a:p>
      </dsp:txBody>
      <dsp:txXfrm>
        <a:off x="3793738" y="2945258"/>
        <a:ext cx="1556523" cy="1556523"/>
      </dsp:txXfrm>
    </dsp:sp>
    <dsp:sp modelId="{BFFDCE84-5EFA-4387-A204-B69277D6D8FF}">
      <dsp:nvSpPr>
        <dsp:cNvPr id="0" name=""/>
        <dsp:cNvSpPr/>
      </dsp:nvSpPr>
      <dsp:spPr>
        <a:xfrm rot="12900000">
          <a:off x="2055717" y="2238479"/>
          <a:ext cx="1686809" cy="627358"/>
        </a:xfrm>
        <a:prstGeom prst="leftArrow">
          <a:avLst>
            <a:gd name="adj1" fmla="val 60000"/>
            <a:gd name="adj2" fmla="val 50000"/>
          </a:avLst>
        </a:prstGeom>
        <a:solidFill>
          <a:srgbClr val="F2B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6BF20-D03B-48F7-A0E5-D85911973DE4}">
      <dsp:nvSpPr>
        <dsp:cNvPr id="0" name=""/>
        <dsp:cNvSpPr/>
      </dsp:nvSpPr>
      <dsp:spPr>
        <a:xfrm>
          <a:off x="1162647" y="1231923"/>
          <a:ext cx="2091194" cy="1672955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องค์กรมีระบบ มาตรการรองรับ </a:t>
          </a:r>
          <a:endParaRPr lang="en-US" sz="31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11646" y="1280922"/>
        <a:ext cx="1993196" cy="1574957"/>
      </dsp:txXfrm>
    </dsp:sp>
    <dsp:sp modelId="{259AF30B-CC67-4A62-9C7F-1CCBDFA20CF6}">
      <dsp:nvSpPr>
        <dsp:cNvPr id="0" name=""/>
        <dsp:cNvSpPr/>
      </dsp:nvSpPr>
      <dsp:spPr>
        <a:xfrm rot="16200000">
          <a:off x="3728595" y="1367634"/>
          <a:ext cx="1686809" cy="627358"/>
        </a:xfrm>
        <a:prstGeom prst="leftArrow">
          <a:avLst>
            <a:gd name="adj1" fmla="val 60000"/>
            <a:gd name="adj2" fmla="val 50000"/>
          </a:avLst>
        </a:prstGeom>
        <a:solidFill>
          <a:srgbClr val="F2B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305BD-43CB-4C0B-9AA2-D3C9BE7BB817}">
      <dsp:nvSpPr>
        <dsp:cNvPr id="0" name=""/>
        <dsp:cNvSpPr/>
      </dsp:nvSpPr>
      <dsp:spPr>
        <a:xfrm>
          <a:off x="3526402" y="1430"/>
          <a:ext cx="2091194" cy="1672955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กิจกรรม โครงการด้านความดี มีต่อเนื่อง</a:t>
          </a:r>
          <a:endParaRPr lang="en-US" sz="31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575401" y="50429"/>
        <a:ext cx="1993196" cy="1574957"/>
      </dsp:txXfrm>
    </dsp:sp>
    <dsp:sp modelId="{17F0981E-F361-4259-BDAD-A306D84811B1}">
      <dsp:nvSpPr>
        <dsp:cNvPr id="0" name=""/>
        <dsp:cNvSpPr/>
      </dsp:nvSpPr>
      <dsp:spPr>
        <a:xfrm rot="19500000">
          <a:off x="5401473" y="2238479"/>
          <a:ext cx="1686809" cy="627358"/>
        </a:xfrm>
        <a:prstGeom prst="leftArrow">
          <a:avLst>
            <a:gd name="adj1" fmla="val 60000"/>
            <a:gd name="adj2" fmla="val 50000"/>
          </a:avLst>
        </a:prstGeom>
        <a:solidFill>
          <a:srgbClr val="F2B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61CB-5C58-4377-870F-377004FF8AC7}">
      <dsp:nvSpPr>
        <dsp:cNvPr id="0" name=""/>
        <dsp:cNvSpPr/>
      </dsp:nvSpPr>
      <dsp:spPr>
        <a:xfrm>
          <a:off x="5890157" y="1231923"/>
          <a:ext cx="2091194" cy="1672955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พฤติกรรมด้านบวก เพิ่มขึ้น </a:t>
          </a:r>
          <a:endParaRPr lang="en-US" sz="31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939156" y="1280922"/>
        <a:ext cx="1993196" cy="15749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4F7DC-45B9-4C27-92F2-139E19010D8A}">
      <dsp:nvSpPr>
        <dsp:cNvPr id="0" name=""/>
        <dsp:cNvSpPr/>
      </dsp:nvSpPr>
      <dsp:spPr>
        <a:xfrm>
          <a:off x="3700417" y="1990726"/>
          <a:ext cx="1743164" cy="174316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ผลระดับ </a:t>
          </a:r>
          <a:r>
            <a:rPr lang="en-US" sz="4000" b="1" kern="1200" dirty="0">
              <a:solidFill>
                <a:schemeClr val="bg1"/>
              </a:solidFill>
              <a:latin typeface="LilyUPC" panose="020B0604020202020204" pitchFamily="34" charset="-34"/>
              <a:cs typeface="LilyUPC" panose="020B0604020202020204" pitchFamily="34" charset="-34"/>
            </a:rPr>
            <a:t>3</a:t>
          </a:r>
        </a:p>
      </dsp:txBody>
      <dsp:txXfrm>
        <a:off x="3955697" y="2246006"/>
        <a:ext cx="1232604" cy="1232604"/>
      </dsp:txXfrm>
    </dsp:sp>
    <dsp:sp modelId="{BFFDCE84-5EFA-4387-A204-B69277D6D8FF}">
      <dsp:nvSpPr>
        <dsp:cNvPr id="0" name=""/>
        <dsp:cNvSpPr/>
      </dsp:nvSpPr>
      <dsp:spPr>
        <a:xfrm rot="12789055">
          <a:off x="2593323" y="1743170"/>
          <a:ext cx="1291121" cy="496801"/>
        </a:xfrm>
        <a:prstGeom prst="leftArrow">
          <a:avLst>
            <a:gd name="adj1" fmla="val 60000"/>
            <a:gd name="adj2" fmla="val 50000"/>
          </a:avLst>
        </a:prstGeom>
        <a:solidFill>
          <a:srgbClr val="F2B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6BF20-D03B-48F7-A0E5-D85911973DE4}">
      <dsp:nvSpPr>
        <dsp:cNvPr id="0" name=""/>
        <dsp:cNvSpPr/>
      </dsp:nvSpPr>
      <dsp:spPr>
        <a:xfrm>
          <a:off x="1870396" y="976146"/>
          <a:ext cx="1656006" cy="1324804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เป็นแบบอย่าง ให้คนอื่นได้ </a:t>
          </a:r>
          <a:endParaRPr lang="en-US" sz="25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909198" y="1014948"/>
        <a:ext cx="1578402" cy="1247200"/>
      </dsp:txXfrm>
    </dsp:sp>
    <dsp:sp modelId="{259AF30B-CC67-4A62-9C7F-1CCBDFA20CF6}">
      <dsp:nvSpPr>
        <dsp:cNvPr id="0" name=""/>
        <dsp:cNvSpPr/>
      </dsp:nvSpPr>
      <dsp:spPr>
        <a:xfrm rot="16200000">
          <a:off x="3944750" y="1042062"/>
          <a:ext cx="1254498" cy="496801"/>
        </a:xfrm>
        <a:prstGeom prst="leftArrow">
          <a:avLst>
            <a:gd name="adj1" fmla="val 60000"/>
            <a:gd name="adj2" fmla="val 50000"/>
          </a:avLst>
        </a:prstGeom>
        <a:solidFill>
          <a:srgbClr val="F2B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305BD-43CB-4C0B-9AA2-D3C9BE7BB817}">
      <dsp:nvSpPr>
        <dsp:cNvPr id="0" name=""/>
        <dsp:cNvSpPr/>
      </dsp:nvSpPr>
      <dsp:spPr>
        <a:xfrm>
          <a:off x="3743996" y="812"/>
          <a:ext cx="1656006" cy="1324804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สภาพปัญหาลดหรือหมดไป ความสุขเพิ่ม</a:t>
          </a:r>
          <a:endParaRPr lang="en-US" sz="25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782798" y="39614"/>
        <a:ext cx="1578402" cy="1247200"/>
      </dsp:txXfrm>
    </dsp:sp>
    <dsp:sp modelId="{17F0981E-F361-4259-BDAD-A306D84811B1}">
      <dsp:nvSpPr>
        <dsp:cNvPr id="0" name=""/>
        <dsp:cNvSpPr/>
      </dsp:nvSpPr>
      <dsp:spPr>
        <a:xfrm rot="19610945">
          <a:off x="5259555" y="1743170"/>
          <a:ext cx="1291121" cy="496801"/>
        </a:xfrm>
        <a:prstGeom prst="leftArrow">
          <a:avLst>
            <a:gd name="adj1" fmla="val 60000"/>
            <a:gd name="adj2" fmla="val 50000"/>
          </a:avLst>
        </a:prstGeom>
        <a:solidFill>
          <a:srgbClr val="F2B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61CB-5C58-4377-870F-377004FF8AC7}">
      <dsp:nvSpPr>
        <dsp:cNvPr id="0" name=""/>
        <dsp:cNvSpPr/>
      </dsp:nvSpPr>
      <dsp:spPr>
        <a:xfrm>
          <a:off x="5617597" y="976146"/>
          <a:ext cx="1656006" cy="1324804"/>
        </a:xfrm>
        <a:prstGeom prst="roundRect">
          <a:avLst>
            <a:gd name="adj" fmla="val 10000"/>
          </a:avLst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ขยายความดี ไปสู่เรื่องอื่นๆ </a:t>
          </a:r>
          <a:endParaRPr lang="en-US" sz="25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56399" y="1014948"/>
        <a:ext cx="1578402" cy="1247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#2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178.png"/><Relationship Id="rId4" Type="http://schemas.openxmlformats.org/officeDocument/2006/relationships/image" Target="../media/image18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Relationship Id="rId4" Type="http://schemas.openxmlformats.org/officeDocument/2006/relationships/image" Target="../media/image18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image" Target="../media/image186.png"/><Relationship Id="rId4" Type="http://schemas.openxmlformats.org/officeDocument/2006/relationships/image" Target="../media/image18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image" Target="../media/image19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35CC9-E8C0-44DF-897C-306FDC4616A3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7BFB8-AB97-4919-AA0A-80461C781F9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508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8E3D6-EC93-4A3C-9FA3-CA24109A12F7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3F65D-2290-4B1F-862F-E8E28E8631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01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="" xmlns:a16="http://schemas.microsoft.com/office/drawing/2014/main" id="{41C04580-B8B2-4E3A-8E03-2F4153E52C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="" xmlns:a16="http://schemas.microsoft.com/office/drawing/2014/main" id="{DCDD15DD-4AA6-427E-9777-90393FE31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53726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489D50C8-5BD5-4D6F-A629-BB5114ED7AE6}" type="slidenum">
              <a:rPr lang="th-TH" sz="1200" smtClean="0">
                <a:latin typeface="Calibri" pitchFamily="34" charset="0"/>
                <a:cs typeface="Cordia New" pitchFamily="34" charset="-34"/>
              </a:rPr>
              <a:pPr/>
              <a:t>83</a:t>
            </a:fld>
            <a:endParaRPr lang="th-TH" sz="1200" smtClean="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F65D-2290-4B1F-862F-E8E28E863172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795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F65D-2290-4B1F-862F-E8E28E863172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795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D95B605D-55DB-4099-9C32-B25E96C2615A}" type="slidenum">
              <a:rPr lang="en-US" sz="1200" smtClean="0">
                <a:latin typeface="Calibri" pitchFamily="34" charset="0"/>
                <a:cs typeface="Cordia New" pitchFamily="34" charset="-34"/>
              </a:rPr>
              <a:pPr/>
              <a:t>56</a:t>
            </a:fld>
            <a:endParaRPr lang="th-TH" sz="1200" smtClean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ตัวชี้วัด</a:t>
            </a:r>
            <a:r>
              <a:rPr lang="th-TH" smtClean="0">
                <a:latin typeface="Browallia New" pitchFamily="34" charset="-34"/>
                <a:cs typeface="Browallia New" pitchFamily="34" charset="-34"/>
              </a:rPr>
              <a:t> เป็นการนำเสนอข้อมูลที่เป็นผลลัพธ์ของการ </a:t>
            </a:r>
            <a:r>
              <a:rPr lang="en-US" smtClean="0">
                <a:latin typeface="Browallia New" pitchFamily="34" charset="-34"/>
                <a:cs typeface="Browallia New" pitchFamily="34" charset="-34"/>
              </a:rPr>
              <a:t>monitor </a:t>
            </a:r>
            <a:r>
              <a:rPr lang="th-TH" smtClean="0">
                <a:latin typeface="Browallia New" pitchFamily="34" charset="-34"/>
                <a:cs typeface="Browallia New" pitchFamily="34" charset="-34"/>
              </a:rPr>
              <a:t>ผลงานตามที่ระบุไว้  วิธีการนำเสนอที่ดีที่สุดคือการนำเสนอในลักษณะของ </a:t>
            </a:r>
            <a:r>
              <a:rPr lang="en-US" smtClean="0">
                <a:latin typeface="Browallia New" pitchFamily="34" charset="-34"/>
                <a:cs typeface="Browallia New" pitchFamily="34" charset="-34"/>
              </a:rPr>
              <a:t>control chart </a:t>
            </a:r>
            <a:r>
              <a:rPr lang="th-TH" smtClean="0">
                <a:latin typeface="Browallia New" pitchFamily="34" charset="-34"/>
                <a:cs typeface="Browallia New" pitchFamily="34" charset="-34"/>
              </a:rPr>
              <a:t> ซึ่งมีการวิเคราะห์ค่าเฉลี่ย ค่า </a:t>
            </a:r>
            <a:r>
              <a:rPr lang="en-US" smtClean="0">
                <a:latin typeface="Browallia New" pitchFamily="34" charset="-34"/>
                <a:cs typeface="Browallia New" pitchFamily="34" charset="-34"/>
              </a:rPr>
              <a:t>upper &amp; lower control limit </a:t>
            </a:r>
            <a:r>
              <a:rPr lang="th-TH" smtClean="0">
                <a:latin typeface="Browallia New" pitchFamily="34" charset="-34"/>
                <a:cs typeface="Browallia New" pitchFamily="34" charset="-34"/>
              </a:rPr>
              <a:t>ในช่วงเวลาต่างๆ  ทำให้เห็นแนวโน้มการเปลี่ยนแปลงและการธำรงระดับคุณภาพได้ชัดเจน</a:t>
            </a:r>
          </a:p>
          <a:p>
            <a:pPr eaLnBrk="1" hangingPunct="1"/>
            <a:r>
              <a:rPr lang="th-TH" smtClean="0">
                <a:latin typeface="Browallia New" pitchFamily="34" charset="-34"/>
                <a:cs typeface="Browallia New" pitchFamily="34" charset="-34"/>
              </a:rPr>
              <a:t>ข้อมูลที่นำเสนอควรเป็นข้อมูลที่ </a:t>
            </a:r>
            <a:r>
              <a:rPr lang="en-US" smtClean="0">
                <a:latin typeface="Browallia New" pitchFamily="34" charset="-34"/>
                <a:cs typeface="Browallia New" pitchFamily="34" charset="-34"/>
              </a:rPr>
              <a:t>update </a:t>
            </a:r>
            <a:r>
              <a:rPr lang="th-TH" smtClean="0">
                <a:latin typeface="Browallia New" pitchFamily="34" charset="-34"/>
                <a:cs typeface="Browallia New" pitchFamily="34" charset="-34"/>
              </a:rPr>
              <a:t>ที่สุดที่สามารถทำได้</a:t>
            </a:r>
          </a:p>
          <a:p>
            <a:pPr eaLnBrk="1" hangingPunct="1"/>
            <a:r>
              <a:rPr lang="th-TH" smtClean="0">
                <a:latin typeface="Browallia New" pitchFamily="34" charset="-34"/>
                <a:cs typeface="Browallia New" pitchFamily="34" charset="-34"/>
              </a:rPr>
              <a:t>ทีมงานควรนำเสนอการวิเคราะห์ การแปลผลและการใช้ประโยชน์จากตัวชี้วัดดังกล่าวเพื่อให้เห็นการเรียนรู้ที่เกิดขึ้น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3" y="1597821"/>
            <a:ext cx="7772400" cy="1102519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1" cy="4388644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1" cy="43886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>
                <a:solidFill>
                  <a:prstClr val="black"/>
                </a:solidFill>
              </a:rPr>
              <a:pPr/>
              <a:t>8/23/2019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3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60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smtClean="0">
                <a:solidFill>
                  <a:prstClr val="black"/>
                </a:solidFill>
              </a:rPr>
              <a:pPr/>
              <a:t>7/11/2019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14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6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6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37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4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29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pPr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3901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55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8/23/2019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91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ชื่อเรื่อง ข้อความ และภาพตัดป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287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85900"/>
            <a:ext cx="4038600" cy="30861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ภาพตัดปะ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4038600" cy="308610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DB40E-DB46-4A7E-A657-F12D3AC01DA5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84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ชื่อเรื่อง ภาพตัดปะ 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287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ภาพตัดปะ 2"/>
          <p:cNvSpPr>
            <a:spLocks noGrp="1"/>
          </p:cNvSpPr>
          <p:nvPr>
            <p:ph type="clipArt" sz="half" idx="1"/>
          </p:nvPr>
        </p:nvSpPr>
        <p:spPr>
          <a:xfrm>
            <a:off x="457200" y="1485900"/>
            <a:ext cx="4038600" cy="308610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4038600" cy="30861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EF001-DED3-4B72-BF3B-58DC6973B51D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5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5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t>23/08/62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3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87DE6118-2437-4B30-8E3C-4D2BE6020583}" type="datetimeFigureOut">
              <a:rPr lang="en-US" smtClean="0">
                <a:solidFill>
                  <a:srgbClr val="191B0E"/>
                </a:solidFill>
              </a:rPr>
              <a:pPr defTabSz="457200"/>
              <a:t>8/23/2019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69E57DC2-970A-4B3E-BB1C-7A09969E49DF}" type="slidenum">
              <a:rPr lang="en-US" smtClean="0">
                <a:solidFill>
                  <a:srgbClr val="191B0E"/>
                </a:solidFill>
              </a:rPr>
              <a:pPr defTabSz="457200"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1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5" Type="http://schemas.openxmlformats.org/officeDocument/2006/relationships/image" Target="../media/image34.jpeg"/><Relationship Id="rId10" Type="http://schemas.openxmlformats.org/officeDocument/2006/relationships/image" Target="../media/image8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8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10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9.png"/><Relationship Id="rId5" Type="http://schemas.openxmlformats.org/officeDocument/2006/relationships/image" Target="../media/image65.png"/><Relationship Id="rId10" Type="http://schemas.openxmlformats.org/officeDocument/2006/relationships/image" Target="../media/image8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9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8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2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2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2.png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4.png"/><Relationship Id="rId7" Type="http://schemas.openxmlformats.org/officeDocument/2006/relationships/image" Target="../media/image150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2.jpeg"/><Relationship Id="rId7" Type="http://schemas.openxmlformats.org/officeDocument/2006/relationships/image" Target="../media/image15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1.png"/><Relationship Id="rId4" Type="http://schemas.openxmlformats.org/officeDocument/2006/relationships/image" Target="../media/image178.png"/><Relationship Id="rId9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3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85.png"/><Relationship Id="rId4" Type="http://schemas.openxmlformats.org/officeDocument/2006/relationships/image" Target="../media/image182.png"/><Relationship Id="rId9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7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89.png"/><Relationship Id="rId4" Type="http://schemas.openxmlformats.org/officeDocument/2006/relationships/image" Target="../media/image186.png"/><Relationship Id="rId9" Type="http://schemas.openxmlformats.org/officeDocument/2006/relationships/oleObject" Target="../embeddings/oleObject12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1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5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7.png"/><Relationship Id="rId4" Type="http://schemas.openxmlformats.org/officeDocument/2006/relationships/oleObject" Target="../embeddings/oleObject18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225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2.png"/><Relationship Id="rId7" Type="http://schemas.openxmlformats.org/officeDocument/2006/relationships/image" Target="../media/image9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2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72.png"/><Relationship Id="rId4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6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25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9.png"/><Relationship Id="rId5" Type="http://schemas.openxmlformats.org/officeDocument/2006/relationships/image" Target="../media/image27.jpeg"/><Relationship Id="rId10" Type="http://schemas.openxmlformats.org/officeDocument/2006/relationships/image" Target="../media/image8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992BB1-2C2B-4483-8C19-B52DB0B3D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3639742"/>
            <a:ext cx="6343650" cy="916781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E20B56-C1EB-4FB4-8017-9CCE38A50C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th-TH"/>
          </a:p>
        </p:txBody>
      </p:sp>
      <p:pic>
        <p:nvPicPr>
          <p:cNvPr id="23556" name="Picture 3">
            <a:extLst>
              <a:ext uri="{FF2B5EF4-FFF2-40B4-BE49-F238E27FC236}">
                <a16:creationId xmlns="" xmlns:a16="http://schemas.microsoft.com/office/drawing/2014/main" id="{4DBE58C0-D966-48A7-BC86-F29385FE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98096B-DD00-4623-BECA-508C2F9FA02D}"/>
              </a:ext>
            </a:extLst>
          </p:cNvPr>
          <p:cNvSpPr txBox="1"/>
          <p:nvPr/>
        </p:nvSpPr>
        <p:spPr>
          <a:xfrm>
            <a:off x="0" y="240199"/>
            <a:ext cx="9144000" cy="132343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</a:t>
            </a:r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ขับเคลื่อนองค์กร ชุมชน อำเภอ จังหวัดคุณธรรม</a:t>
            </a:r>
            <a:b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ภายใต้แผน</a:t>
            </a: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แม่บทส่งเสริมคุณธรรมแห่งชาติ ฉบับที่ ๑ </a:t>
            </a:r>
          </a:p>
        </p:txBody>
      </p:sp>
    </p:spTree>
    <p:extLst>
      <p:ext uri="{BB962C8B-B14F-4D97-AF65-F5344CB8AC3E}">
        <p14:creationId xmlns:p14="http://schemas.microsoft.com/office/powerpoint/2010/main" val="1308190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43339" y="1426369"/>
            <a:ext cx="4784725" cy="2790825"/>
          </a:xfrm>
          <a:prstGeom prst="roundRect">
            <a:avLst>
              <a:gd name="adj" fmla="val 5966"/>
            </a:avLst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482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4" y="2821781"/>
            <a:ext cx="1468437" cy="11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2830116"/>
            <a:ext cx="1470025" cy="11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2830116"/>
            <a:ext cx="1470025" cy="11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947738" y="1540669"/>
            <a:ext cx="2616200" cy="798910"/>
          </a:xfrm>
          <a:prstGeom prst="round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482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628775"/>
            <a:ext cx="1214438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81063" y="1485900"/>
            <a:ext cx="2616200" cy="797719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7738" y="2483644"/>
            <a:ext cx="2616200" cy="797719"/>
          </a:xfrm>
          <a:prstGeom prst="round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828" name="TextBox 20"/>
          <p:cNvSpPr txBox="1">
            <a:spLocks noChangeArrowheads="1"/>
          </p:cNvSpPr>
          <p:nvPr/>
        </p:nvSpPr>
        <p:spPr bwMode="auto">
          <a:xfrm>
            <a:off x="762001" y="2476501"/>
            <a:ext cx="16922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19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ยกระดับ</a:t>
            </a:r>
          </a:p>
          <a:p>
            <a:pPr algn="ctr" eaLnBrk="1" hangingPunct="1"/>
            <a:r>
              <a:rPr lang="th-TH" sz="19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คุณภาพการศึกษา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87413" y="2427685"/>
            <a:ext cx="2616200" cy="798909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830" name="TextBox 22"/>
          <p:cNvSpPr txBox="1">
            <a:spLocks noChangeArrowheads="1"/>
          </p:cNvSpPr>
          <p:nvPr/>
        </p:nvSpPr>
        <p:spPr bwMode="auto">
          <a:xfrm>
            <a:off x="755651" y="1534716"/>
            <a:ext cx="16922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19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พัฒนาศักยภาพ</a:t>
            </a:r>
          </a:p>
          <a:p>
            <a:pPr algn="ctr" eaLnBrk="1" hangingPunct="1"/>
            <a:r>
              <a:rPr lang="th-TH" sz="19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คนตลอดช่วงชีวิต</a:t>
            </a:r>
          </a:p>
        </p:txBody>
      </p:sp>
      <p:pic>
        <p:nvPicPr>
          <p:cNvPr id="34831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6" y="2414588"/>
            <a:ext cx="893763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941388" y="3429000"/>
            <a:ext cx="2616200" cy="798910"/>
          </a:xfrm>
          <a:prstGeom prst="round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833" name="TextBox 25"/>
          <p:cNvSpPr txBox="1">
            <a:spLocks noChangeArrowheads="1"/>
          </p:cNvSpPr>
          <p:nvPr/>
        </p:nvSpPr>
        <p:spPr bwMode="auto">
          <a:xfrm>
            <a:off x="755651" y="3436144"/>
            <a:ext cx="16922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19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การสร้างเสริมให้</a:t>
            </a:r>
          </a:p>
          <a:p>
            <a:pPr algn="ctr" eaLnBrk="1" hangingPunct="1"/>
            <a:r>
              <a:rPr lang="th-TH" sz="19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คนมีสุขภาวะที่ดี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81063" y="3374232"/>
            <a:ext cx="2616200" cy="797719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483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3436144"/>
            <a:ext cx="1238250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779839" y="1347788"/>
            <a:ext cx="4752975" cy="2808685"/>
          </a:xfrm>
          <a:prstGeom prst="roundRect">
            <a:avLst>
              <a:gd name="adj" fmla="val 628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95738" y="1522810"/>
            <a:ext cx="3816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การสร้างความอยู่ดีมีสุขของ</a:t>
            </a:r>
            <a:r>
              <a:rPr lang="th-TH" b="1" dirty="0">
                <a:ln w="12700">
                  <a:noFill/>
                </a:ln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ครอบครัวไทย</a:t>
            </a:r>
          </a:p>
        </p:txBody>
      </p:sp>
      <p:pic>
        <p:nvPicPr>
          <p:cNvPr id="34838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1" y="1504950"/>
            <a:ext cx="1008063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9" name="TextBox 31"/>
          <p:cNvSpPr txBox="1">
            <a:spLocks noChangeArrowheads="1"/>
          </p:cNvSpPr>
          <p:nvPr/>
        </p:nvSpPr>
        <p:spPr bwMode="auto">
          <a:xfrm>
            <a:off x="4211638" y="2081213"/>
            <a:ext cx="43751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>
              <a:buFont typeface="Arial" pitchFamily="34" charset="0"/>
              <a:buChar char="•"/>
            </a:pPr>
            <a:r>
              <a:rPr lang="th-TH" sz="1900" b="1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ปลูกฝังระเบียบ</a:t>
            </a:r>
            <a:r>
              <a:rPr lang="th-TH" sz="1900" b="1">
                <a:solidFill>
                  <a:srgbClr val="FF4343"/>
                </a:solidFill>
                <a:latin typeface="AngsanaUPC" pitchFamily="18" charset="-34"/>
                <a:cs typeface="AngsanaUPC" pitchFamily="18" charset="-34"/>
              </a:rPr>
              <a:t>วินัย คุณธรรม จริยธรรม</a:t>
            </a:r>
          </a:p>
          <a:p>
            <a:pPr algn="thaiDist" eaLnBrk="1" hangingPunct="1">
              <a:buFont typeface="Arial" pitchFamily="34" charset="0"/>
              <a:buChar char="•"/>
            </a:pPr>
            <a:r>
              <a:rPr lang="th-TH" sz="1900" b="1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ค่านิยมที่พึงประสงค์ </a:t>
            </a:r>
            <a:r>
              <a:rPr lang="th-TH" sz="1900" b="1">
                <a:solidFill>
                  <a:srgbClr val="FF4343"/>
                </a:solidFill>
                <a:latin typeface="AngsanaUPC" pitchFamily="18" charset="-34"/>
                <a:cs typeface="AngsanaUPC" pitchFamily="18" charset="-34"/>
              </a:rPr>
              <a:t>ซื่อสัตย์ สุจริต จิตสำนึกสาธารณะ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67164" y="2821781"/>
            <a:ext cx="1468437" cy="1131094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35601" y="2821781"/>
            <a:ext cx="1470025" cy="1131094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05626" y="2821781"/>
            <a:ext cx="1470025" cy="1131094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03350" y="441723"/>
            <a:ext cx="6553200" cy="553640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8889" y="339329"/>
            <a:ext cx="6842125" cy="58340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03350" y="508397"/>
            <a:ext cx="640873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th-TH" b="1" dirty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ยุทธศาสตร์ที่ 3 </a:t>
            </a:r>
            <a:r>
              <a:rPr lang="th-TH" sz="32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การพัฒนาและเสริมสร้างศักยภาพคน</a:t>
            </a:r>
          </a:p>
        </p:txBody>
      </p:sp>
      <p:grpSp>
        <p:nvGrpSpPr>
          <p:cNvPr id="31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32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37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356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593C73-E5F3-411A-83F2-EF1DD6D4F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E29BE732-4A20-4F29-8321-34C17F62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5487"/>
            <a:ext cx="895286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145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31914" y="508398"/>
            <a:ext cx="66246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th-TH" sz="3200" b="1" dirty="0">
                <a:ln w="12700"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แผนพัฒนาเศรษฐกิจและสังคมแห่งชาติ ฉบับที่ 12</a:t>
            </a:r>
            <a:endParaRPr lang="th-TH" sz="3600" b="1" dirty="0">
              <a:ln w="12700"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90488" y="2226469"/>
            <a:ext cx="9847263" cy="58340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2124075" y="2366963"/>
            <a:ext cx="640873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th-TH" b="1" dirty="0">
                <a:ln w="127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10 ยุทธศาสตร์</a:t>
            </a:r>
            <a:endParaRPr lang="th-TH" sz="3200" b="1" dirty="0">
              <a:ln w="1270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58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059656"/>
            <a:ext cx="71199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24076" y="1275160"/>
            <a:ext cx="1008063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10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1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835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1"/>
          <a:stretch>
            <a:fillRect/>
          </a:stretch>
        </p:blipFill>
        <p:spPr bwMode="auto">
          <a:xfrm>
            <a:off x="-90488" y="-164306"/>
            <a:ext cx="9324976" cy="44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-236935"/>
            <a:ext cx="5688012" cy="568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2" name="Down Arrow 11"/>
          <p:cNvSpPr/>
          <p:nvPr/>
        </p:nvSpPr>
        <p:spPr>
          <a:xfrm rot="1777618">
            <a:off x="5348289" y="992982"/>
            <a:ext cx="268287" cy="1951435"/>
          </a:xfrm>
          <a:prstGeom prst="downArrow">
            <a:avLst/>
          </a:prstGeom>
          <a:solidFill>
            <a:srgbClr val="0033CC"/>
          </a:solidFill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7895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2643188"/>
            <a:ext cx="2276475" cy="16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30266"/>
            <a:ext cx="2039938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3140869"/>
            <a:ext cx="2192337" cy="20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02394"/>
            <a:ext cx="12319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3003948"/>
            <a:ext cx="773112" cy="107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511675" y="3148013"/>
            <a:ext cx="1068388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95289" y="441723"/>
            <a:ext cx="4752975" cy="1193006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9389" y="339329"/>
            <a:ext cx="5102225" cy="111680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03" name="TextBox 7"/>
          <p:cNvSpPr txBox="1">
            <a:spLocks noChangeArrowheads="1"/>
          </p:cNvSpPr>
          <p:nvPr/>
        </p:nvSpPr>
        <p:spPr bwMode="auto">
          <a:xfrm>
            <a:off x="468314" y="411957"/>
            <a:ext cx="501332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th-TH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พัฒนาประเทศ  </a:t>
            </a:r>
          </a:p>
          <a:p>
            <a:pPr eaLnBrk="1" hangingPunct="1">
              <a:lnSpc>
                <a:spcPts val="3000"/>
              </a:lnSpc>
            </a:pPr>
            <a:r>
              <a:rPr lang="th-TH" sz="2400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ด้วยคุณธรรม และหลักปรัชญาของเศรษฐกิจพอเพียง</a:t>
            </a:r>
          </a:p>
          <a:p>
            <a:pPr eaLnBrk="1" hangingPunct="1">
              <a:lnSpc>
                <a:spcPts val="3000"/>
              </a:lnSpc>
            </a:pPr>
            <a:r>
              <a:rPr lang="th-TH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                 ... สู่การพัฒนาอย่าง </a:t>
            </a:r>
            <a:r>
              <a:rPr lang="th-TH" sz="3200" b="1">
                <a:solidFill>
                  <a:srgbClr val="92D050"/>
                </a:solidFill>
                <a:latin typeface="AngsanaUPC" pitchFamily="18" charset="-34"/>
                <a:cs typeface="AngsanaUPC" pitchFamily="18" charset="-34"/>
              </a:rPr>
              <a:t>ยั่งยืน</a:t>
            </a:r>
          </a:p>
        </p:txBody>
      </p:sp>
      <p:sp>
        <p:nvSpPr>
          <p:cNvPr id="20" name="Down Arrow 19"/>
          <p:cNvSpPr/>
          <p:nvPr/>
        </p:nvSpPr>
        <p:spPr>
          <a:xfrm rot="16200000">
            <a:off x="6561337" y="2909293"/>
            <a:ext cx="258365" cy="1957388"/>
          </a:xfrm>
          <a:prstGeom prst="downArrow">
            <a:avLst/>
          </a:prstGeom>
          <a:solidFill>
            <a:srgbClr val="0033CC"/>
          </a:solidFill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2" name="Down Arrow 21"/>
          <p:cNvSpPr/>
          <p:nvPr/>
        </p:nvSpPr>
        <p:spPr>
          <a:xfrm rot="8806644">
            <a:off x="7693026" y="928688"/>
            <a:ext cx="252413" cy="2076450"/>
          </a:xfrm>
          <a:prstGeom prst="downArrow">
            <a:avLst/>
          </a:prstGeom>
          <a:solidFill>
            <a:srgbClr val="0033CC"/>
          </a:solidFill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914" y="1790700"/>
            <a:ext cx="66246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thaiDi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th-TH" sz="2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ยุทธศาสตร์ชาติ 20 ปี</a:t>
            </a:r>
            <a:endParaRPr lang="th-TH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endParaRPr>
          </a:p>
          <a:p>
            <a:pPr marL="342900" indent="-342900" algn="thaiDi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th-TH" sz="2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แผนพัฒนาเศรษฐกิจฯ ฉบับที่ 12</a:t>
            </a:r>
          </a:p>
          <a:p>
            <a:pPr marL="342900" indent="-342900" algn="thaiDi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th-TH" sz="2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แผนแม่บทส่งเสริมคุณธรรมแห่งชาติ</a:t>
            </a:r>
          </a:p>
        </p:txBody>
      </p:sp>
      <p:sp>
        <p:nvSpPr>
          <p:cNvPr id="37907" name="TextBox 25"/>
          <p:cNvSpPr txBox="1">
            <a:spLocks noChangeArrowheads="1"/>
          </p:cNvSpPr>
          <p:nvPr/>
        </p:nvSpPr>
        <p:spPr bwMode="auto">
          <a:xfrm>
            <a:off x="6227763" y="1516856"/>
            <a:ext cx="102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>
              <a:lnSpc>
                <a:spcPts val="2400"/>
              </a:lnSpc>
            </a:pPr>
            <a:r>
              <a:rPr lang="th-TH" sz="2000" b="1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คุณธรรม</a:t>
            </a:r>
          </a:p>
        </p:txBody>
      </p:sp>
      <p:grpSp>
        <p:nvGrpSpPr>
          <p:cNvPr id="21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24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25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361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รูปภาพ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-252413"/>
            <a:ext cx="19415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-244078"/>
            <a:ext cx="1941513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92500" y="1059657"/>
            <a:ext cx="5832475" cy="3256360"/>
          </a:xfrm>
          <a:prstGeom prst="rect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 rot="709510">
            <a:off x="7908926" y="1509713"/>
            <a:ext cx="1046163" cy="1613297"/>
          </a:xfrm>
          <a:prstGeom prst="rect">
            <a:avLst/>
          </a:prstGeom>
          <a:solidFill>
            <a:schemeClr val="tx2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68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6872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975">
            <a:off x="7786689" y="1551385"/>
            <a:ext cx="1044575" cy="144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21"/>
          <p:cNvSpPr txBox="1">
            <a:spLocks noChangeArrowheads="1"/>
          </p:cNvSpPr>
          <p:nvPr/>
        </p:nvSpPr>
        <p:spPr bwMode="auto">
          <a:xfrm>
            <a:off x="3563938" y="1401367"/>
            <a:ext cx="42656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000" b="1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วิสัยทัศน์</a:t>
            </a:r>
            <a:r>
              <a:rPr lang="en-US" sz="2000" b="1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: </a:t>
            </a:r>
            <a:r>
              <a:rPr lang="th-TH" sz="1800">
                <a:latin typeface="AngsanaUPC" pitchFamily="18" charset="-34"/>
                <a:cs typeface="AngsanaUPC" pitchFamily="18" charset="-34"/>
              </a:rPr>
              <a:t>สังคมไทยมีคุณธรรมเป็นรากฐานที่สำคัญในการดำรงชีวิต สืบสานความเป็นไทย อยู่ร่วมกันด้วยความสันติสุข ในประเทศไทย ประชาคมอาเซียน  และประชาคมโลกอย่างยั่งยืน</a:t>
            </a:r>
            <a:r>
              <a:rPr lang="en-US" sz="1800">
                <a:latin typeface="AngsanaUPC" pitchFamily="18" charset="-34"/>
                <a:cs typeface="AngsanaUPC" pitchFamily="18" charset="-34"/>
              </a:rPr>
              <a:t> </a:t>
            </a:r>
            <a:endParaRPr lang="th-TH" sz="200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888" y="1194198"/>
            <a:ext cx="3816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1800" dirty="0">
                <a:ln w="12700"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ngsanaUPC" pitchFamily="18" charset="-34"/>
                <a:cs typeface="AngsanaUPC" pitchFamily="18" charset="-34"/>
              </a:rPr>
              <a:t>มติ ครม. อนุมัติเมื่อวันที่ 12 กรกฎาคม 2559</a:t>
            </a:r>
          </a:p>
        </p:txBody>
      </p:sp>
      <p:sp>
        <p:nvSpPr>
          <p:cNvPr id="36875" name="TextBox 23"/>
          <p:cNvSpPr txBox="1">
            <a:spLocks noChangeArrowheads="1"/>
          </p:cNvSpPr>
          <p:nvPr/>
        </p:nvSpPr>
        <p:spPr bwMode="auto">
          <a:xfrm>
            <a:off x="4716464" y="2283619"/>
            <a:ext cx="197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 u="sng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ยุทธศาสตร์</a:t>
            </a:r>
            <a:endParaRPr lang="th-TH" sz="2400" u="sng">
              <a:solidFill>
                <a:srgbClr val="0033CC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35896" y="2701245"/>
            <a:ext cx="55451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dirty="0">
                <a:ln w="12700">
                  <a:noFill/>
                </a:ln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วางระบบรากฐานการเสริมสร้างคุณธรรมในสังคมไทย</a:t>
            </a:r>
          </a:p>
          <a:p>
            <a:pPr>
              <a:defRPr/>
            </a:pPr>
            <a:r>
              <a:rPr lang="th-TH" sz="2000" dirty="0">
                <a:ln w="12700">
                  <a:noFill/>
                </a:ln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สร้างความเข้มแข็งในระบบการบริหารจัดการด้านการส่งเสริมคุณธรรม</a:t>
            </a:r>
          </a:p>
          <a:p>
            <a:pPr>
              <a:defRPr/>
            </a:pPr>
            <a:r>
              <a:rPr lang="th-TH" sz="2000" dirty="0">
                <a:ln w="12700">
                  <a:noFill/>
                </a:ln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ให้เป็นเอกภาพ</a:t>
            </a:r>
          </a:p>
          <a:p>
            <a:pPr>
              <a:defRPr/>
            </a:pPr>
            <a:r>
              <a:rPr lang="th-TH" sz="2000" dirty="0">
                <a:ln w="12700">
                  <a:noFill/>
                </a:ln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สร้างเครือข่ายความร่วมมือในการส่งเสริมคุณธรรม</a:t>
            </a:r>
          </a:p>
          <a:p>
            <a:pPr>
              <a:defRPr/>
            </a:pPr>
            <a:r>
              <a:rPr lang="th-TH" sz="2000" spc="-100" dirty="0">
                <a:ln w="12700">
                  <a:noFill/>
                </a:ln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ส่งเสริมให้ประเทศไทยเป็นแบบอย่างด้านคุณธรรมในประชาคมอาเซียนและประชาคมโลก</a:t>
            </a:r>
          </a:p>
          <a:p>
            <a:pPr>
              <a:defRPr/>
            </a:pPr>
            <a:endParaRPr lang="th-TH" sz="2000" dirty="0">
              <a:ln w="12700">
                <a:noFill/>
              </a:ln>
              <a:solidFill>
                <a:srgbClr val="0033CC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6877" name="TextBox 25"/>
          <p:cNvSpPr txBox="1">
            <a:spLocks noChangeArrowheads="1"/>
          </p:cNvSpPr>
          <p:nvPr/>
        </p:nvSpPr>
        <p:spPr bwMode="auto">
          <a:xfrm>
            <a:off x="3492501" y="2715766"/>
            <a:ext cx="3603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000" b="1" dirty="0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1</a:t>
            </a:r>
          </a:p>
          <a:p>
            <a:pPr eaLnBrk="1" hangingPunct="1"/>
            <a:r>
              <a:rPr lang="th-TH" sz="2000" b="1" dirty="0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2</a:t>
            </a:r>
          </a:p>
          <a:p>
            <a:pPr eaLnBrk="1" hangingPunct="1"/>
            <a:endParaRPr lang="th-TH" sz="2000" b="1" dirty="0">
              <a:solidFill>
                <a:srgbClr val="0033CC"/>
              </a:solidFill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r>
              <a:rPr lang="th-TH" sz="2000" b="1" dirty="0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3</a:t>
            </a:r>
          </a:p>
          <a:p>
            <a:pPr eaLnBrk="1" hangingPunct="1"/>
            <a:r>
              <a:rPr lang="th-TH" sz="2000" b="1" dirty="0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3546475" y="2824163"/>
            <a:ext cx="179388" cy="179785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44889" y="3148013"/>
            <a:ext cx="180975" cy="179785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46475" y="3724275"/>
            <a:ext cx="179388" cy="179785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546475" y="4048125"/>
            <a:ext cx="179388" cy="179785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90488" y="907256"/>
            <a:ext cx="3294063" cy="1674019"/>
          </a:xfrm>
          <a:prstGeom prst="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79726" y="67867"/>
            <a:ext cx="32051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ความสอดคล้องนโยบาย</a:t>
            </a:r>
            <a:endParaRPr lang="th-TH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90488" y="2824163"/>
            <a:ext cx="3294063" cy="1403747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553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73956"/>
            <a:ext cx="1081088" cy="1119188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0" name="TextBox 37"/>
          <p:cNvSpPr txBox="1">
            <a:spLocks noChangeArrowheads="1"/>
          </p:cNvSpPr>
          <p:nvPr/>
        </p:nvSpPr>
        <p:spPr bwMode="auto">
          <a:xfrm>
            <a:off x="1116014" y="1378744"/>
            <a:ext cx="3203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/>
            <a:r>
              <a:rPr lang="th-TH" sz="2000" b="1" u="sng">
                <a:solidFill>
                  <a:srgbClr val="FF4343"/>
                </a:solidFill>
                <a:latin typeface="AngsanaUPC" pitchFamily="18" charset="-34"/>
                <a:cs typeface="AngsanaUPC" pitchFamily="18" charset="-34"/>
              </a:rPr>
              <a:t>ยุทธศาสตร์ที่ 3</a:t>
            </a:r>
            <a:r>
              <a:rPr lang="th-TH" sz="2000" b="1">
                <a:solidFill>
                  <a:srgbClr val="FF4343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>
                <a:solidFill>
                  <a:srgbClr val="FF4343"/>
                </a:solidFill>
                <a:latin typeface="AngsanaUPC" pitchFamily="18" charset="-34"/>
                <a:cs typeface="AngsanaUPC" pitchFamily="18" charset="-34"/>
              </a:rPr>
              <a:t>การพัฒนา</a:t>
            </a:r>
          </a:p>
          <a:p>
            <a:pPr algn="thaiDist" eaLnBrk="1" hangingPunct="1"/>
            <a:r>
              <a:rPr lang="th-TH" sz="2000">
                <a:solidFill>
                  <a:srgbClr val="FF4343"/>
                </a:solidFill>
                <a:latin typeface="AngsanaUPC" pitchFamily="18" charset="-34"/>
                <a:cs typeface="AngsanaUPC" pitchFamily="18" charset="-34"/>
              </a:rPr>
              <a:t>และเสริมสร้างศักยภาพคน</a:t>
            </a:r>
            <a:endParaRPr lang="th-TH" sz="2000" u="sng">
              <a:solidFill>
                <a:srgbClr val="FF4343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553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956322"/>
            <a:ext cx="869950" cy="1214438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2" name="TextBox 26"/>
          <p:cNvSpPr txBox="1">
            <a:spLocks noChangeArrowheads="1"/>
          </p:cNvSpPr>
          <p:nvPr/>
        </p:nvSpPr>
        <p:spPr bwMode="auto">
          <a:xfrm>
            <a:off x="1008064" y="3159919"/>
            <a:ext cx="24844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/>
            <a:r>
              <a:rPr lang="th-TH" sz="2000" b="1" u="sng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ยุทธศาสตร์ที่ 1</a:t>
            </a:r>
            <a:r>
              <a:rPr lang="th-TH" sz="2000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 การเสริมสร้าง</a:t>
            </a:r>
          </a:p>
          <a:p>
            <a:pPr algn="thaiDist" eaLnBrk="1" hangingPunct="1"/>
            <a:r>
              <a:rPr lang="th-TH" sz="2000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และพัฒนาศักยภาพทุนมนุษย์</a:t>
            </a:r>
            <a:endParaRPr lang="th-TH" sz="2000" u="sng">
              <a:solidFill>
                <a:srgbClr val="00990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0" name="Rounded Rectangle 28"/>
          <p:cNvSpPr/>
          <p:nvPr/>
        </p:nvSpPr>
        <p:spPr>
          <a:xfrm>
            <a:off x="3417888" y="1041798"/>
            <a:ext cx="5691187" cy="3277790"/>
          </a:xfrm>
          <a:prstGeom prst="roundRect">
            <a:avLst>
              <a:gd name="adj" fmla="val 6289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5324" name="TextBox 30"/>
          <p:cNvSpPr txBox="1">
            <a:spLocks noChangeArrowheads="1"/>
          </p:cNvSpPr>
          <p:nvPr/>
        </p:nvSpPr>
        <p:spPr bwMode="auto">
          <a:xfrm>
            <a:off x="-828675" y="700088"/>
            <a:ext cx="3203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1800" b="1" dirty="0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ยุทธศาสตร์ชาติ 20 ปี</a:t>
            </a:r>
            <a:endParaRPr lang="th-TH" sz="1800" dirty="0">
              <a:solidFill>
                <a:srgbClr val="0033CC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5325" name="TextBox 31"/>
          <p:cNvSpPr txBox="1">
            <a:spLocks noChangeArrowheads="1"/>
          </p:cNvSpPr>
          <p:nvPr/>
        </p:nvSpPr>
        <p:spPr bwMode="auto">
          <a:xfrm>
            <a:off x="-36513" y="2500313"/>
            <a:ext cx="5795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/>
            <a:r>
              <a:rPr lang="th-TH" sz="1800" b="1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แผนพัฒนาเศรษฐกิจและสังคมแห่งชาติ ฉบับที่ 12</a:t>
            </a:r>
            <a:endParaRPr lang="th-TH" sz="1800">
              <a:solidFill>
                <a:srgbClr val="0033CC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95738" y="734616"/>
            <a:ext cx="4032250" cy="476250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4301" y="723900"/>
            <a:ext cx="4176713" cy="415529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2175" y="723900"/>
            <a:ext cx="50863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th-TH" sz="2400" b="1" dirty="0">
                <a:ln w="12700">
                  <a:noFill/>
                </a:ln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แผนแม่บทส่งเสริมคุณธรรมแห่งชาติ </a:t>
            </a:r>
            <a:r>
              <a:rPr lang="th-TH" sz="2400" b="1" dirty="0">
                <a:ln w="127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ฉบับที่ 1</a:t>
            </a:r>
            <a:r>
              <a:rPr lang="th-TH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</a:p>
        </p:txBody>
      </p:sp>
      <p:grpSp>
        <p:nvGrpSpPr>
          <p:cNvPr id="32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33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38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97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55320" grpId="0"/>
      <p:bldP spid="55322" grpId="0"/>
      <p:bldP spid="55324" grpId="0"/>
      <p:bldP spid="553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412081"/>
            <a:ext cx="823912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514" y="441722"/>
            <a:ext cx="5184775" cy="819150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050" y="339329"/>
            <a:ext cx="5473700" cy="864394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513" y="459582"/>
            <a:ext cx="508635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700"/>
              </a:lnSpc>
              <a:defRPr/>
            </a:pPr>
            <a:r>
              <a:rPr lang="th-TH" sz="3200" b="1" dirty="0">
                <a:ln w="1270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คุณธรรม 4 ประการ</a:t>
            </a:r>
          </a:p>
          <a:p>
            <a:pPr algn="ctr">
              <a:lnSpc>
                <a:spcPts val="2700"/>
              </a:lnSpc>
              <a:defRPr/>
            </a:pPr>
            <a:r>
              <a:rPr lang="th-TH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ภายใต้แผนแม่บทส่งเสริมคุณธรรมแห่งชาติ</a:t>
            </a:r>
            <a:endParaRPr lang="th-TH" sz="2400" b="1" dirty="0">
              <a:ln w="12700">
                <a:noFill/>
              </a:ln>
              <a:solidFill>
                <a:srgbClr val="92D05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0" y="1844278"/>
            <a:ext cx="5970588" cy="3744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th-TH" sz="1800" b="1" dirty="0">
                <a:ln w="12700">
                  <a:noFill/>
                </a:ln>
                <a:solidFill>
                  <a:srgbClr val="7030A0"/>
                </a:solidFill>
                <a:latin typeface="AngsanaUPC" pitchFamily="18" charset="-34"/>
                <a:cs typeface="AngsanaUPC" pitchFamily="18" charset="-34"/>
              </a:rPr>
              <a:t>คณะกรรมการส่งเสริมคุณธรรมแห่งชาติ  </a:t>
            </a:r>
            <a:r>
              <a:rPr lang="th-TH" sz="1800" spc="-40" dirty="0">
                <a:ln w="12700">
                  <a:noFill/>
                </a:ln>
                <a:solidFill>
                  <a:srgbClr val="7030A0"/>
                </a:solidFill>
                <a:latin typeface="AngsanaUPC" pitchFamily="18" charset="-34"/>
                <a:cs typeface="AngsanaUPC" pitchFamily="18" charset="-34"/>
              </a:rPr>
              <a:t>กำหนดนโยบายการขับเคลื่อนคุณธรรมในปี 2561  ดังนี้</a:t>
            </a:r>
            <a:endParaRPr lang="th-TH" sz="1600" b="1" spc="-40" dirty="0">
              <a:ln w="12700">
                <a:noFill/>
              </a:ln>
              <a:solidFill>
                <a:srgbClr val="7030A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814" y="2427685"/>
            <a:ext cx="1908175" cy="503634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864" y="2283619"/>
            <a:ext cx="2124075" cy="576263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9839" y="2427685"/>
            <a:ext cx="1908175" cy="503634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1889" y="2283619"/>
            <a:ext cx="2124075" cy="576263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8851" y="2427685"/>
            <a:ext cx="1908175" cy="503634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0901" y="2283619"/>
            <a:ext cx="2124075" cy="576263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9926" y="2427685"/>
            <a:ext cx="1908175" cy="503634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1976" y="2283619"/>
            <a:ext cx="2124075" cy="576263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53" name="TextBox 17"/>
          <p:cNvSpPr txBox="1">
            <a:spLocks noChangeArrowheads="1"/>
          </p:cNvSpPr>
          <p:nvPr/>
        </p:nvSpPr>
        <p:spPr bwMode="auto">
          <a:xfrm>
            <a:off x="107951" y="2395537"/>
            <a:ext cx="2303463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lnSpc>
                <a:spcPts val="3300"/>
              </a:lnSpc>
            </a:pPr>
            <a:r>
              <a:rPr lang="th-TH" sz="3200" b="1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พอเพียง</a:t>
            </a:r>
            <a:endParaRPr lang="th-TH" sz="2000" b="1">
              <a:solidFill>
                <a:srgbClr val="00990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54" name="TextBox 18"/>
          <p:cNvSpPr txBox="1">
            <a:spLocks noChangeArrowheads="1"/>
          </p:cNvSpPr>
          <p:nvPr/>
        </p:nvSpPr>
        <p:spPr bwMode="auto">
          <a:xfrm>
            <a:off x="2293938" y="2412206"/>
            <a:ext cx="2303462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lnSpc>
                <a:spcPts val="3300"/>
              </a:lnSpc>
            </a:pPr>
            <a:r>
              <a:rPr lang="th-TH" sz="3200" b="1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วินัย</a:t>
            </a:r>
            <a:endParaRPr lang="th-TH" sz="2000" b="1">
              <a:solidFill>
                <a:srgbClr val="0033CC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55" name="TextBox 19"/>
          <p:cNvSpPr txBox="1">
            <a:spLocks noChangeArrowheads="1"/>
          </p:cNvSpPr>
          <p:nvPr/>
        </p:nvSpPr>
        <p:spPr bwMode="auto">
          <a:xfrm>
            <a:off x="4525963" y="2412206"/>
            <a:ext cx="2303462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lnSpc>
                <a:spcPts val="3300"/>
              </a:lnSpc>
            </a:pPr>
            <a:r>
              <a:rPr lang="th-TH" sz="3200" b="1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สุจริต</a:t>
            </a:r>
            <a:endParaRPr lang="th-TH" sz="2000" b="1">
              <a:solidFill>
                <a:srgbClr val="FF3399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56" name="TextBox 20"/>
          <p:cNvSpPr txBox="1">
            <a:spLocks noChangeArrowheads="1"/>
          </p:cNvSpPr>
          <p:nvPr/>
        </p:nvSpPr>
        <p:spPr bwMode="auto">
          <a:xfrm>
            <a:off x="6840538" y="2395537"/>
            <a:ext cx="2303462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lnSpc>
                <a:spcPts val="3300"/>
              </a:lnSpc>
            </a:pPr>
            <a:r>
              <a:rPr lang="th-TH" sz="3200" b="1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จิตอาสา</a:t>
            </a:r>
            <a:endParaRPr lang="th-TH" sz="2000" b="1">
              <a:solidFill>
                <a:srgbClr val="9933FF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9957" name="Picture 2" descr="C:\Users\User\Desktop\hhhh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68410" r="56030" b="-844"/>
          <a:stretch>
            <a:fillRect/>
          </a:stretch>
        </p:blipFill>
        <p:spPr bwMode="auto">
          <a:xfrm>
            <a:off x="8243889" y="1283494"/>
            <a:ext cx="64928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" descr="C:\Users\User\Desktop\hhhh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5" t="328" r="16315" b="72234"/>
          <a:stretch>
            <a:fillRect/>
          </a:stretch>
        </p:blipFill>
        <p:spPr bwMode="auto">
          <a:xfrm>
            <a:off x="849313" y="1447800"/>
            <a:ext cx="82550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9" name="Picture 2" descr="C:\Users\User\Desktop\hhhh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5" t="6139" b="72134"/>
          <a:stretch>
            <a:fillRect/>
          </a:stretch>
        </p:blipFill>
        <p:spPr bwMode="auto">
          <a:xfrm>
            <a:off x="7589838" y="1544242"/>
            <a:ext cx="639762" cy="7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Picture 2" descr="C:\Users\User\Desktop\hhhh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7" t="66862" r="16002" b="703"/>
          <a:stretch>
            <a:fillRect/>
          </a:stretch>
        </p:blipFill>
        <p:spPr bwMode="auto">
          <a:xfrm>
            <a:off x="179389" y="1283494"/>
            <a:ext cx="669925" cy="98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1" name="TextBox 30"/>
          <p:cNvSpPr txBox="1">
            <a:spLocks noChangeArrowheads="1"/>
          </p:cNvSpPr>
          <p:nvPr/>
        </p:nvSpPr>
        <p:spPr bwMode="auto">
          <a:xfrm>
            <a:off x="107950" y="2931319"/>
            <a:ext cx="2330450" cy="12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พอประมาณ พออยู่พอกิน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ไม่เบียดเบียนผู้อื่น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รู้อย่างรอบคอบและมีเหตุมีผล 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009900"/>
                </a:solidFill>
                <a:latin typeface="AngsanaUPC" pitchFamily="18" charset="-34"/>
                <a:cs typeface="AngsanaUPC" pitchFamily="18" charset="-34"/>
              </a:rPr>
              <a:t>มีภูมิคุ้นกันต่อการเปลี่ยนแปลง</a:t>
            </a:r>
          </a:p>
        </p:txBody>
      </p:sp>
      <p:sp>
        <p:nvSpPr>
          <p:cNvPr id="39962" name="TextBox 31"/>
          <p:cNvSpPr txBox="1">
            <a:spLocks noChangeArrowheads="1"/>
          </p:cNvSpPr>
          <p:nvPr/>
        </p:nvSpPr>
        <p:spPr bwMode="auto">
          <a:xfrm>
            <a:off x="2339975" y="2931319"/>
            <a:ext cx="218598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เคารพกฎหมาย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ปฏิบัติตามกฎระเบียบ จริยธรรม หน้าที่พลเมือง จรรยาบรรณวิชาชีพ กติกาขององค์กรและสังคม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endParaRPr lang="th-TH" sz="1800">
              <a:solidFill>
                <a:srgbClr val="00B0F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63" name="TextBox 33"/>
          <p:cNvSpPr txBox="1">
            <a:spLocks noChangeArrowheads="1"/>
          </p:cNvSpPr>
          <p:nvPr/>
        </p:nvSpPr>
        <p:spPr bwMode="auto">
          <a:xfrm>
            <a:off x="4643439" y="2947988"/>
            <a:ext cx="2185987" cy="150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ซื่อสัตย์ เป็นธรรม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ไม่ทนต่อการทุจริต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ปฏิบัติหน้าที่อย่างเที่ยงธรรม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มีธรรมาภิบาล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endParaRPr lang="th-TH" sz="1800">
              <a:solidFill>
                <a:srgbClr val="FF3399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64" name="TextBox 34"/>
          <p:cNvSpPr txBox="1">
            <a:spLocks noChangeArrowheads="1"/>
          </p:cNvSpPr>
          <p:nvPr/>
        </p:nvSpPr>
        <p:spPr bwMode="auto">
          <a:xfrm>
            <a:off x="6948489" y="2958704"/>
            <a:ext cx="2185987" cy="12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7030A0"/>
                </a:solidFill>
                <a:latin typeface="AngsanaUPC" pitchFamily="18" charset="-34"/>
                <a:cs typeface="AngsanaUPC" pitchFamily="18" charset="-34"/>
              </a:rPr>
              <a:t>เสียสละเพื่อส่วนรวม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7030A0"/>
                </a:solidFill>
                <a:latin typeface="AngsanaUPC" pitchFamily="18" charset="-34"/>
                <a:cs typeface="AngsanaUPC" pitchFamily="18" charset="-34"/>
              </a:rPr>
              <a:t>มีความเอื้ออาทรต่อสังคม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7030A0"/>
                </a:solidFill>
                <a:latin typeface="AngsanaUPC" pitchFamily="18" charset="-34"/>
                <a:cs typeface="AngsanaUPC" pitchFamily="18" charset="-34"/>
              </a:rPr>
              <a:t>กตัญญูรู้คุณ</a:t>
            </a:r>
          </a:p>
          <a:p>
            <a:pPr algn="thaiDist">
              <a:lnSpc>
                <a:spcPts val="2200"/>
              </a:lnSpc>
              <a:buFont typeface="Arial" pitchFamily="34" charset="0"/>
              <a:buChar char="•"/>
            </a:pPr>
            <a:r>
              <a:rPr lang="th-TH" sz="1800">
                <a:solidFill>
                  <a:srgbClr val="7030A0"/>
                </a:solidFill>
                <a:latin typeface="AngsanaUPC" pitchFamily="18" charset="-34"/>
                <a:cs typeface="AngsanaUPC" pitchFamily="18" charset="-34"/>
              </a:rPr>
              <a:t>ไม่นิ่งดูดาย</a:t>
            </a:r>
          </a:p>
        </p:txBody>
      </p:sp>
      <p:grpSp>
        <p:nvGrpSpPr>
          <p:cNvPr id="30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31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3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373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1562" y="1331540"/>
            <a:ext cx="8572308" cy="11701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75000"/>
                  <a:alpha val="91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1" b="22458"/>
          <a:stretch/>
        </p:blipFill>
        <p:spPr>
          <a:xfrm>
            <a:off x="1041560" y="2106389"/>
            <a:ext cx="7219429" cy="26256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5538" y="339502"/>
            <a:ext cx="8676457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100"/>
              </a:lnSpc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การขับเคลื่อนแผนแม่บทส่งเสริมคุณธรรมแห่งชาติสู่การปฏิบัติ</a:t>
            </a:r>
          </a:p>
          <a:p>
            <a:pPr algn="r">
              <a:lnSpc>
                <a:spcPts val="3100"/>
              </a:lnSpc>
            </a:pPr>
            <a:r>
              <a:rPr lang="th-TH" sz="2000" dirty="0">
                <a:ln w="12700">
                  <a:noFill/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คณะกรรมการส่งเสริมคุณธรรมแห่งชาติ แต่งตั้งคณะอนุกรรมการเพื่อขับเคลื่อนแผนแม่บทใน 2 ระดับ ดังนี้</a:t>
            </a:r>
            <a:endParaRPr lang="th-TH" sz="2400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484" r="20118"/>
          <a:stretch/>
        </p:blipFill>
        <p:spPr>
          <a:xfrm>
            <a:off x="1904351" y="4299942"/>
            <a:ext cx="7348171" cy="32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7256" y="1707654"/>
            <a:ext cx="3391011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th-TH" sz="34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ระดับนโยบาย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มี 4 คณะ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1" b="89478"/>
          <a:stretch/>
        </p:blipFill>
        <p:spPr>
          <a:xfrm>
            <a:off x="7696201" y="2106389"/>
            <a:ext cx="692224" cy="35628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1601" y="3075808"/>
            <a:ext cx="165618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คณะอนุกรรมการ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 ขับเคลื่อนแผนแม่บท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 ส่งเสริมคุณธรรม      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 แห่งชาติ</a:t>
            </a:r>
            <a:endParaRPr lang="th-TH" sz="2000" dirty="0">
              <a:ln w="12700">
                <a:noFill/>
              </a:ln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43809" y="3075806"/>
            <a:ext cx="165618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คณะอนุกรรมการ</a:t>
            </a:r>
          </a:p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ด้านวิชาการ</a:t>
            </a:r>
          </a:p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การส่งเสริมคุณธรรม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 ในสังคมไทย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6017" y="3075808"/>
            <a:ext cx="165618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คณะอนุกรรมการ</a:t>
            </a:r>
          </a:p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ด้านประชาสัมพันธ์</a:t>
            </a:r>
          </a:p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การส่งเสริมคุณธรรม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 ในสังคมไทย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49597" y="3075808"/>
            <a:ext cx="165618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คณะอนุกรรมการ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คัดเลือกองค์กร ชุมชน    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อำเภอ และจังหวัด</a:t>
            </a:r>
          </a:p>
          <a:p>
            <a:pPr>
              <a:lnSpc>
                <a:spcPts val="2500"/>
              </a:lnSpc>
            </a:pPr>
            <a:r>
              <a:rPr lang="th-TH" sz="20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  คุณธรรม</a:t>
            </a:r>
            <a:endParaRPr lang="th-TH" sz="2000" dirty="0">
              <a:ln w="12700">
                <a:noFill/>
              </a:ln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3" name="Picture 10" descr="C:\Users\test\Desktop\มนพัทธ์\A ปโท\presentation\diagram\chart.pn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1" y="607947"/>
            <a:ext cx="697883" cy="7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5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8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1562" y="1331540"/>
            <a:ext cx="8572308" cy="11701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75000"/>
                  <a:alpha val="91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7" r="25398" b="72371"/>
          <a:stretch/>
        </p:blipFill>
        <p:spPr>
          <a:xfrm rot="16200000">
            <a:off x="-149340" y="2901418"/>
            <a:ext cx="1812842" cy="8670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5538" y="339502"/>
            <a:ext cx="8676457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100"/>
              </a:lnSpc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การขับเคลื่อนแผนแม่บทส่งเสริมคุณธรรมแห่งชาติสู่การปฏิบัติ</a:t>
            </a:r>
          </a:p>
          <a:p>
            <a:pPr algn="r">
              <a:lnSpc>
                <a:spcPts val="3100"/>
              </a:lnSpc>
            </a:pPr>
            <a:r>
              <a:rPr lang="th-TH" sz="2000" dirty="0">
                <a:ln w="12700">
                  <a:noFill/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คณะกรรมการส่งเสริมคุณธรรมแห่งชาติ แต่งตั้งคณะอนุกรรมการเพื่อขับเคลื่อนแผนแม่บทใน 2 ระดับ ดังนี้</a:t>
            </a:r>
            <a:endParaRPr lang="th-TH" sz="2400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888" y="1918300"/>
            <a:ext cx="3391011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th-TH" sz="32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ระดับปฏิบัติการ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มี 2 คณะ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21949" y="2499742"/>
            <a:ext cx="378209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h-TH" sz="22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คณะอนุกรรมการ</a:t>
            </a:r>
          </a:p>
          <a:p>
            <a:pPr>
              <a:lnSpc>
                <a:spcPts val="2500"/>
              </a:lnSpc>
            </a:pPr>
            <a:r>
              <a:rPr lang="th-TH" sz="22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ส่งเสริมคุณธรรมระดับกระทรวง</a:t>
            </a:r>
            <a:endParaRPr lang="th-TH" sz="2200" dirty="0">
              <a:ln w="12700">
                <a:noFill/>
              </a:ln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7627" y="3507854"/>
            <a:ext cx="417646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h-TH" sz="22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คณะอนุกรรมการ</a:t>
            </a:r>
          </a:p>
          <a:p>
            <a:pPr>
              <a:lnSpc>
                <a:spcPts val="2500"/>
              </a:lnSpc>
            </a:pPr>
            <a:r>
              <a:rPr lang="th-TH" sz="2200" spc="-60" dirty="0">
                <a:ln w="12700">
                  <a:noFill/>
                </a:ln>
                <a:latin typeface="TH SarabunIT๙" pitchFamily="34" charset="-34"/>
                <a:cs typeface="TH SarabunIT๙" pitchFamily="34" charset="-34"/>
              </a:rPr>
              <a:t>ส่งเสริมคุณธรรมระดับจังหวัด</a:t>
            </a:r>
          </a:p>
        </p:txBody>
      </p:sp>
      <p:pic>
        <p:nvPicPr>
          <p:cNvPr id="21" name="Picture 10" descr="C:\Users\test\Desktop\มนพัทธ์\A ปโท\presentation\diagram\chart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1" y="607947"/>
            <a:ext cx="697883" cy="7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rapezoid 28"/>
          <p:cNvSpPr/>
          <p:nvPr/>
        </p:nvSpPr>
        <p:spPr>
          <a:xfrm>
            <a:off x="3851921" y="2139702"/>
            <a:ext cx="5976665" cy="3024336"/>
          </a:xfrm>
          <a:prstGeom prst="trapezoid">
            <a:avLst>
              <a:gd name="adj" fmla="val 25351"/>
            </a:avLst>
          </a:prstGeom>
          <a:solidFill>
            <a:schemeClr val="tx2">
              <a:alpha val="27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TextBox 24"/>
          <p:cNvSpPr txBox="1"/>
          <p:nvPr/>
        </p:nvSpPr>
        <p:spPr>
          <a:xfrm>
            <a:off x="4139953" y="2283720"/>
            <a:ext cx="4860907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ts val="3200"/>
              </a:lnSpc>
            </a:pPr>
            <a:r>
              <a:rPr lang="th-TH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        ทำหน้าที่ </a:t>
            </a:r>
          </a:p>
          <a:p>
            <a:pPr algn="thaiDist">
              <a:lnSpc>
                <a:spcPts val="3200"/>
              </a:lnSpc>
            </a:pPr>
            <a:r>
              <a:rPr lang="th-TH" sz="220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     จัดทำและขับเคลื่อนแผนแม่บทและแผนปฏิบัติการ</a:t>
            </a:r>
          </a:p>
          <a:p>
            <a:pPr algn="thaiDist">
              <a:lnSpc>
                <a:spcPts val="3200"/>
              </a:lnSpc>
              <a:spcBef>
                <a:spcPts val="600"/>
              </a:spcBef>
            </a:pPr>
            <a:r>
              <a:rPr lang="th-TH" sz="220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   </a:t>
            </a:r>
            <a:r>
              <a:rPr lang="th-TH" sz="2200" spc="-9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กำกับติดตาม ประเมินผล ภายใต้บทบาทหน้าที่และงบประมาณ</a:t>
            </a:r>
          </a:p>
          <a:p>
            <a:pPr algn="thaiDist">
              <a:lnSpc>
                <a:spcPts val="3200"/>
              </a:lnSpc>
              <a:spcBef>
                <a:spcPts val="600"/>
              </a:spcBef>
            </a:pPr>
            <a:r>
              <a:rPr lang="th-TH" sz="220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 รายงานความก้าวหน้าต่อคณะอนุกรรมการ</a:t>
            </a:r>
          </a:p>
          <a:p>
            <a:pPr algn="thaiDist">
              <a:lnSpc>
                <a:spcPts val="3200"/>
              </a:lnSpc>
            </a:pPr>
            <a:r>
              <a:rPr lang="th-TH" sz="220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ขับเคลื่อนแผนแม่บทส่งเสริมคุณธรรมแห่งชาติ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  <p:sp>
        <p:nvSpPr>
          <p:cNvPr id="34" name="Isosceles Triangle 33"/>
          <p:cNvSpPr/>
          <p:nvPr/>
        </p:nvSpPr>
        <p:spPr>
          <a:xfrm rot="5400000">
            <a:off x="4558563" y="2895450"/>
            <a:ext cx="170892" cy="144016"/>
          </a:xfrm>
          <a:prstGeom prst="triangle">
            <a:avLst/>
          </a:prstGeom>
          <a:solidFill>
            <a:srgbClr val="0033CC"/>
          </a:solidFill>
          <a:ln w="158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Isosceles Triangle 35"/>
          <p:cNvSpPr/>
          <p:nvPr/>
        </p:nvSpPr>
        <p:spPr>
          <a:xfrm rot="5400000">
            <a:off x="4414547" y="3377276"/>
            <a:ext cx="170892" cy="144016"/>
          </a:xfrm>
          <a:prstGeom prst="triangle">
            <a:avLst/>
          </a:prstGeom>
          <a:solidFill>
            <a:srgbClr val="0033CC"/>
          </a:solidFill>
          <a:ln w="158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4270531" y="3868351"/>
            <a:ext cx="170892" cy="144016"/>
          </a:xfrm>
          <a:prstGeom prst="triangle">
            <a:avLst/>
          </a:prstGeom>
          <a:solidFill>
            <a:srgbClr val="0033CC"/>
          </a:solidFill>
          <a:ln w="158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7" r="45558" b="72371"/>
          <a:stretch/>
        </p:blipFill>
        <p:spPr>
          <a:xfrm rot="16200000">
            <a:off x="511541" y="3346718"/>
            <a:ext cx="491075" cy="8670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7" r="31172" b="95363"/>
          <a:stretch/>
        </p:blipFill>
        <p:spPr>
          <a:xfrm rot="16200000">
            <a:off x="-269222" y="4820686"/>
            <a:ext cx="1331017" cy="14551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67198" y="2409171"/>
            <a:ext cx="2664297" cy="811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5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5" b="99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7"/>
          <a:stretch/>
        </p:blipFill>
        <p:spPr>
          <a:xfrm>
            <a:off x="1" y="2136519"/>
            <a:ext cx="5580995" cy="26240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/>
          <a:stretch/>
        </p:blipFill>
        <p:spPr>
          <a:xfrm>
            <a:off x="5580994" y="1635648"/>
            <a:ext cx="3570345" cy="3101871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0" t="40200" b="37400"/>
          <a:stretch/>
        </p:blipFill>
        <p:spPr>
          <a:xfrm>
            <a:off x="6660233" y="3792806"/>
            <a:ext cx="1172587" cy="863992"/>
          </a:xfrm>
          <a:prstGeom prst="rect">
            <a:avLst/>
          </a:prstGeom>
        </p:spPr>
      </p:pic>
      <p:pic>
        <p:nvPicPr>
          <p:cNvPr id="13" name="รูปภาพ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65991"/>
          <a:stretch/>
        </p:blipFill>
        <p:spPr>
          <a:xfrm>
            <a:off x="1187626" y="3840398"/>
            <a:ext cx="3252868" cy="967990"/>
          </a:xfrm>
          <a:prstGeom prst="rect">
            <a:avLst/>
          </a:prstGeom>
        </p:spPr>
      </p:pic>
      <p:pic>
        <p:nvPicPr>
          <p:cNvPr id="14" name="รูปภาพ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6" r="67956"/>
          <a:stretch/>
        </p:blipFill>
        <p:spPr>
          <a:xfrm>
            <a:off x="5508104" y="3576680"/>
            <a:ext cx="1206379" cy="1192437"/>
          </a:xfrm>
          <a:prstGeom prst="rect">
            <a:avLst/>
          </a:prstGeom>
        </p:spPr>
      </p:pic>
      <p:cxnSp>
        <p:nvCxnSpPr>
          <p:cNvPr id="15" name="Straight Connector 17"/>
          <p:cNvCxnSpPr/>
          <p:nvPr/>
        </p:nvCxnSpPr>
        <p:spPr>
          <a:xfrm flipH="1" flipV="1">
            <a:off x="-468559" y="4724513"/>
            <a:ext cx="9757084" cy="13005"/>
          </a:xfrm>
          <a:prstGeom prst="line">
            <a:avLst/>
          </a:prstGeom>
          <a:ln w="234950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28"/>
          <p:cNvCxnSpPr/>
          <p:nvPr/>
        </p:nvCxnSpPr>
        <p:spPr>
          <a:xfrm>
            <a:off x="-144525" y="4728252"/>
            <a:ext cx="9433049" cy="9266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รูปภาพ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6" y="3330599"/>
            <a:ext cx="1812903" cy="18129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0314" y="4373274"/>
            <a:ext cx="830148" cy="405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971601" y="1590643"/>
            <a:ext cx="7128793" cy="1170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7000">
                <a:srgbClr val="002060"/>
              </a:gs>
              <a:gs pos="64000">
                <a:schemeClr val="tx2">
                  <a:lumMod val="75000"/>
                  <a:alpha val="91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-7144" y="267495"/>
            <a:ext cx="9151147" cy="196381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4900"/>
              </a:lnSpc>
            </a:pPr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เกณฑ์การส่งเสริม พัฒนาและคัดเลือก</a:t>
            </a:r>
          </a:p>
          <a:p>
            <a:pPr algn="ctr">
              <a:lnSpc>
                <a:spcPts val="4900"/>
              </a:lnSpc>
            </a:pPr>
            <a:r>
              <a:rPr lang="th-TH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 ชุมชน อำเภอ จังหวัดคุณธรรม</a:t>
            </a:r>
          </a:p>
          <a:p>
            <a:pPr algn="ctr">
              <a:lnSpc>
                <a:spcPts val="4900"/>
              </a:lnSpc>
            </a:pPr>
            <a:endParaRPr lang="th-TH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3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1438" y="-92869"/>
            <a:ext cx="9323388" cy="648891"/>
          </a:xfrm>
          <a:prstGeom prst="rect">
            <a:avLst/>
          </a:prstGeom>
          <a:solidFill>
            <a:srgbClr val="00B0F0">
              <a:alpha val="63000"/>
            </a:srgbClr>
          </a:solidFill>
          <a:ln w="412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-90488" y="4448175"/>
            <a:ext cx="9324976" cy="772716"/>
          </a:xfrm>
          <a:prstGeom prst="rect">
            <a:avLst/>
          </a:prstGeom>
          <a:solidFill>
            <a:srgbClr val="00B0F0">
              <a:alpha val="63000"/>
            </a:srgbClr>
          </a:solidFill>
          <a:ln w="412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9751" y="627534"/>
            <a:ext cx="8412163" cy="166712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>
            <a:spAutoFit/>
          </a:bodyPr>
          <a:lstStyle/>
          <a:p>
            <a:pPr algn="thaiDist">
              <a:defRPr/>
            </a:pPr>
            <a:r>
              <a:rPr lang="th-TH" sz="5400" b="1" dirty="0">
                <a:ln w="12700">
                  <a:noFill/>
                </a:ln>
                <a:solidFill>
                  <a:srgbClr val="9900FF"/>
                </a:solidFill>
                <a:latin typeface="AngsanaUPC" pitchFamily="18" charset="-34"/>
                <a:cs typeface="AngsanaUPC" pitchFamily="18" charset="-34"/>
              </a:rPr>
              <a:t>“ตัวชี้วัดมาตรฐานกลาง” </a:t>
            </a:r>
            <a:r>
              <a:rPr lang="th-TH" sz="4400" b="1" dirty="0">
                <a:ln w="12700">
                  <a:noFill/>
                </a:ln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เพื่อ...</a:t>
            </a:r>
          </a:p>
          <a:p>
            <a:pPr marL="457200" indent="-457200" algn="thaiDist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ln w="12700">
                  <a:noFill/>
                </a:ln>
                <a:latin typeface="AngsanaUPC" pitchFamily="18" charset="-34"/>
                <a:cs typeface="AngsanaUPC" pitchFamily="18" charset="-34"/>
              </a:rPr>
              <a:t>ให้ทุกท่านได้เดินไปในทิศทางเดียวกัน</a:t>
            </a:r>
          </a:p>
          <a:p>
            <a:pPr marL="457200" indent="-457200" algn="thaiDist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ln w="12700">
                  <a:noFill/>
                </a:ln>
                <a:latin typeface="AngsanaUPC" pitchFamily="18" charset="-34"/>
                <a:cs typeface="AngsanaUPC" pitchFamily="18" charset="-34"/>
              </a:rPr>
              <a:t>เป็นการรวมพลังสร้างสรรค์และดำรงรักษาให้</a:t>
            </a:r>
            <a:endParaRPr lang="th-TH" b="1" dirty="0">
              <a:ln w="12700">
                <a:noFill/>
              </a:ln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3350" y="2283718"/>
            <a:ext cx="6667500" cy="1815882"/>
          </a:xfrm>
          <a:prstGeom prst="rect">
            <a:avLst/>
          </a:prstGeom>
          <a:solidFill>
            <a:schemeClr val="bg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buFont typeface="Wingdings" pitchFamily="2" charset="2"/>
              <a:buChar char="q"/>
            </a:pPr>
            <a:r>
              <a:rPr lang="th-TH" b="1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องค์กร</a:t>
            </a:r>
          </a:p>
          <a:p>
            <a:pPr algn="thaiDist">
              <a:buFont typeface="Wingdings" pitchFamily="2" charset="2"/>
              <a:buChar char="q"/>
            </a:pPr>
            <a:r>
              <a:rPr lang="th-TH" b="1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ชุมชน</a:t>
            </a:r>
          </a:p>
          <a:p>
            <a:pPr algn="thaiDist">
              <a:buFont typeface="Wingdings" pitchFamily="2" charset="2"/>
              <a:buChar char="q"/>
            </a:pPr>
            <a:r>
              <a:rPr lang="th-TH" b="1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อำเภอ</a:t>
            </a:r>
          </a:p>
          <a:p>
            <a:pPr algn="thaiDist">
              <a:buFont typeface="Wingdings" pitchFamily="2" charset="2"/>
              <a:buChar char="q"/>
            </a:pPr>
            <a:r>
              <a:rPr lang="th-TH" b="1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จังหวัด</a:t>
            </a:r>
          </a:p>
        </p:txBody>
      </p:sp>
      <p:sp>
        <p:nvSpPr>
          <p:cNvPr id="3" name="Right Brace 2"/>
          <p:cNvSpPr/>
          <p:nvPr/>
        </p:nvSpPr>
        <p:spPr>
          <a:xfrm>
            <a:off x="3132138" y="2512219"/>
            <a:ext cx="215900" cy="1395413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78238" y="2605088"/>
            <a:ext cx="7186612" cy="1066959"/>
          </a:xfrm>
          <a:prstGeom prst="rect">
            <a:avLst/>
          </a:prstGeom>
          <a:solidFill>
            <a:schemeClr val="bg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lnSpc>
                <a:spcPts val="3800"/>
              </a:lnSpc>
            </a:pPr>
            <a:r>
              <a:rPr lang="th-TH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มีคุณธรรม</a:t>
            </a:r>
          </a:p>
          <a:p>
            <a:pPr>
              <a:lnSpc>
                <a:spcPts val="3800"/>
              </a:lnSpc>
            </a:pPr>
            <a:r>
              <a:rPr lang="th-TH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ผ่านตัวชี้วัดมาตรฐานกลาง</a:t>
            </a:r>
            <a:endParaRPr lang="th-TH" sz="3600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7688" y="4011910"/>
            <a:ext cx="8412162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2900"/>
              </a:lnSpc>
              <a:buFont typeface="Arial" pitchFamily="34" charset="0"/>
              <a:buChar char="•"/>
            </a:pPr>
            <a:r>
              <a:rPr lang="th-TH" sz="3200" b="1" dirty="0">
                <a:latin typeface="AngsanaUPC" pitchFamily="18" charset="-34"/>
                <a:cs typeface="AngsanaUPC" pitchFamily="18" charset="-34"/>
              </a:rPr>
              <a:t>ทุกท่านสามารถเป็น “ที่ปรึกษา” ให้ประชาชนเดินไปในทิศทางที่ถูกต้อง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11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2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330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" grpId="0" animBg="1"/>
      <p:bldP spid="3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635376" y="2571750"/>
            <a:ext cx="4824413" cy="15120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6630" name="รูปภาพ 8" descr="รูปภาพ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622007"/>
            <a:ext cx="302895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รูปภาพ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16669"/>
            <a:ext cx="1316037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รูปภาพ 8" descr="official-king-first-spee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0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1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7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1438" y="-92869"/>
            <a:ext cx="9323388" cy="648891"/>
          </a:xfrm>
          <a:prstGeom prst="rect">
            <a:avLst/>
          </a:prstGeom>
          <a:solidFill>
            <a:srgbClr val="00B0F0">
              <a:alpha val="63000"/>
            </a:srgbClr>
          </a:solidFill>
          <a:ln w="412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-90488" y="4448175"/>
            <a:ext cx="9324976" cy="772716"/>
          </a:xfrm>
          <a:prstGeom prst="rect">
            <a:avLst/>
          </a:prstGeom>
          <a:solidFill>
            <a:srgbClr val="00B0F0">
              <a:alpha val="63000"/>
            </a:srgbClr>
          </a:solidFill>
          <a:ln w="412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192088" y="621506"/>
            <a:ext cx="8412162" cy="769441"/>
          </a:xfrm>
          <a:prstGeom prst="rect">
            <a:avLst/>
          </a:prstGeom>
          <a:solidFill>
            <a:schemeClr val="bg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/>
            <a:r>
              <a:rPr lang="th-TH" sz="4400" b="1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         ในวันนี้...  </a:t>
            </a:r>
            <a:endParaRPr lang="th-TH" sz="3200" b="1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2499742"/>
            <a:ext cx="3348037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92676" y="2355726"/>
            <a:ext cx="3567113" cy="2080022"/>
          </a:xfrm>
          <a:prstGeom prst="rect">
            <a:avLst/>
          </a:prstGeom>
          <a:noFill/>
          <a:ln w="412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31913" y="1275160"/>
            <a:ext cx="8412162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4700"/>
              </a:lnSpc>
            </a:pPr>
            <a:r>
              <a:rPr lang="th-TH" sz="3600" b="1">
                <a:latin typeface="AngsanaUPC" pitchFamily="18" charset="-34"/>
                <a:cs typeface="AngsanaUPC" pitchFamily="18" charset="-34"/>
              </a:rPr>
              <a:t>เรามา </a:t>
            </a:r>
            <a:r>
              <a:rPr lang="th-TH" sz="4400" b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รวมพลัง </a:t>
            </a:r>
            <a:r>
              <a:rPr lang="th-TH" sz="3600" b="1">
                <a:latin typeface="AngsanaUPC" pitchFamily="18" charset="-34"/>
                <a:cs typeface="AngsanaUPC" pitchFamily="18" charset="-34"/>
              </a:rPr>
              <a:t>ร่วม</a:t>
            </a:r>
            <a:r>
              <a:rPr lang="th-TH" sz="4000" b="1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4400" b="1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เรียนรู้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31913" y="1804988"/>
            <a:ext cx="8412162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4700"/>
              </a:lnSpc>
            </a:pPr>
            <a:r>
              <a:rPr lang="th-TH" sz="3600" b="1">
                <a:latin typeface="AngsanaUPC" pitchFamily="18" charset="-34"/>
                <a:cs typeface="AngsanaUPC" pitchFamily="18" charset="-34"/>
              </a:rPr>
              <a:t>เดินตาม  </a:t>
            </a:r>
            <a:r>
              <a:rPr lang="th-TH" sz="4400" b="1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“ตัวชี้วัดมาตรฐานกลาง”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714" y="2627710"/>
            <a:ext cx="8410575" cy="695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>
              <a:lnSpc>
                <a:spcPts val="4700"/>
              </a:lnSpc>
              <a:defRPr/>
            </a:pPr>
            <a:r>
              <a:rPr lang="th-TH" sz="4000" b="1" dirty="0">
                <a:ln w="12700">
                  <a:noFill/>
                </a:ln>
                <a:latin typeface="AngsanaUPC" pitchFamily="18" charset="-34"/>
                <a:cs typeface="AngsanaUPC" pitchFamily="18" charset="-34"/>
              </a:rPr>
              <a:t>สู่</a:t>
            </a:r>
            <a:r>
              <a:rPr lang="th-TH" sz="3600" b="1" dirty="0">
                <a:ln w="12700">
                  <a:noFill/>
                </a:ln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5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“สังคมคุณธรรม”  </a:t>
            </a:r>
            <a:r>
              <a:rPr lang="th-TH" sz="5400" b="1" dirty="0">
                <a:ln w="12700">
                  <a:noFill/>
                </a:ln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sz="3600" b="1" dirty="0">
              <a:ln w="12700">
                <a:noFill/>
              </a:ln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6213" y="3494485"/>
            <a:ext cx="8412162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>
              <a:lnSpc>
                <a:spcPts val="4700"/>
              </a:lnSpc>
            </a:pPr>
            <a:r>
              <a:rPr lang="th-TH" sz="5400" b="1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ไทยนิยม </a:t>
            </a:r>
            <a:r>
              <a:rPr lang="th-TH" sz="3600" b="1">
                <a:latin typeface="AngsanaUPC" pitchFamily="18" charset="-34"/>
                <a:cs typeface="AngsanaUPC" pitchFamily="18" charset="-34"/>
              </a:rPr>
              <a:t>ที่ดีงามอย่างยั่งยืน</a:t>
            </a:r>
          </a:p>
        </p:txBody>
      </p:sp>
      <p:grpSp>
        <p:nvGrpSpPr>
          <p:cNvPr id="13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5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816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2" grpId="0" animBg="1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 descr="D:\07 สมัชชาคุณธรรม 61\05 แนวทางการส่งเสริม พัฒนาและคัดเลือกจังหวัดคุณธรรม\รูปประกอบ\map-306920_960_7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666750"/>
            <a:ext cx="85010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7"/>
          <p:cNvGrpSpPr>
            <a:grpSpLocks/>
          </p:cNvGrpSpPr>
          <p:nvPr/>
        </p:nvGrpSpPr>
        <p:grpSpPr bwMode="auto">
          <a:xfrm>
            <a:off x="2465389" y="486966"/>
            <a:ext cx="3005137" cy="4496990"/>
            <a:chOff x="172809" y="269173"/>
            <a:chExt cx="3256032" cy="5995762"/>
          </a:xfrm>
        </p:grpSpPr>
        <p:grpSp>
          <p:nvGrpSpPr>
            <p:cNvPr id="45097" name="Group 6"/>
            <p:cNvGrpSpPr>
              <a:grpSpLocks/>
            </p:cNvGrpSpPr>
            <p:nvPr/>
          </p:nvGrpSpPr>
          <p:grpSpPr bwMode="auto">
            <a:xfrm>
              <a:off x="172809" y="269173"/>
              <a:ext cx="3256032" cy="5995762"/>
              <a:chOff x="1531591" y="469454"/>
              <a:chExt cx="3256032" cy="5995762"/>
            </a:xfrm>
          </p:grpSpPr>
          <p:grpSp>
            <p:nvGrpSpPr>
              <p:cNvPr id="45100" name="Group 5"/>
              <p:cNvGrpSpPr>
                <a:grpSpLocks/>
              </p:cNvGrpSpPr>
              <p:nvPr/>
            </p:nvGrpSpPr>
            <p:grpSpPr bwMode="auto">
              <a:xfrm>
                <a:off x="1531591" y="469454"/>
                <a:ext cx="3256032" cy="5995762"/>
                <a:chOff x="3465316" y="659794"/>
                <a:chExt cx="3256032" cy="5995762"/>
              </a:xfrm>
            </p:grpSpPr>
            <p:pic>
              <p:nvPicPr>
                <p:cNvPr id="1034" name="Picture 10" descr="D:\07 สมัชชาคุณธรรม 61\05 แนวทางการส่งเสริม พัฒนาและคัดเลือกจังหวัดคุณธรรม\รูปประกอบ\thailand-map-1360073_960_72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3465316" y="659794"/>
                  <a:ext cx="3256032" cy="5995762"/>
                </a:xfrm>
                <a:prstGeom prst="rect">
                  <a:avLst/>
                </a:prstGeom>
                <a:noFill/>
                <a:extLst/>
              </p:spPr>
            </p:pic>
            <p:pic>
              <p:nvPicPr>
                <p:cNvPr id="45103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51173">
                  <a:off x="3486159" y="2173893"/>
                  <a:ext cx="2119543" cy="21195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46" name="Freeform 1045"/>
                <p:cNvSpPr/>
                <p:nvPr/>
              </p:nvSpPr>
              <p:spPr>
                <a:xfrm>
                  <a:off x="4137850" y="1651944"/>
                  <a:ext cx="1425912" cy="4538493"/>
                </a:xfrm>
                <a:custGeom>
                  <a:avLst/>
                  <a:gdLst>
                    <a:gd name="connsiteX0" fmla="*/ 225573 w 1631145"/>
                    <a:gd name="connsiteY0" fmla="*/ 0 h 5191048"/>
                    <a:gd name="connsiteX1" fmla="*/ 1628704 w 1631145"/>
                    <a:gd name="connsiteY1" fmla="*/ 709449 h 5191048"/>
                    <a:gd name="connsiteX2" fmla="*/ 556649 w 1631145"/>
                    <a:gd name="connsiteY2" fmla="*/ 1860331 h 5191048"/>
                    <a:gd name="connsiteX3" fmla="*/ 241338 w 1631145"/>
                    <a:gd name="connsiteY3" fmla="*/ 2837793 h 5191048"/>
                    <a:gd name="connsiteX4" fmla="*/ 4856 w 1631145"/>
                    <a:gd name="connsiteY4" fmla="*/ 4162097 h 5191048"/>
                    <a:gd name="connsiteX5" fmla="*/ 462056 w 1631145"/>
                    <a:gd name="connsiteY5" fmla="*/ 5044966 h 5191048"/>
                    <a:gd name="connsiteX6" fmla="*/ 966552 w 1631145"/>
                    <a:gd name="connsiteY6" fmla="*/ 5186855 h 5191048"/>
                    <a:gd name="connsiteX7" fmla="*/ 1029614 w 1631145"/>
                    <a:gd name="connsiteY7" fmla="*/ 5139559 h 519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31145" h="5191048">
                      <a:moveTo>
                        <a:pt x="225573" y="0"/>
                      </a:moveTo>
                      <a:cubicBezTo>
                        <a:pt x="899549" y="199697"/>
                        <a:pt x="1573525" y="399394"/>
                        <a:pt x="1628704" y="709449"/>
                      </a:cubicBezTo>
                      <a:cubicBezTo>
                        <a:pt x="1683883" y="1019504"/>
                        <a:pt x="787877" y="1505607"/>
                        <a:pt x="556649" y="1860331"/>
                      </a:cubicBezTo>
                      <a:cubicBezTo>
                        <a:pt x="325421" y="2215055"/>
                        <a:pt x="333303" y="2454165"/>
                        <a:pt x="241338" y="2837793"/>
                      </a:cubicBezTo>
                      <a:cubicBezTo>
                        <a:pt x="149373" y="3221421"/>
                        <a:pt x="-31930" y="3794235"/>
                        <a:pt x="4856" y="4162097"/>
                      </a:cubicBezTo>
                      <a:cubicBezTo>
                        <a:pt x="41642" y="4529959"/>
                        <a:pt x="301773" y="4874173"/>
                        <a:pt x="462056" y="5044966"/>
                      </a:cubicBezTo>
                      <a:cubicBezTo>
                        <a:pt x="622339" y="5215759"/>
                        <a:pt x="871959" y="5171090"/>
                        <a:pt x="966552" y="5186855"/>
                      </a:cubicBezTo>
                      <a:cubicBezTo>
                        <a:pt x="1061145" y="5202621"/>
                        <a:pt x="1045379" y="5171090"/>
                        <a:pt x="1029614" y="5139559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pic>
              <p:nvPicPr>
                <p:cNvPr id="46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4344608" y="2996952"/>
                  <a:ext cx="472530" cy="473424"/>
                </a:xfrm>
                <a:prstGeom prst="rect">
                  <a:avLst/>
                </a:prstGeom>
                <a:noFill/>
                <a:extLst/>
              </p:spPr>
            </p:pic>
            <p:pic>
              <p:nvPicPr>
                <p:cNvPr id="45106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549" t="25008" r="-7118" b="17220"/>
                <a:stretch>
                  <a:fillRect/>
                </a:stretch>
              </p:blipFill>
              <p:spPr bwMode="auto">
                <a:xfrm rot="-2276933">
                  <a:off x="5803013" y="1579310"/>
                  <a:ext cx="894407" cy="1086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07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08" r="65524" b="17220"/>
                <a:stretch>
                  <a:fillRect/>
                </a:stretch>
              </p:blipFill>
              <p:spPr bwMode="auto">
                <a:xfrm rot="3979705">
                  <a:off x="3773494" y="439029"/>
                  <a:ext cx="864441" cy="1448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08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549" t="25008" r="-7118" b="17220"/>
                <a:stretch>
                  <a:fillRect/>
                </a:stretch>
              </p:blipFill>
              <p:spPr bwMode="auto">
                <a:xfrm rot="2613457">
                  <a:off x="3943386" y="5242987"/>
                  <a:ext cx="858330" cy="10424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3878271" y="5064576"/>
                  <a:ext cx="472530" cy="473424"/>
                </a:xfrm>
                <a:prstGeom prst="rect">
                  <a:avLst/>
                </a:prstGeom>
                <a:noFill/>
                <a:extLst/>
              </p:spPr>
            </p:pic>
            <p:pic>
              <p:nvPicPr>
                <p:cNvPr id="45110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03" t="20357" r="-1823" b="21870"/>
                <a:stretch>
                  <a:fillRect/>
                </a:stretch>
              </p:blipFill>
              <p:spPr bwMode="auto">
                <a:xfrm rot="5400000">
                  <a:off x="3897103" y="1540962"/>
                  <a:ext cx="682903" cy="1086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11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3069" y="1367047"/>
                  <a:ext cx="490970" cy="491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12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03" t="20357" r="-1823" b="21870"/>
                <a:stretch>
                  <a:fillRect/>
                </a:stretch>
              </p:blipFill>
              <p:spPr bwMode="auto">
                <a:xfrm rot="2670620">
                  <a:off x="4866309" y="1784371"/>
                  <a:ext cx="682903" cy="1086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13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08" r="65524" b="17220"/>
                <a:stretch>
                  <a:fillRect/>
                </a:stretch>
              </p:blipFill>
              <p:spPr bwMode="auto">
                <a:xfrm rot="3979705">
                  <a:off x="5186346" y="2046440"/>
                  <a:ext cx="864441" cy="1448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14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08" r="65524" b="17220"/>
                <a:stretch>
                  <a:fillRect/>
                </a:stretch>
              </p:blipFill>
              <p:spPr bwMode="auto">
                <a:xfrm rot="1506260">
                  <a:off x="3931126" y="4475317"/>
                  <a:ext cx="347805" cy="582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15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etzwerk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08" r="65524" b="17220"/>
                <a:stretch>
                  <a:fillRect/>
                </a:stretch>
              </p:blipFill>
              <p:spPr bwMode="auto">
                <a:xfrm rot="6122249">
                  <a:off x="4608549" y="5843381"/>
                  <a:ext cx="483983" cy="811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5101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469" y="1933907"/>
                <a:ext cx="601435" cy="60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5098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55" y="3731716"/>
              <a:ext cx="268300" cy="26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21" y="5678942"/>
              <a:ext cx="472530" cy="47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312505" y="-57150"/>
            <a:ext cx="431079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th-TH" sz="8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กลุ่มเป้าหมาย</a:t>
            </a:r>
          </a:p>
        </p:txBody>
      </p: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260350" y="2931790"/>
            <a:ext cx="1811338" cy="1523529"/>
            <a:chOff x="776536" y="1541052"/>
            <a:chExt cx="1961926" cy="2031964"/>
          </a:xfrm>
        </p:grpSpPr>
        <p:grpSp>
          <p:nvGrpSpPr>
            <p:cNvPr id="45088" name="Group 4"/>
            <p:cNvGrpSpPr>
              <a:grpSpLocks/>
            </p:cNvGrpSpPr>
            <p:nvPr/>
          </p:nvGrpSpPr>
          <p:grpSpPr bwMode="auto">
            <a:xfrm rot="-488558">
              <a:off x="1017095" y="2048139"/>
              <a:ext cx="1686915" cy="1493935"/>
              <a:chOff x="1228412" y="721081"/>
              <a:chExt cx="1752151" cy="1551708"/>
            </a:xfrm>
          </p:grpSpPr>
          <p:sp>
            <p:nvSpPr>
              <p:cNvPr id="4" name="Teardrop 3"/>
              <p:cNvSpPr/>
              <p:nvPr/>
            </p:nvSpPr>
            <p:spPr>
              <a:xfrm rot="2436946">
                <a:off x="2043627" y="1030187"/>
                <a:ext cx="932278" cy="931895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3" name="Oval 2"/>
              <p:cNvSpPr/>
              <p:nvPr/>
            </p:nvSpPr>
            <p:spPr>
              <a:xfrm>
                <a:off x="1228233" y="716621"/>
                <a:ext cx="1552012" cy="1552059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5089" name="Group 15"/>
            <p:cNvGrpSpPr>
              <a:grpSpLocks/>
            </p:cNvGrpSpPr>
            <p:nvPr/>
          </p:nvGrpSpPr>
          <p:grpSpPr bwMode="auto">
            <a:xfrm>
              <a:off x="776536" y="1541052"/>
              <a:ext cx="1961926" cy="2031964"/>
              <a:chOff x="805634" y="2295637"/>
              <a:chExt cx="1961926" cy="203196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46901" y="2295637"/>
                <a:ext cx="1542373" cy="5336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000" b="1" dirty="0">
                    <a:solidFill>
                      <a:schemeClr val="accent4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ชุมชนคุณธรรม</a:t>
                </a:r>
              </a:p>
            </p:txBody>
          </p:sp>
          <p:grpSp>
            <p:nvGrpSpPr>
              <p:cNvPr id="45091" name="Group 48"/>
              <p:cNvGrpSpPr>
                <a:grpSpLocks/>
              </p:cNvGrpSpPr>
              <p:nvPr/>
            </p:nvGrpSpPr>
            <p:grpSpPr bwMode="auto">
              <a:xfrm>
                <a:off x="805634" y="2806883"/>
                <a:ext cx="1961926" cy="1520718"/>
                <a:chOff x="1225161" y="1028776"/>
                <a:chExt cx="2108296" cy="1634171"/>
              </a:xfrm>
            </p:grpSpPr>
            <p:pic>
              <p:nvPicPr>
                <p:cNvPr id="45092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City-Building4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11" r="27757"/>
                <a:stretch>
                  <a:fillRect/>
                </a:stretch>
              </p:blipFill>
              <p:spPr bwMode="auto">
                <a:xfrm>
                  <a:off x="1533257" y="1436939"/>
                  <a:ext cx="1440160" cy="9650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93" name="Picture 3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Flying-Bird-PNG-HD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23098">
                  <a:off x="2133206" y="1028776"/>
                  <a:ext cx="761298" cy="761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94" name="Picture 4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img-top.png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25161" y="1901932"/>
                  <a:ext cx="2108296" cy="7610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542925" y="1104899"/>
            <a:ext cx="1835150" cy="1461028"/>
            <a:chOff x="1053282" y="4653136"/>
            <a:chExt cx="1988304" cy="1948042"/>
          </a:xfrm>
        </p:grpSpPr>
        <p:sp>
          <p:nvSpPr>
            <p:cNvPr id="44" name="TextBox 43"/>
            <p:cNvSpPr txBox="1"/>
            <p:nvPr/>
          </p:nvSpPr>
          <p:spPr>
            <a:xfrm>
              <a:off x="1053282" y="4653136"/>
              <a:ext cx="1800826" cy="5334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องค์กรคุณธรรม</a:t>
              </a:r>
            </a:p>
          </p:txBody>
        </p:sp>
        <p:grpSp>
          <p:nvGrpSpPr>
            <p:cNvPr id="45081" name="Group 24"/>
            <p:cNvGrpSpPr>
              <a:grpSpLocks/>
            </p:cNvGrpSpPr>
            <p:nvPr/>
          </p:nvGrpSpPr>
          <p:grpSpPr bwMode="auto">
            <a:xfrm>
              <a:off x="1132038" y="4692570"/>
              <a:ext cx="1909548" cy="1908608"/>
              <a:chOff x="1094321" y="4154800"/>
              <a:chExt cx="1909548" cy="1908608"/>
            </a:xfrm>
          </p:grpSpPr>
          <p:grpSp>
            <p:nvGrpSpPr>
              <p:cNvPr id="45082" name="Group 30"/>
              <p:cNvGrpSpPr>
                <a:grpSpLocks/>
              </p:cNvGrpSpPr>
              <p:nvPr/>
            </p:nvGrpSpPr>
            <p:grpSpPr bwMode="auto">
              <a:xfrm rot="-151927">
                <a:off x="1260848" y="4569567"/>
                <a:ext cx="1691189" cy="1493841"/>
                <a:chOff x="1223693" y="863190"/>
                <a:chExt cx="1756592" cy="1551612"/>
              </a:xfrm>
            </p:grpSpPr>
            <p:sp>
              <p:nvSpPr>
                <p:cNvPr id="32" name="Teardrop 31"/>
                <p:cNvSpPr/>
                <p:nvPr/>
              </p:nvSpPr>
              <p:spPr>
                <a:xfrm rot="2436946">
                  <a:off x="2047730" y="1026427"/>
                  <a:ext cx="932555" cy="931627"/>
                </a:xfrm>
                <a:prstGeom prst="teardrop">
                  <a:avLst/>
                </a:prstGeom>
                <a:solidFill>
                  <a:srgbClr val="429780"/>
                </a:solidFill>
                <a:ln>
                  <a:solidFill>
                    <a:srgbClr val="429780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223693" y="863190"/>
                  <a:ext cx="1552471" cy="1551612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</p:grpSp>
          <p:grpSp>
            <p:nvGrpSpPr>
              <p:cNvPr id="45083" name="Group 53"/>
              <p:cNvGrpSpPr>
                <a:grpSpLocks/>
              </p:cNvGrpSpPr>
              <p:nvPr/>
            </p:nvGrpSpPr>
            <p:grpSpPr bwMode="auto">
              <a:xfrm>
                <a:off x="1094321" y="4154800"/>
                <a:ext cx="1909548" cy="1506448"/>
                <a:chOff x="730208" y="-18636"/>
                <a:chExt cx="3099626" cy="2445306"/>
              </a:xfrm>
            </p:grpSpPr>
            <p:pic>
              <p:nvPicPr>
                <p:cNvPr id="45084" name="Picture 6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img_makinglifeeasier.pn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208" y="-18636"/>
                  <a:ext cx="3099626" cy="1708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85" name="Picture 5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001.pn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6368" y="1660660"/>
                  <a:ext cx="2232248" cy="766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8" name="Group 39"/>
          <p:cNvGrpSpPr>
            <a:grpSpLocks/>
          </p:cNvGrpSpPr>
          <p:nvPr/>
        </p:nvGrpSpPr>
        <p:grpSpPr bwMode="auto">
          <a:xfrm>
            <a:off x="6437313" y="1725935"/>
            <a:ext cx="1924050" cy="1493887"/>
            <a:chOff x="7681902" y="1969751"/>
            <a:chExt cx="2084348" cy="1992775"/>
          </a:xfrm>
        </p:grpSpPr>
        <p:grpSp>
          <p:nvGrpSpPr>
            <p:cNvPr id="45074" name="Group 36"/>
            <p:cNvGrpSpPr>
              <a:grpSpLocks/>
            </p:cNvGrpSpPr>
            <p:nvPr/>
          </p:nvGrpSpPr>
          <p:grpSpPr bwMode="auto">
            <a:xfrm rot="686669" flipH="1">
              <a:off x="7681902" y="2450142"/>
              <a:ext cx="1686915" cy="1493935"/>
              <a:chOff x="1228412" y="721081"/>
              <a:chExt cx="1752151" cy="1551708"/>
            </a:xfrm>
          </p:grpSpPr>
          <p:sp>
            <p:nvSpPr>
              <p:cNvPr id="38" name="Teardrop 37"/>
              <p:cNvSpPr/>
              <p:nvPr/>
            </p:nvSpPr>
            <p:spPr>
              <a:xfrm rot="2436946">
                <a:off x="2053343" y="1030089"/>
                <a:ext cx="932430" cy="928757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233890" y="720628"/>
                <a:ext cx="1552264" cy="1549029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8321652" y="1969751"/>
              <a:ext cx="1444598" cy="5337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จังหวัดคุณธรรม</a:t>
              </a:r>
            </a:p>
          </p:txBody>
        </p:sp>
        <p:pic>
          <p:nvPicPr>
            <p:cNvPr id="45076" name="Picture 4" descr="D:\07 สมัชชาคุณธรรม 61\แผนแม่บทส่งเสริมคุณธรรม\04 แนวทางการส่งเสริม พัฒนาและคัดเลือกจังหวัดคุณธรรม\รูปประกอบ\thailand-map-1360073_960_720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4967">
              <a:off x="8249250" y="2498646"/>
              <a:ext cx="794968" cy="146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6" descr="D:\07 สมัชชาคุณธรรม 61\แผนแม่บทส่งเสริมคุณธรรม\04 แนวทางการส่งเสริม พัฒนาและคัดเลือกจังหวัดคุณธรรม\รูปประกอบ\pointer_compass-512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046" y="2795811"/>
              <a:ext cx="374386" cy="374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5103813" y="3107743"/>
            <a:ext cx="2311400" cy="1471401"/>
            <a:chOff x="6614794" y="4202883"/>
            <a:chExt cx="2503384" cy="1962421"/>
          </a:xfrm>
        </p:grpSpPr>
        <p:grpSp>
          <p:nvGrpSpPr>
            <p:cNvPr id="45068" name="Group 33"/>
            <p:cNvGrpSpPr>
              <a:grpSpLocks/>
            </p:cNvGrpSpPr>
            <p:nvPr/>
          </p:nvGrpSpPr>
          <p:grpSpPr bwMode="auto">
            <a:xfrm rot="530647" flipH="1">
              <a:off x="6614794" y="4632703"/>
              <a:ext cx="1686915" cy="1493935"/>
              <a:chOff x="1228412" y="721081"/>
              <a:chExt cx="1752151" cy="1551708"/>
            </a:xfrm>
          </p:grpSpPr>
          <p:sp>
            <p:nvSpPr>
              <p:cNvPr id="35" name="Teardrop 34"/>
              <p:cNvSpPr/>
              <p:nvPr/>
            </p:nvSpPr>
            <p:spPr>
              <a:xfrm rot="2436946">
                <a:off x="2053293" y="1030938"/>
                <a:ext cx="932212" cy="931886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232885" y="720677"/>
                <a:ext cx="1548330" cy="155204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318011" y="4202883"/>
              <a:ext cx="1800167" cy="5336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อำเภอคุณธรรม</a:t>
              </a:r>
            </a:p>
          </p:txBody>
        </p:sp>
        <p:pic>
          <p:nvPicPr>
            <p:cNvPr id="45070" name="Picture 7" descr="D:\07 สมัชชาคุณธรรม 61\แผนแม่บทส่งเสริมคุณธรรม\03 แนวทางการส่งเสริม พัฒนาและคัดเลือกอำเภอคุณธรรม\รูปภาพ\seo-local-icon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550" y="4703063"/>
              <a:ext cx="969900" cy="9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11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Untitled-3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200" y="5311358"/>
              <a:ext cx="1807883" cy="85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588190" y="928340"/>
            <a:ext cx="40382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th-TH" sz="5400" dirty="0">
                <a:solidFill>
                  <a:schemeClr val="accent4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การส่งเสริมคุณธรรม</a:t>
            </a:r>
          </a:p>
        </p:txBody>
      </p:sp>
      <p:grpSp>
        <p:nvGrpSpPr>
          <p:cNvPr id="59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60" name="Picture 1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61" name="Picture 2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16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-7145" y="18133"/>
            <a:ext cx="9165500" cy="652010"/>
            <a:chOff x="-7741" y="171271"/>
            <a:chExt cx="9737103" cy="1025481"/>
          </a:xfrm>
          <a:solidFill>
            <a:schemeClr val="accent4">
              <a:lumMod val="75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-7740" y="171271"/>
              <a:ext cx="9721852" cy="1025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-7741" y="1196752"/>
              <a:ext cx="9737103" cy="0"/>
            </a:xfrm>
            <a:prstGeom prst="line">
              <a:avLst/>
            </a:prstGeom>
            <a:grp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-7739" y="185370"/>
              <a:ext cx="9737101" cy="0"/>
            </a:xfrm>
            <a:prstGeom prst="line">
              <a:avLst/>
            </a:prstGeom>
            <a:grp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83" name="Group 47"/>
          <p:cNvGrpSpPr>
            <a:grpSpLocks/>
          </p:cNvGrpSpPr>
          <p:nvPr/>
        </p:nvGrpSpPr>
        <p:grpSpPr bwMode="auto">
          <a:xfrm>
            <a:off x="-165100" y="3682603"/>
            <a:ext cx="9323388" cy="1566863"/>
            <a:chOff x="-180770" y="5166885"/>
            <a:chExt cx="8856554" cy="1832077"/>
          </a:xfrm>
        </p:grpSpPr>
        <p:grpSp>
          <p:nvGrpSpPr>
            <p:cNvPr id="46111" name="Group 52"/>
            <p:cNvGrpSpPr>
              <a:grpSpLocks/>
            </p:cNvGrpSpPr>
            <p:nvPr/>
          </p:nvGrpSpPr>
          <p:grpSpPr bwMode="auto">
            <a:xfrm>
              <a:off x="1666651" y="5733256"/>
              <a:ext cx="3586777" cy="1159237"/>
              <a:chOff x="1666651" y="5733256"/>
              <a:chExt cx="3586777" cy="1159237"/>
            </a:xfrm>
          </p:grpSpPr>
          <p:pic>
            <p:nvPicPr>
              <p:cNvPr id="73" name="Picture 18" descr="D:\07 สมัชชาคุณธรรม 61\แผนแม่บทส่งเสริมคุณธรรม\01 แนวทางการส่งเสริม พัฒนาและคัดเลือก (รวม)\02 แนวทางการส่งเสริม พัฒนาและคัดเลือกชุมชนคุณธรรม\รูปภาพ\ช้าง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>
                <a:off x="2699792" y="6021288"/>
                <a:ext cx="555734" cy="500916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74" name="Picture 19" descr="D:\07 สมัชชาคุณธรรม 61\แผนแม่บทส่งเสริมคุณธรรม\01 แนวทางการส่งเสริม พัฒนาและคัดเลือก (รวม)\02 แนวทางการส่งเสริม พัฒนาและคัดเลือกชุมชนคุณธรรม\รูปภาพ\สวนนาไร่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/>
              </a:blip>
              <a:srcRect l="32413" r="79"/>
              <a:stretch/>
            </p:blipFill>
            <p:spPr bwMode="auto">
              <a:xfrm>
                <a:off x="1666651" y="5733256"/>
                <a:ext cx="3586777" cy="1159237"/>
              </a:xfrm>
              <a:prstGeom prst="rect">
                <a:avLst/>
              </a:prstGeom>
              <a:noFill/>
              <a:extLst/>
            </p:spPr>
          </p:pic>
        </p:grpSp>
        <p:grpSp>
          <p:nvGrpSpPr>
            <p:cNvPr id="46112" name="Group 53"/>
            <p:cNvGrpSpPr>
              <a:grpSpLocks/>
            </p:cNvGrpSpPr>
            <p:nvPr/>
          </p:nvGrpSpPr>
          <p:grpSpPr bwMode="auto">
            <a:xfrm>
              <a:off x="4950018" y="5166885"/>
              <a:ext cx="3725766" cy="1701741"/>
              <a:chOff x="1421510" y="860012"/>
              <a:chExt cx="5103531" cy="2331035"/>
            </a:xfrm>
          </p:grpSpPr>
          <p:pic>
            <p:nvPicPr>
              <p:cNvPr id="70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City-Building4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/>
              </a:blip>
              <a:srcRect l="29212" r="38284"/>
              <a:stretch/>
            </p:blipFill>
            <p:spPr bwMode="auto">
              <a:xfrm flipH="1">
                <a:off x="4621681" y="1329034"/>
                <a:ext cx="1903360" cy="1688454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71" name="Picture 6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img-travel new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/>
              </a:blip>
              <a:srcRect l="1" t="12193" r="1578" b="2307"/>
              <a:stretch/>
            </p:blipFill>
            <p:spPr bwMode="auto">
              <a:xfrm flipH="1">
                <a:off x="1421510" y="860012"/>
                <a:ext cx="3332862" cy="2331035"/>
              </a:xfrm>
              <a:prstGeom prst="rect">
                <a:avLst/>
              </a:prstGeom>
              <a:noFill/>
              <a:extLst/>
            </p:spPr>
          </p:pic>
        </p:grpSp>
        <p:pic>
          <p:nvPicPr>
            <p:cNvPr id="55" name="Picture 17" descr="D:\07 สมัชชาคุณธรรม 61\แผนแม่บทส่งเสริมคุณธรรม\01 แนวทางการส่งเสริม พัฒนาและคัดเลือก (รวม)\02 แนวทางการส่งเสริม พัฒนาและคัดเลือกชุมชนคุณธรรม\รูปภาพ\Untitled-3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3876610" y="6271746"/>
              <a:ext cx="1355807" cy="640409"/>
            </a:xfrm>
            <a:prstGeom prst="rect">
              <a:avLst/>
            </a:prstGeom>
            <a:noFill/>
            <a:extLst/>
          </p:spPr>
        </p:pic>
        <p:pic>
          <p:nvPicPr>
            <p:cNvPr id="56" name="Picture 3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Flying-Bird-PNG-HD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 rot="223098">
              <a:off x="3533131" y="5407461"/>
              <a:ext cx="683136" cy="683137"/>
            </a:xfrm>
            <a:prstGeom prst="rect">
              <a:avLst/>
            </a:prstGeom>
            <a:noFill/>
            <a:extLst/>
          </p:spPr>
        </p:pic>
        <p:grpSp>
          <p:nvGrpSpPr>
            <p:cNvPr id="46115" name="Group 56"/>
            <p:cNvGrpSpPr>
              <a:grpSpLocks/>
            </p:cNvGrpSpPr>
            <p:nvPr/>
          </p:nvGrpSpPr>
          <p:grpSpPr bwMode="auto">
            <a:xfrm>
              <a:off x="-180770" y="5698710"/>
              <a:ext cx="2270047" cy="1300252"/>
              <a:chOff x="-180770" y="5698710"/>
              <a:chExt cx="2270047" cy="1300252"/>
            </a:xfrm>
          </p:grpSpPr>
          <p:grpSp>
            <p:nvGrpSpPr>
              <p:cNvPr id="46116" name="Group 57"/>
              <p:cNvGrpSpPr>
                <a:grpSpLocks/>
              </p:cNvGrpSpPr>
              <p:nvPr/>
            </p:nvGrpSpPr>
            <p:grpSpPr bwMode="auto">
              <a:xfrm>
                <a:off x="-180770" y="5698710"/>
                <a:ext cx="2270047" cy="1300252"/>
                <a:chOff x="346384" y="3239236"/>
                <a:chExt cx="2584596" cy="1480423"/>
              </a:xfrm>
            </p:grpSpPr>
            <p:pic>
              <p:nvPicPr>
                <p:cNvPr id="60" name="Picture 3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ava_2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2815736" y="3593370"/>
                  <a:ext cx="115244" cy="115244"/>
                </a:xfrm>
                <a:prstGeom prst="rect">
                  <a:avLst/>
                </a:prstGeom>
                <a:noFill/>
                <a:extLst/>
              </p:spPr>
            </p:pic>
            <p:grpSp>
              <p:nvGrpSpPr>
                <p:cNvPr id="46119" name="Group 60"/>
                <p:cNvGrpSpPr>
                  <a:grpSpLocks/>
                </p:cNvGrpSpPr>
                <p:nvPr/>
              </p:nvGrpSpPr>
              <p:grpSpPr bwMode="auto">
                <a:xfrm>
                  <a:off x="346384" y="3239236"/>
                  <a:ext cx="2580039" cy="1480423"/>
                  <a:chOff x="-96837" y="5559431"/>
                  <a:chExt cx="2580039" cy="1480423"/>
                </a:xfrm>
              </p:grpSpPr>
              <p:pic>
                <p:nvPicPr>
                  <p:cNvPr id="62" name="Picture 3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Discover-Thainess (1)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 r="65700"/>
                  <a:stretch/>
                </p:blipFill>
                <p:spPr bwMode="auto">
                  <a:xfrm flipH="1">
                    <a:off x="794979" y="5758986"/>
                    <a:ext cx="609249" cy="663140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3" name="Picture 31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N246146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 l="40454" r="15928" b="59170"/>
                  <a:stretch/>
                </p:blipFill>
                <p:spPr bwMode="auto">
                  <a:xfrm>
                    <a:off x="1415900" y="5846995"/>
                    <a:ext cx="878235" cy="590892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4" name="Picture 13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cloud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 r="17826"/>
                  <a:stretch/>
                </p:blipFill>
                <p:spPr bwMode="auto">
                  <a:xfrm>
                    <a:off x="-6373" y="5559431"/>
                    <a:ext cx="1022464" cy="1244263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5" name="Picture 28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บั้งไฟ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215772" y="6047097"/>
                    <a:ext cx="1267430" cy="844356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6" name="Picture 30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กลองยาว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 rot="614920">
                    <a:off x="-96837" y="6075383"/>
                    <a:ext cx="883036" cy="892348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7" name="Picture 24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main@2x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 rot="21078969">
                    <a:off x="630306" y="6157517"/>
                    <a:ext cx="882337" cy="882337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8" name="Picture 3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ava_2.pn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22206" y="5559432"/>
                    <a:ext cx="315711" cy="315711"/>
                  </a:xfrm>
                  <a:prstGeom prst="rect">
                    <a:avLst/>
                  </a:prstGeom>
                  <a:noFill/>
                  <a:extLst/>
                </p:spPr>
              </p:pic>
              <p:pic>
                <p:nvPicPr>
                  <p:cNvPr id="69" name="Picture 3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ava_2.png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96570" y="5687096"/>
                    <a:ext cx="147064" cy="147064"/>
                  </a:xfrm>
                  <a:prstGeom prst="rect">
                    <a:avLst/>
                  </a:prstGeom>
                  <a:noFill/>
                  <a:extLst/>
                </p:spPr>
              </p:pic>
            </p:grpSp>
          </p:grpSp>
          <p:pic>
            <p:nvPicPr>
              <p:cNvPr id="59" name="Picture 3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ava_2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>
                <a:off x="1722436" y="5963241"/>
                <a:ext cx="129166" cy="129166"/>
              </a:xfrm>
              <a:prstGeom prst="rect">
                <a:avLst/>
              </a:prstGeom>
              <a:noFill/>
              <a:extLst/>
            </p:spPr>
          </p:pic>
        </p:grpSp>
      </p:grpSp>
      <p:sp>
        <p:nvSpPr>
          <p:cNvPr id="72" name="Rectangle 71"/>
          <p:cNvSpPr/>
          <p:nvPr/>
        </p:nvSpPr>
        <p:spPr>
          <a:xfrm>
            <a:off x="725489" y="-20241"/>
            <a:ext cx="75961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แนวทางการส่งเสริมคุณธรรม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1" y="915566"/>
            <a:ext cx="32704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กลุ่มเป้าหมายการส่งเสริมพัฒนา</a:t>
            </a:r>
          </a:p>
        </p:txBody>
      </p:sp>
      <p:sp>
        <p:nvSpPr>
          <p:cNvPr id="46086" name="TextBox 18"/>
          <p:cNvSpPr txBox="1">
            <a:spLocks noChangeArrowheads="1"/>
          </p:cNvSpPr>
          <p:nvPr/>
        </p:nvSpPr>
        <p:spPr bwMode="auto">
          <a:xfrm>
            <a:off x="5148264" y="844154"/>
            <a:ext cx="2752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b="1">
                <a:solidFill>
                  <a:srgbClr val="660033"/>
                </a:solidFill>
                <a:latin typeface="AngsanaUPC" pitchFamily="18" charset="-34"/>
                <a:cs typeface="AngsanaUPC" pitchFamily="18" charset="-34"/>
              </a:rPr>
              <a:t>ระดับการประเมิน ๓ ระดับ</a:t>
            </a:r>
          </a:p>
        </p:txBody>
      </p:sp>
      <p:grpSp>
        <p:nvGrpSpPr>
          <p:cNvPr id="46087" name="Group 3"/>
          <p:cNvGrpSpPr>
            <a:grpSpLocks/>
          </p:cNvGrpSpPr>
          <p:nvPr/>
        </p:nvGrpSpPr>
        <p:grpSpPr bwMode="auto">
          <a:xfrm>
            <a:off x="5292723" y="1168005"/>
            <a:ext cx="2336800" cy="2987096"/>
            <a:chOff x="6448281" y="1761000"/>
            <a:chExt cx="2627941" cy="4532237"/>
          </a:xfrm>
        </p:grpSpPr>
        <p:grpSp>
          <p:nvGrpSpPr>
            <p:cNvPr id="46103" name="Group 22"/>
            <p:cNvGrpSpPr>
              <a:grpSpLocks/>
            </p:cNvGrpSpPr>
            <p:nvPr/>
          </p:nvGrpSpPr>
          <p:grpSpPr bwMode="auto">
            <a:xfrm>
              <a:off x="6448281" y="1761000"/>
              <a:ext cx="2627941" cy="4532237"/>
              <a:chOff x="239490" y="1269249"/>
              <a:chExt cx="1884911" cy="4192966"/>
            </a:xfrm>
          </p:grpSpPr>
          <p:sp>
            <p:nvSpPr>
              <p:cNvPr id="24" name="Pentagon 23"/>
              <p:cNvSpPr/>
              <p:nvPr/>
            </p:nvSpPr>
            <p:spPr>
              <a:xfrm rot="16200000">
                <a:off x="507687" y="1001052"/>
                <a:ext cx="1298578" cy="1834971"/>
              </a:xfrm>
              <a:prstGeom prst="homePlate">
                <a:avLst>
                  <a:gd name="adj" fmla="val 34805"/>
                </a:avLst>
              </a:prstGeom>
              <a:solidFill>
                <a:srgbClr val="FF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grpSp>
            <p:nvGrpSpPr>
              <p:cNvPr id="46108" name="Group 24"/>
              <p:cNvGrpSpPr>
                <a:grpSpLocks/>
              </p:cNvGrpSpPr>
              <p:nvPr/>
            </p:nvGrpSpPr>
            <p:grpSpPr bwMode="auto">
              <a:xfrm>
                <a:off x="239491" y="2729941"/>
                <a:ext cx="1884910" cy="2732274"/>
                <a:chOff x="239491" y="2729892"/>
                <a:chExt cx="1884910" cy="2389297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239491" y="2729892"/>
                  <a:ext cx="1834971" cy="1107069"/>
                </a:xfrm>
                <a:prstGeom prst="rect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39491" y="3882754"/>
                  <a:ext cx="1884910" cy="1236435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solidFill>
                      <a:srgbClr val="660066"/>
                    </a:solidFill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6614202" y="4804954"/>
              <a:ext cx="2201482" cy="1447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๑</a:t>
              </a:r>
            </a:p>
            <a:p>
              <a:pPr algn="ct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......ส่งเสริมคุณธรรม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3112" y="3377818"/>
              <a:ext cx="1523659" cy="1447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๒</a:t>
              </a:r>
            </a:p>
            <a:p>
              <a:pPr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.......คุณธรรม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14202" y="1898556"/>
              <a:ext cx="2255564" cy="1447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th-TH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๓</a:t>
              </a:r>
            </a:p>
            <a:p>
              <a:pPr algn="ctr">
                <a:defRPr/>
              </a:pPr>
              <a:r>
                <a:rPr lang="th-TH" sz="2400" b="1" dirty="0">
                  <a:latin typeface="AngsanaUPC" pitchFamily="18" charset="-34"/>
                  <a:cs typeface="AngsanaUPC" pitchFamily="18" charset="-34"/>
                </a:rPr>
                <a:t>.......คุณธรรมต้นแบบ 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076825" y="902494"/>
            <a:ext cx="2908300" cy="4241006"/>
          </a:xfrm>
          <a:prstGeom prst="roundRect">
            <a:avLst>
              <a:gd name="adj" fmla="val 8754"/>
            </a:avLst>
          </a:prstGeom>
          <a:noFill/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46089" name="Group 1"/>
          <p:cNvGrpSpPr>
            <a:grpSpLocks/>
          </p:cNvGrpSpPr>
          <p:nvPr/>
        </p:nvGrpSpPr>
        <p:grpSpPr bwMode="auto">
          <a:xfrm>
            <a:off x="76200" y="789385"/>
            <a:ext cx="4827588" cy="3543300"/>
            <a:chOff x="81734" y="1052736"/>
            <a:chExt cx="5231306" cy="4724458"/>
          </a:xfrm>
        </p:grpSpPr>
        <p:sp>
          <p:nvSpPr>
            <p:cNvPr id="52" name="Rounded Rectangle 51"/>
            <p:cNvSpPr/>
            <p:nvPr/>
          </p:nvSpPr>
          <p:spPr>
            <a:xfrm>
              <a:off x="81734" y="1052736"/>
              <a:ext cx="4006482" cy="4724458"/>
            </a:xfrm>
            <a:prstGeom prst="roundRect">
              <a:avLst>
                <a:gd name="adj" fmla="val 8754"/>
              </a:avLst>
            </a:prstGeom>
            <a:noFill/>
            <a:ln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3728682" y="2708518"/>
              <a:ext cx="1584358" cy="1671659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46094" name="Group 5"/>
            <p:cNvGrpSpPr>
              <a:grpSpLocks/>
            </p:cNvGrpSpPr>
            <p:nvPr/>
          </p:nvGrpSpPr>
          <p:grpSpPr bwMode="auto">
            <a:xfrm>
              <a:off x="214194" y="1867133"/>
              <a:ext cx="3724359" cy="3866404"/>
              <a:chOff x="214194" y="1867133"/>
              <a:chExt cx="3724359" cy="386640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14194" y="1867133"/>
                <a:ext cx="3724359" cy="370527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th-TH" sz="2400" dirty="0">
                    <a:solidFill>
                      <a:schemeClr val="tx1"/>
                    </a:solidFill>
                    <a:latin typeface="AngsanaUPC" pitchFamily="18" charset="-34"/>
                    <a:cs typeface="AngsanaUPC" pitchFamily="18" charset="-34"/>
                  </a:rPr>
                  <a:t>ชุมชน</a:t>
                </a: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02522" y="2732332"/>
                <a:ext cx="2547702" cy="283054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076043" y="3643602"/>
                <a:ext cx="2000661" cy="199392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270433" y="4436534"/>
                <a:ext cx="1661770" cy="1297003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40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728021" y="2946646"/>
                <a:ext cx="846295" cy="69763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AngsanaUPC" pitchFamily="18" charset="-34"/>
                    <a:cs typeface="AngsanaUPC" pitchFamily="18" charset="-34"/>
                  </a:rPr>
                  <a:t>อำเภอ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621335" y="3724531"/>
                <a:ext cx="860191" cy="69763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AngsanaUPC" pitchFamily="18" charset="-34"/>
                    <a:cs typeface="AngsanaUPC" pitchFamily="18" charset="-34"/>
                  </a:rPr>
                  <a:t>ชุมชน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621909" y="4586553"/>
                <a:ext cx="919251" cy="69763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AngsanaUPC" pitchFamily="18" charset="-34"/>
                    <a:cs typeface="AngsanaUPC" pitchFamily="18" charset="-34"/>
                  </a:rPr>
                  <a:t>องค์กร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674210" y="2046523"/>
                <a:ext cx="953992" cy="69763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AngsanaUPC" pitchFamily="18" charset="-34"/>
                    <a:cs typeface="AngsanaUPC" pitchFamily="18" charset="-34"/>
                  </a:rPr>
                  <a:t>จังหวัด</a:t>
                </a:r>
              </a:p>
            </p:txBody>
          </p:sp>
        </p:grpSp>
      </p:grpSp>
      <p:grpSp>
        <p:nvGrpSpPr>
          <p:cNvPr id="54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57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58" name="Picture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0FEB45-C933-483D-96A0-AD9AFB61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b="1" dirty="0">
                <a:solidFill>
                  <a:srgbClr val="7030A0"/>
                </a:solidFill>
              </a:rPr>
              <a:t>ผลที่ได้จากการส่งเสริมชุมชน องค์กร อำเภอ จังหวัดคุณธรรม</a:t>
            </a:r>
            <a:endParaRPr lang="th-TH" dirty="0">
              <a:solidFill>
                <a:srgbClr val="7030A0"/>
              </a:solidFill>
            </a:endParaRPr>
          </a:p>
        </p:txBody>
      </p:sp>
      <p:grpSp>
        <p:nvGrpSpPr>
          <p:cNvPr id="17" name="กลุ่ม 21">
            <a:extLst>
              <a:ext uri="{FF2B5EF4-FFF2-40B4-BE49-F238E27FC236}">
                <a16:creationId xmlns="" xmlns:a16="http://schemas.microsoft.com/office/drawing/2014/main" id="{5FFAF3B0-314E-419D-A16A-F085C9A23EDB}"/>
              </a:ext>
            </a:extLst>
          </p:cNvPr>
          <p:cNvGrpSpPr>
            <a:grpSpLocks/>
          </p:cNvGrpSpPr>
          <p:nvPr/>
        </p:nvGrpSpPr>
        <p:grpSpPr bwMode="auto">
          <a:xfrm>
            <a:off x="827584" y="771550"/>
            <a:ext cx="7488832" cy="4248472"/>
            <a:chOff x="1295930" y="1079501"/>
            <a:chExt cx="6476367" cy="6026378"/>
          </a:xfrm>
        </p:grpSpPr>
        <p:pic>
          <p:nvPicPr>
            <p:cNvPr id="18" name="รูปภาพ 8">
              <a:extLst>
                <a:ext uri="{FF2B5EF4-FFF2-40B4-BE49-F238E27FC236}">
                  <a16:creationId xmlns="" xmlns:a16="http://schemas.microsoft.com/office/drawing/2014/main" id="{2F8EA6A5-9F82-44ED-A770-8C8D482D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027" y="1235076"/>
              <a:ext cx="2607733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รูปภาพ 10">
              <a:extLst>
                <a:ext uri="{FF2B5EF4-FFF2-40B4-BE49-F238E27FC236}">
                  <a16:creationId xmlns="" xmlns:a16="http://schemas.microsoft.com/office/drawing/2014/main" id="{462D59F6-0C3E-4276-913B-7D1DA14EC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203" y="1079501"/>
              <a:ext cx="2815166" cy="211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รูปภาพ 12">
              <a:extLst>
                <a:ext uri="{FF2B5EF4-FFF2-40B4-BE49-F238E27FC236}">
                  <a16:creationId xmlns="" xmlns:a16="http://schemas.microsoft.com/office/drawing/2014/main" id="{364A972E-AA7F-4AAB-9E10-01E706271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247" y="1713508"/>
              <a:ext cx="1331913" cy="99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กลุ่ม 15">
              <a:extLst>
                <a:ext uri="{FF2B5EF4-FFF2-40B4-BE49-F238E27FC236}">
                  <a16:creationId xmlns="" xmlns:a16="http://schemas.microsoft.com/office/drawing/2014/main" id="{B72CA1DE-D24A-4949-B3AD-4E7E626BF0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930" y="3952247"/>
              <a:ext cx="6316133" cy="2143125"/>
              <a:chOff x="1413933" y="4076698"/>
              <a:chExt cx="6316133" cy="2143125"/>
            </a:xfrm>
          </p:grpSpPr>
          <p:pic>
            <p:nvPicPr>
              <p:cNvPr id="27" name="รูปภาพ 6">
                <a:extLst>
                  <a:ext uri="{FF2B5EF4-FFF2-40B4-BE49-F238E27FC236}">
                    <a16:creationId xmlns="" xmlns:a16="http://schemas.microsoft.com/office/drawing/2014/main" id="{237FC426-B288-450B-A18D-355ECD5DE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3933" y="4076698"/>
                <a:ext cx="2857500" cy="214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รูปภาพ 7">
                <a:extLst>
                  <a:ext uri="{FF2B5EF4-FFF2-40B4-BE49-F238E27FC236}">
                    <a16:creationId xmlns="" xmlns:a16="http://schemas.microsoft.com/office/drawing/2014/main" id="{728C8042-49C1-4F95-B3FC-B0A40B332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466" y="4157661"/>
                <a:ext cx="264160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รูปภาพ 14">
                <a:extLst>
                  <a:ext uri="{FF2B5EF4-FFF2-40B4-BE49-F238E27FC236}">
                    <a16:creationId xmlns="" xmlns:a16="http://schemas.microsoft.com/office/drawing/2014/main" id="{084471E3-0865-4F0F-AF95-AF0CD549F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4090193" y="4648792"/>
                <a:ext cx="1331913" cy="99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รูปภาพ 16">
              <a:extLst>
                <a:ext uri="{FF2B5EF4-FFF2-40B4-BE49-F238E27FC236}">
                  <a16:creationId xmlns="" xmlns:a16="http://schemas.microsoft.com/office/drawing/2014/main" id="{C2B94212-D06F-4486-9BCA-91CE80F3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47331" y="3693331"/>
              <a:ext cx="1331913" cy="99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กล่องข้อความ 17">
              <a:extLst>
                <a:ext uri="{FF2B5EF4-FFF2-40B4-BE49-F238E27FC236}">
                  <a16:creationId xmlns="" xmlns:a16="http://schemas.microsoft.com/office/drawing/2014/main" id="{CA3291AC-4812-483B-AB6C-B02BD2FBBDDF}"/>
                </a:ext>
              </a:extLst>
            </p:cNvPr>
            <p:cNvSpPr txBox="1"/>
            <p:nvPr/>
          </p:nvSpPr>
          <p:spPr>
            <a:xfrm>
              <a:off x="1879424" y="3067224"/>
              <a:ext cx="1813299" cy="63606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wrap="square">
              <a:spAutoFit/>
            </a:bodyPr>
            <a:lstStyle>
              <a:defPPr>
                <a:defRPr lang="th-T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คนเก่ง คนดี มีความสุข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24" name="กล่องข้อความ 18">
              <a:extLst>
                <a:ext uri="{FF2B5EF4-FFF2-40B4-BE49-F238E27FC236}">
                  <a16:creationId xmlns="" xmlns:a16="http://schemas.microsoft.com/office/drawing/2014/main" id="{024C3E65-AAE7-476B-AA2E-FDCAA7800C14}"/>
                </a:ext>
              </a:extLst>
            </p:cNvPr>
            <p:cNvSpPr txBox="1"/>
            <p:nvPr/>
          </p:nvSpPr>
          <p:spPr>
            <a:xfrm>
              <a:off x="5530478" y="3123988"/>
              <a:ext cx="1634704" cy="611205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>
              <a:defPPr>
                <a:defRPr lang="th-T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ครอบครัวอบอุ่น </a:t>
              </a:r>
              <a:r>
                <a:rPr kumimoji="0" lang="th-TH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เข้มแข็ง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25" name="กล่องข้อความ 19">
              <a:extLst>
                <a:ext uri="{FF2B5EF4-FFF2-40B4-BE49-F238E27FC236}">
                  <a16:creationId xmlns="" xmlns:a16="http://schemas.microsoft.com/office/drawing/2014/main" id="{5A000403-1241-4DA2-AFEA-B764CC237DD6}"/>
                </a:ext>
              </a:extLst>
            </p:cNvPr>
            <p:cNvSpPr txBox="1"/>
            <p:nvPr/>
          </p:nvSpPr>
          <p:spPr>
            <a:xfrm>
              <a:off x="4958651" y="5980543"/>
              <a:ext cx="2813646" cy="1125336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>
              <a:defPPr>
                <a:defRPr lang="th-T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องค์กรมีประสิทธิภาพและ</a:t>
              </a:r>
              <a:r>
                <a:rPr kumimoji="0" lang="th-TH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ประสิทธิผล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มี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ภาพลักษณ์ที่ดี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26" name="กล่องข้อความ 20">
              <a:extLst>
                <a:ext uri="{FF2B5EF4-FFF2-40B4-BE49-F238E27FC236}">
                  <a16:creationId xmlns="" xmlns:a16="http://schemas.microsoft.com/office/drawing/2014/main" id="{B93F4827-CE42-4B3A-AEA0-98D12876A18D}"/>
                </a:ext>
              </a:extLst>
            </p:cNvPr>
            <p:cNvSpPr txBox="1"/>
            <p:nvPr/>
          </p:nvSpPr>
          <p:spPr>
            <a:xfrm>
              <a:off x="1471405" y="6134544"/>
              <a:ext cx="2682023" cy="63606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wrap="square">
              <a:spAutoFit/>
            </a:bodyPr>
            <a:lstStyle>
              <a:defPPr>
                <a:defRPr lang="th-T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สังคมคุณธรรม สมานฉันท์ สันติสุข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30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31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1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58"/>
            <a:ext cx="9144000" cy="740228"/>
          </a:xfrm>
        </p:spPr>
        <p:txBody>
          <a:bodyPr>
            <a:normAutofit fontScale="90000"/>
          </a:bodyPr>
          <a:lstStyle/>
          <a:p>
            <a:r>
              <a:rPr lang="th-TH" sz="6000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  <a:endParaRPr lang="en-US" sz="60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69" y="1128467"/>
            <a:ext cx="5649686" cy="3080657"/>
          </a:xfrm>
        </p:spPr>
        <p:txBody>
          <a:bodyPr>
            <a:noAutofit/>
          </a:bodyPr>
          <a:lstStyle/>
          <a:p>
            <a:pPr algn="thaiDist"/>
            <a:r>
              <a:rPr lang="th-TH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 คือ องค์กรหรือหน่วยงานที่ผู้บริหารและผู้ปฏิบัติงานขององค์กรแสดงเจตนารมณ์ และมุ่งมั่นดำเนินการส่งเสริมคุณธรรมในองค์กร  มีการบริหารจัดการองค์กรตามหลักธรรมาภิบาล และเป็นองค์กรที่มีส่วนร่วมสร้างสังคมคุณธรรม</a:t>
            </a:r>
            <a:endParaRPr lang="en-US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70838"/>
            <a:ext cx="2090057" cy="1400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962953"/>
            <a:ext cx="2906486" cy="15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97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53"/>
            <a:ext cx="8229600" cy="705078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000099"/>
                </a:solidFill>
                <a:latin typeface="LilyUPC" panose="020B0604020202020204" pitchFamily="34" charset="-34"/>
              </a:rPr>
              <a:t>กงล้อการพัฒนาองค์กร</a:t>
            </a:r>
            <a:endParaRPr lang="en-US" sz="5400" b="1" dirty="0">
              <a:solidFill>
                <a:srgbClr val="000099"/>
              </a:solidFill>
              <a:latin typeface="LilyUPC" panose="020B0604020202020204" pitchFamily="34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627750"/>
              </p:ext>
            </p:extLst>
          </p:nvPr>
        </p:nvGraphicFramePr>
        <p:xfrm>
          <a:off x="220337" y="848300"/>
          <a:ext cx="8546144" cy="369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105388" y="1791025"/>
            <a:ext cx="1770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+mj-cs"/>
              </a:rPr>
              <a:t>ผลประกอบการที่ดี </a:t>
            </a:r>
            <a:endParaRPr lang="en-US" sz="2400" b="1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5560" y="1606358"/>
            <a:ext cx="1988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TH SarabunPSK" panose="020B0500040200020003" pitchFamily="34" charset="-34"/>
                <a:cs typeface="+mj-cs"/>
              </a:rPr>
              <a:t>คน และ องค์กร 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PSK" panose="020B0500040200020003" pitchFamily="34" charset="-34"/>
                <a:cs typeface="+mj-cs"/>
              </a:rPr>
              <a:t>มีความสุข</a:t>
            </a:r>
            <a:endParaRPr lang="en-US" sz="2400" b="1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1847" y="4389298"/>
            <a:ext cx="3903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+mj-cs"/>
              </a:rPr>
              <a:t>คนดี องค์กรคนดี ร่วมสร้างสังคมดี</a:t>
            </a:r>
            <a:endParaRPr lang="en-US" sz="2400" b="1" dirty="0">
              <a:latin typeface="TH SarabunPSK" panose="020B0500040200020003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47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11"/>
            <a:ext cx="9144000" cy="715800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rgbClr val="000099"/>
                </a:solidFill>
                <a:latin typeface="TH SarabunPSK" panose="020B0500040200020003" pitchFamily="34" charset="-34"/>
              </a:rPr>
              <a:t>ความเป็นองค์กรคุณธรรม</a:t>
            </a:r>
            <a:endParaRPr lang="en-US" sz="4800" b="1" dirty="0">
              <a:solidFill>
                <a:srgbClr val="000099"/>
              </a:solidFill>
              <a:latin typeface="TH SarabunPSK" panose="020B0500040200020003" pitchFamily="34" charset="-3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59832898"/>
              </p:ext>
            </p:extLst>
          </p:nvPr>
        </p:nvGraphicFramePr>
        <p:xfrm>
          <a:off x="141514" y="844550"/>
          <a:ext cx="88391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366272"/>
            <a:ext cx="2641600" cy="1485900"/>
          </a:xfrm>
          <a:prstGeom prst="rect">
            <a:avLst/>
          </a:prstGeom>
        </p:spPr>
      </p:pic>
      <p:pic>
        <p:nvPicPr>
          <p:cNvPr id="7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6272"/>
            <a:ext cx="2641600" cy="148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0724" y="2388825"/>
            <a:ext cx="1594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FF0000"/>
                </a:solidFill>
                <a:latin typeface="LilyUPC" panose="020B0604020202020204" pitchFamily="34" charset="-34"/>
                <a:cs typeface="+mj-cs"/>
              </a:rPr>
              <a:t>คน</a:t>
            </a:r>
            <a:endParaRPr lang="en-US" sz="4800" b="1" dirty="0">
              <a:solidFill>
                <a:srgbClr val="FF0000"/>
              </a:solidFill>
              <a:latin typeface="LilyUPC" panose="020B0604020202020204" pitchFamily="34" charset="-34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1018" y="711736"/>
            <a:ext cx="1594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LilyUPC" panose="020B0604020202020204" pitchFamily="34" charset="-34"/>
                <a:cs typeface="+mj-cs"/>
              </a:rPr>
              <a:t>ระบบ</a:t>
            </a:r>
            <a:endParaRPr lang="en-US" sz="4000" b="1" dirty="0">
              <a:solidFill>
                <a:srgbClr val="FF0000"/>
              </a:solidFill>
              <a:latin typeface="LilyUPC" panose="020B0604020202020204" pitchFamily="34" charset="-34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4752" y="2427003"/>
            <a:ext cx="1772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FF0000"/>
                </a:solidFill>
                <a:latin typeface="LilyUPC" panose="020B0604020202020204" pitchFamily="34" charset="-34"/>
                <a:cs typeface="+mj-cs"/>
              </a:rPr>
              <a:t>เครือข่าย</a:t>
            </a:r>
            <a:endParaRPr lang="en-US" sz="4400" b="1" dirty="0">
              <a:solidFill>
                <a:srgbClr val="FF0000"/>
              </a:solidFill>
              <a:latin typeface="LilyUPC" panose="020B0604020202020204" pitchFamily="34" charset="-34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618827"/>
            <a:ext cx="3096344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dirty="0">
                <a:cs typeface="+mj-cs"/>
              </a:rPr>
              <a:t>-บริหารจัดการได้อย่างมีประสิทธิภาพประสิทธิผล</a:t>
            </a:r>
          </a:p>
          <a:p>
            <a:r>
              <a:rPr lang="th-TH" sz="2000" dirty="0">
                <a:cs typeface="+mj-cs"/>
              </a:rPr>
              <a:t>-ออกรายงานการเงินที่เชื่อถือได้ </a:t>
            </a:r>
          </a:p>
          <a:p>
            <a:r>
              <a:rPr lang="th-TH" sz="2000" dirty="0">
                <a:cs typeface="+mj-cs"/>
              </a:rPr>
              <a:t>-การดำเนินงานโปร่งใสและยุติธรรม</a:t>
            </a:r>
          </a:p>
          <a:p>
            <a:r>
              <a:rPr lang="th-TH" sz="2000" dirty="0">
                <a:cs typeface="+mj-cs"/>
              </a:rPr>
              <a:t>-ปฏิบัติตามกฏหมายและระเบียบข้อบังคับ </a:t>
            </a:r>
            <a:endParaRPr lang="en-US" sz="2000" dirty="0"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2400" y="2764322"/>
            <a:ext cx="211523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dirty="0">
                <a:cs typeface="+mj-cs"/>
              </a:rPr>
              <a:t>-ผู้บริหารมีจริยธรรม</a:t>
            </a:r>
          </a:p>
          <a:p>
            <a:r>
              <a:rPr lang="th-TH" sz="2000" dirty="0">
                <a:cs typeface="+mj-cs"/>
              </a:rPr>
              <a:t>-ผู้บริหารมีความซื่อสัตย์ สุจริต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544" y="2811723"/>
            <a:ext cx="211523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cs typeface="+mj-cs"/>
              </a:rPr>
              <a:t>-มีความรับผิดชอบ </a:t>
            </a:r>
            <a:r>
              <a:rPr lang="en-US" sz="2000" dirty="0">
                <a:cs typeface="+mj-cs"/>
              </a:rPr>
              <a:t/>
            </a:r>
            <a:br>
              <a:rPr lang="en-US" sz="2000" dirty="0">
                <a:cs typeface="+mj-cs"/>
              </a:rPr>
            </a:br>
            <a:r>
              <a:rPr lang="th-TH" sz="2000" dirty="0">
                <a:cs typeface="+mj-cs"/>
              </a:rPr>
              <a:t>(ต่อสังคม/ส่วนร่วม</a:t>
            </a:r>
            <a:r>
              <a:rPr lang="th-TH" dirty="0">
                <a:cs typeface="+mj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329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28619609"/>
              </p:ext>
            </p:extLst>
          </p:nvPr>
        </p:nvGraphicFramePr>
        <p:xfrm>
          <a:off x="228600" y="957560"/>
          <a:ext cx="8712968" cy="4083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95090"/>
            <a:ext cx="8763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หลักการพัฒนาองค์กรคุณธรรม</a:t>
            </a: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25833" y="2068032"/>
            <a:ext cx="1584951" cy="136072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Hexagon 22"/>
          <p:cNvSpPr/>
          <p:nvPr/>
        </p:nvSpPr>
        <p:spPr>
          <a:xfrm>
            <a:off x="7559049" y="2068031"/>
            <a:ext cx="1584951" cy="136072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Hexagon 24"/>
          <p:cNvSpPr/>
          <p:nvPr/>
        </p:nvSpPr>
        <p:spPr>
          <a:xfrm>
            <a:off x="1018308" y="3602423"/>
            <a:ext cx="1584951" cy="136072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Hexagon 25"/>
          <p:cNvSpPr/>
          <p:nvPr/>
        </p:nvSpPr>
        <p:spPr>
          <a:xfrm>
            <a:off x="6647416" y="3522760"/>
            <a:ext cx="1584951" cy="136072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871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81" y="157842"/>
            <a:ext cx="8229600" cy="631372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ทุกองค์กร เป็นองค์กรคุณธรรมได้ </a:t>
            </a:r>
            <a:endParaRPr lang="en-US" sz="54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18917" r="25041" b="16707"/>
          <a:stretch/>
        </p:blipFill>
        <p:spPr>
          <a:xfrm>
            <a:off x="2220686" y="729613"/>
            <a:ext cx="4852143" cy="4296098"/>
          </a:xfrm>
        </p:spPr>
      </p:pic>
    </p:spTree>
    <p:extLst>
      <p:ext uri="{BB962C8B-B14F-4D97-AF65-F5344CB8AC3E}">
        <p14:creationId xmlns:p14="http://schemas.microsoft.com/office/powerpoint/2010/main" val="2007578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229600" cy="794658"/>
          </a:xfrm>
        </p:spPr>
        <p:txBody>
          <a:bodyPr>
            <a:noAutofit/>
          </a:bodyPr>
          <a:lstStyle/>
          <a:p>
            <a:pPr algn="l"/>
            <a:r>
              <a:rPr lang="th-TH" sz="4800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ทำองค์กรคุณธรรมแล้วจะได้อะไร </a:t>
            </a:r>
            <a:endParaRPr lang="en-US" sz="48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73629" y="794658"/>
            <a:ext cx="6607628" cy="43488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292843"/>
              </p:ext>
            </p:extLst>
          </p:nvPr>
        </p:nvGraphicFramePr>
        <p:xfrm>
          <a:off x="125842" y="988546"/>
          <a:ext cx="8903202" cy="399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257" y="2661302"/>
            <a:ext cx="10232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ความยั่งยืน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2912" y="2538191"/>
            <a:ext cx="119198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คนเชื่อถือ ศรัทธา ไว้วางใจ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68" y="1555782"/>
            <a:ext cx="1874214" cy="982407"/>
          </a:xfrm>
          <a:prstGeom prst="rect">
            <a:avLst/>
          </a:prstGeom>
        </p:spPr>
      </p:pic>
      <p:pic>
        <p:nvPicPr>
          <p:cNvPr id="10" name="รูปภาพ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99" y="3405748"/>
            <a:ext cx="1679376" cy="1126797"/>
          </a:xfrm>
          <a:prstGeom prst="rect">
            <a:avLst/>
          </a:prstGeom>
        </p:spPr>
      </p:pic>
      <p:pic>
        <p:nvPicPr>
          <p:cNvPr id="11" name="รูปภาพ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47" y="605928"/>
            <a:ext cx="2132672" cy="1117882"/>
          </a:xfrm>
          <a:prstGeom prst="rect">
            <a:avLst/>
          </a:prstGeom>
        </p:spPr>
      </p:pic>
      <p:pic>
        <p:nvPicPr>
          <p:cNvPr id="12" name="รูปภาพ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57" y="3779954"/>
            <a:ext cx="1905178" cy="12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2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4" y="4316016"/>
            <a:ext cx="54768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-1008063" y="4516041"/>
            <a:ext cx="932497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th-TH" sz="1600" b="1" dirty="0">
                <a:ln w="12700">
                  <a:noFill/>
                </a:ln>
                <a:solidFill>
                  <a:schemeClr val="bg1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                         ปาฐกถาพิเศษ  เรื่อง “คุณธรรมนำการพัฒนา นำประเทศสู่ความมั่นคง มั่งคั่ง ยั่งยืน”</a:t>
            </a:r>
          </a:p>
          <a:p>
            <a:pPr algn="r">
              <a:defRPr/>
            </a:pPr>
            <a:r>
              <a:rPr lang="th-TH" sz="1600" b="1" dirty="0">
                <a:ln w="12700">
                  <a:noFill/>
                </a:ln>
                <a:solidFill>
                  <a:schemeClr val="bg1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                                    โดย นายวีระ </a:t>
            </a:r>
            <a:r>
              <a:rPr lang="th-TH" sz="1600" b="1" dirty="0" err="1">
                <a:ln w="12700">
                  <a:noFill/>
                </a:ln>
                <a:solidFill>
                  <a:schemeClr val="bg1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โรจน์พ</a:t>
            </a:r>
            <a:r>
              <a:rPr lang="th-TH" sz="1600" b="1" dirty="0">
                <a:ln w="12700">
                  <a:noFill/>
                </a:ln>
                <a:solidFill>
                  <a:schemeClr val="bg1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จนรัตน์ รัฐมนตรีว่าการกระทรวงวัฒนธรรม</a:t>
            </a:r>
          </a:p>
        </p:txBody>
      </p:sp>
      <p:pic>
        <p:nvPicPr>
          <p:cNvPr id="2765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0"/>
            <a:ext cx="9272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8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9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581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671682"/>
              </p:ext>
            </p:extLst>
          </p:nvPr>
        </p:nvGraphicFramePr>
        <p:xfrm>
          <a:off x="0" y="805544"/>
          <a:ext cx="8686799" cy="378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1012090" y="4610728"/>
            <a:ext cx="3799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1600" dirty="0"/>
              <a:t>องค์กรที่แสดงเจตนารมณ์และดำเนินการกิจกรรมส่งเสริมคุณธรรม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1012090" y="3116758"/>
            <a:ext cx="3594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1600" dirty="0"/>
              <a:t>องค์กรส่งเสริมคุณธรรมที่มีกระบวนการพัฒนาองค์กรคุณธรรม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956027" y="15735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th-TH" sz="1600" dirty="0"/>
              <a:t>องค์กรคุณธรรมที่ดำเนินการประสบความสำเร็จทั้งในกระบวนการพัฒนาและการเปลี่ยนแปลงพฤติกรรมของคน 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746392" y="3748955"/>
            <a:ext cx="331052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99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ผลการดำเนินงานเกิดขึ้นเพียงบางส่วน  แต่ผลการเปลี่ยนแปลงเชิงพฤติกรรมของคนหรือปัญหาเชิงคุณธรรมที่ลดลงอาจไม่ชัดเจน</a:t>
            </a:r>
            <a:endParaRPr lang="en-US" sz="20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6397" y="2239329"/>
            <a:ext cx="3310520" cy="1323439"/>
          </a:xfrm>
          <a:prstGeom prst="rect">
            <a:avLst/>
          </a:prstGeom>
          <a:solidFill>
            <a:srgbClr val="FFFF99"/>
          </a:solidFill>
          <a:ln>
            <a:solidFill>
              <a:srgbClr val="000099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-เกิดการเปลี่ยนแปลงเชิงพฤติกรรมของคนในองค์กร และส่งผลกระทบให้ความดีเพิ่มขึ้น 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-ปัญหาเชิงคุณธรรมลดลง และมีแนวโน้มจะเกิดการพัฒนาที่ต่อเนื่อง เกิดความยั่งยืนได้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6397" y="735676"/>
            <a:ext cx="331052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99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-คนมีความสุข </a:t>
            </a:r>
          </a:p>
          <a:p>
            <a:pPr algn="thaiDist"/>
            <a:r>
              <a:rPr lang="th-TH" sz="2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-องค์กรมีคุณภาพและคุณธรรมเชิงประจักษ์ </a:t>
            </a:r>
          </a:p>
          <a:p>
            <a:pPr algn="thaiDist"/>
            <a:r>
              <a:rPr lang="th-TH" sz="2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-มีองค์ความรู้สามารถถ่ายทอดและเป็นแหล่งเรียนรู้ให้กับองค์กรต่างๆได้</a:t>
            </a:r>
            <a:endParaRPr lang="en-US" sz="2000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96600" cy="715800"/>
          </a:xfrm>
        </p:spPr>
        <p:txBody>
          <a:bodyPr>
            <a:no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ระดับการพัฒนาองค์กรคุณธรรม</a:t>
            </a:r>
            <a:endParaRPr lang="en-US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88708" y="3748955"/>
            <a:ext cx="1597952" cy="932928"/>
            <a:chOff x="5029951" y="1521780"/>
            <a:chExt cx="1839082" cy="1092993"/>
          </a:xfrm>
          <a:solidFill>
            <a:schemeClr val="accent4">
              <a:lumMod val="50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5029951" y="1521780"/>
              <a:ext cx="1839082" cy="109299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val 4"/>
            <p:cNvSpPr/>
            <p:nvPr/>
          </p:nvSpPr>
          <p:spPr>
            <a:xfrm>
              <a:off x="5299278" y="1681845"/>
              <a:ext cx="1300428" cy="7728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000" b="1" kern="1200" dirty="0">
                  <a:latin typeface="TH Fah kwang" panose="02000506000000020004" pitchFamily="2" charset="-34"/>
                  <a:cs typeface="TH Fah kwang" panose="02000506000000020004" pitchFamily="2" charset="-34"/>
                </a:rPr>
                <a:t>โครงสร้างพร้อม</a:t>
              </a:r>
              <a:endParaRPr lang="en-US" sz="2000" b="1" kern="1200" dirty="0">
                <a:latin typeface="TH Fah kwang" panose="02000506000000020004" pitchFamily="2" charset="-34"/>
                <a:cs typeface="TH Fah kwang" panose="02000506000000020004" pitchFamily="2" charset="-3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44903" y="2239329"/>
            <a:ext cx="1597952" cy="932928"/>
            <a:chOff x="5029951" y="1521780"/>
            <a:chExt cx="1839082" cy="1092993"/>
          </a:xfrm>
          <a:solidFill>
            <a:srgbClr val="FFFF00"/>
          </a:solidFill>
        </p:grpSpPr>
        <p:sp>
          <p:nvSpPr>
            <p:cNvPr id="21" name="Oval 20"/>
            <p:cNvSpPr/>
            <p:nvPr/>
          </p:nvSpPr>
          <p:spPr>
            <a:xfrm>
              <a:off x="5029951" y="1521780"/>
              <a:ext cx="1839082" cy="109299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/>
            <p:cNvSpPr/>
            <p:nvPr/>
          </p:nvSpPr>
          <p:spPr>
            <a:xfrm>
              <a:off x="5299278" y="1681845"/>
              <a:ext cx="1300428" cy="7728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000" b="1" kern="1200" dirty="0">
                  <a:solidFill>
                    <a:srgbClr val="0033CC"/>
                  </a:solidFill>
                  <a:latin typeface="TH Fah kwang" panose="02000506000000020004" pitchFamily="2" charset="-34"/>
                  <a:cs typeface="TH Fah kwang" panose="02000506000000020004" pitchFamily="2" charset="-34"/>
                </a:rPr>
                <a:t>คนเปลี่ยน</a:t>
              </a:r>
              <a:endParaRPr lang="en-US" sz="2000" b="1" kern="1200" dirty="0">
                <a:solidFill>
                  <a:srgbClr val="0033CC"/>
                </a:solidFill>
                <a:latin typeface="TH Fah kwang" panose="02000506000000020004" pitchFamily="2" charset="-34"/>
                <a:cs typeface="TH Fah kwang" panose="02000506000000020004" pitchFamily="2" charset="-3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93042" y="563409"/>
            <a:ext cx="1597952" cy="932928"/>
            <a:chOff x="5029951" y="1521780"/>
            <a:chExt cx="1839082" cy="1092993"/>
          </a:xfrm>
          <a:solidFill>
            <a:srgbClr val="0033CC"/>
          </a:solidFill>
        </p:grpSpPr>
        <p:sp>
          <p:nvSpPr>
            <p:cNvPr id="24" name="Oval 23"/>
            <p:cNvSpPr/>
            <p:nvPr/>
          </p:nvSpPr>
          <p:spPr>
            <a:xfrm>
              <a:off x="5029951" y="1521780"/>
              <a:ext cx="1839082" cy="109299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5299278" y="1681845"/>
              <a:ext cx="1300428" cy="7728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000" b="1" kern="1200" dirty="0">
                  <a:latin typeface="TH Fah kwang" panose="02000506000000020004" pitchFamily="2" charset="-34"/>
                  <a:cs typeface="TH Fah kwang" panose="02000506000000020004" pitchFamily="2" charset="-34"/>
                </a:rPr>
                <a:t>มี </a:t>
              </a:r>
              <a:r>
                <a:rPr lang="en-US" sz="2000" b="1" kern="1200" dirty="0">
                  <a:latin typeface="TH Fah kwang" panose="02000506000000020004" pitchFamily="2" charset="-34"/>
                  <a:cs typeface="TH Fah kwang" panose="02000506000000020004" pitchFamily="2" charset="-34"/>
                </a:rPr>
                <a:t>Know How </a:t>
              </a:r>
              <a:r>
                <a:rPr lang="th-TH" sz="2000" b="1" kern="1200" dirty="0">
                  <a:latin typeface="TH Fah kwang" panose="02000506000000020004" pitchFamily="2" charset="-34"/>
                  <a:cs typeface="TH Fah kwang" panose="02000506000000020004" pitchFamily="2" charset="-34"/>
                </a:rPr>
                <a:t>ขยายผล</a:t>
              </a:r>
              <a:endParaRPr lang="en-US" sz="2000" b="1" kern="1200" dirty="0">
                <a:latin typeface="TH Fah kwang" panose="02000506000000020004" pitchFamily="2" charset="-34"/>
                <a:cs typeface="TH Fah kwang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4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76260" y="826265"/>
            <a:ext cx="6433851" cy="501267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726241"/>
              </p:ext>
            </p:extLst>
          </p:nvPr>
        </p:nvGraphicFramePr>
        <p:xfrm>
          <a:off x="0" y="99152"/>
          <a:ext cx="9144000" cy="482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8833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751781"/>
              </p:ext>
            </p:extLst>
          </p:nvPr>
        </p:nvGraphicFramePr>
        <p:xfrm>
          <a:off x="0" y="99152"/>
          <a:ext cx="9144000" cy="482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08" y="3027538"/>
            <a:ext cx="2013639" cy="1180906"/>
          </a:xfrm>
          <a:prstGeom prst="rect">
            <a:avLst/>
          </a:prstGeom>
        </p:spPr>
      </p:pic>
      <p:pic>
        <p:nvPicPr>
          <p:cNvPr id="5" name="Picture 5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001.png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5" y="3212036"/>
            <a:ext cx="2664680" cy="99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42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566023"/>
              </p:ext>
            </p:extLst>
          </p:nvPr>
        </p:nvGraphicFramePr>
        <p:xfrm>
          <a:off x="0" y="99152"/>
          <a:ext cx="9144000" cy="3822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11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Untitled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93" y="3490288"/>
            <a:ext cx="4198928" cy="165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30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30"/>
          <p:cNvGrpSpPr>
            <a:grpSpLocks/>
          </p:cNvGrpSpPr>
          <p:nvPr/>
        </p:nvGrpSpPr>
        <p:grpSpPr bwMode="auto">
          <a:xfrm>
            <a:off x="6140450" y="1114426"/>
            <a:ext cx="2287588" cy="3423047"/>
            <a:chOff x="172809" y="269173"/>
            <a:chExt cx="3256032" cy="5995762"/>
          </a:xfrm>
        </p:grpSpPr>
        <p:grpSp>
          <p:nvGrpSpPr>
            <p:cNvPr id="49188" name="Group 31"/>
            <p:cNvGrpSpPr>
              <a:grpSpLocks/>
            </p:cNvGrpSpPr>
            <p:nvPr/>
          </p:nvGrpSpPr>
          <p:grpSpPr bwMode="auto">
            <a:xfrm>
              <a:off x="172809" y="269173"/>
              <a:ext cx="3256032" cy="5995762"/>
              <a:chOff x="1531591" y="469454"/>
              <a:chExt cx="3256032" cy="5995762"/>
            </a:xfrm>
          </p:grpSpPr>
          <p:grpSp>
            <p:nvGrpSpPr>
              <p:cNvPr id="49191" name="Group 34"/>
              <p:cNvGrpSpPr>
                <a:grpSpLocks/>
              </p:cNvGrpSpPr>
              <p:nvPr/>
            </p:nvGrpSpPr>
            <p:grpSpPr bwMode="auto">
              <a:xfrm>
                <a:off x="1531591" y="469454"/>
                <a:ext cx="3256032" cy="5995762"/>
                <a:chOff x="3465316" y="659794"/>
                <a:chExt cx="3256032" cy="5995762"/>
              </a:xfrm>
            </p:grpSpPr>
            <p:pic>
              <p:nvPicPr>
                <p:cNvPr id="49193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08" y="2996952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4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8271" y="5064576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5" name="Picture 10" descr="D:\07 สมัชชาคุณธรรม 61\05 แนวทางการส่งเสริม พัฒนาและคัดเลือกจังหวัดคุณธรรม\รูปประกอบ\thailand-map-1360073_960_72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5316" y="659794"/>
                  <a:ext cx="3256032" cy="5995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Freeform 39"/>
                <p:cNvSpPr/>
                <p:nvPr/>
              </p:nvSpPr>
              <p:spPr>
                <a:xfrm>
                  <a:off x="4136407" y="1652484"/>
                  <a:ext cx="1428044" cy="4538009"/>
                </a:xfrm>
                <a:custGeom>
                  <a:avLst/>
                  <a:gdLst>
                    <a:gd name="connsiteX0" fmla="*/ 225573 w 1631145"/>
                    <a:gd name="connsiteY0" fmla="*/ 0 h 5191048"/>
                    <a:gd name="connsiteX1" fmla="*/ 1628704 w 1631145"/>
                    <a:gd name="connsiteY1" fmla="*/ 709449 h 5191048"/>
                    <a:gd name="connsiteX2" fmla="*/ 556649 w 1631145"/>
                    <a:gd name="connsiteY2" fmla="*/ 1860331 h 5191048"/>
                    <a:gd name="connsiteX3" fmla="*/ 241338 w 1631145"/>
                    <a:gd name="connsiteY3" fmla="*/ 2837793 h 5191048"/>
                    <a:gd name="connsiteX4" fmla="*/ 4856 w 1631145"/>
                    <a:gd name="connsiteY4" fmla="*/ 4162097 h 5191048"/>
                    <a:gd name="connsiteX5" fmla="*/ 462056 w 1631145"/>
                    <a:gd name="connsiteY5" fmla="*/ 5044966 h 5191048"/>
                    <a:gd name="connsiteX6" fmla="*/ 966552 w 1631145"/>
                    <a:gd name="connsiteY6" fmla="*/ 5186855 h 5191048"/>
                    <a:gd name="connsiteX7" fmla="*/ 1029614 w 1631145"/>
                    <a:gd name="connsiteY7" fmla="*/ 5139559 h 519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31145" h="5191048">
                      <a:moveTo>
                        <a:pt x="225573" y="0"/>
                      </a:moveTo>
                      <a:cubicBezTo>
                        <a:pt x="899549" y="199697"/>
                        <a:pt x="1573525" y="399394"/>
                        <a:pt x="1628704" y="709449"/>
                      </a:cubicBezTo>
                      <a:cubicBezTo>
                        <a:pt x="1683883" y="1019504"/>
                        <a:pt x="787877" y="1505607"/>
                        <a:pt x="556649" y="1860331"/>
                      </a:cubicBezTo>
                      <a:cubicBezTo>
                        <a:pt x="325421" y="2215055"/>
                        <a:pt x="333303" y="2454165"/>
                        <a:pt x="241338" y="2837793"/>
                      </a:cubicBezTo>
                      <a:cubicBezTo>
                        <a:pt x="149373" y="3221421"/>
                        <a:pt x="-31930" y="3794235"/>
                        <a:pt x="4856" y="4162097"/>
                      </a:cubicBezTo>
                      <a:cubicBezTo>
                        <a:pt x="41642" y="4529959"/>
                        <a:pt x="301773" y="4874173"/>
                        <a:pt x="462056" y="5044966"/>
                      </a:cubicBezTo>
                      <a:cubicBezTo>
                        <a:pt x="622339" y="5215759"/>
                        <a:pt x="871959" y="5171090"/>
                        <a:pt x="966552" y="5186855"/>
                      </a:cubicBezTo>
                      <a:cubicBezTo>
                        <a:pt x="1061145" y="5202621"/>
                        <a:pt x="1045379" y="5171090"/>
                        <a:pt x="1029614" y="5139559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pic>
              <p:nvPicPr>
                <p:cNvPr id="49197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3069" y="1367047"/>
                  <a:ext cx="490970" cy="491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9192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469" y="1933907"/>
                <a:ext cx="601435" cy="60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9189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55" y="3731716"/>
              <a:ext cx="268300" cy="26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0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21" y="5678942"/>
              <a:ext cx="472530" cy="47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406400" y="-164554"/>
            <a:ext cx="9150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54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การประเมิน</a:t>
            </a:r>
            <a:r>
              <a:rPr lang="th-TH" sz="8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องค์กรคุณธรรม</a:t>
            </a:r>
          </a:p>
        </p:txBody>
      </p:sp>
      <p:grpSp>
        <p:nvGrpSpPr>
          <p:cNvPr id="49156" name="Group 151"/>
          <p:cNvGrpSpPr>
            <a:grpSpLocks/>
          </p:cNvGrpSpPr>
          <p:nvPr/>
        </p:nvGrpSpPr>
        <p:grpSpPr bwMode="auto">
          <a:xfrm flipH="1">
            <a:off x="7164288" y="-236935"/>
            <a:ext cx="2082800" cy="1445420"/>
            <a:chOff x="1094321" y="4115366"/>
            <a:chExt cx="1910581" cy="1810048"/>
          </a:xfrm>
        </p:grpSpPr>
        <p:grpSp>
          <p:nvGrpSpPr>
            <p:cNvPr id="49182" name="Group 152"/>
            <p:cNvGrpSpPr>
              <a:grpSpLocks/>
            </p:cNvGrpSpPr>
            <p:nvPr/>
          </p:nvGrpSpPr>
          <p:grpSpPr bwMode="auto">
            <a:xfrm rot="-151927">
              <a:off x="1259317" y="4431481"/>
              <a:ext cx="1745585" cy="1493933"/>
              <a:chOff x="1228412" y="721081"/>
              <a:chExt cx="1813091" cy="1551708"/>
            </a:xfrm>
          </p:grpSpPr>
          <p:sp>
            <p:nvSpPr>
              <p:cNvPr id="157" name="Teardrop 156"/>
              <p:cNvSpPr/>
              <p:nvPr/>
            </p:nvSpPr>
            <p:spPr>
              <a:xfrm rot="2856381">
                <a:off x="2109047" y="1033180"/>
                <a:ext cx="932280" cy="933244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231038" y="716809"/>
                <a:ext cx="1551878" cy="155173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9183" name="Group 153"/>
            <p:cNvGrpSpPr>
              <a:grpSpLocks/>
            </p:cNvGrpSpPr>
            <p:nvPr/>
          </p:nvGrpSpPr>
          <p:grpSpPr bwMode="auto">
            <a:xfrm>
              <a:off x="1094321" y="4115366"/>
              <a:ext cx="1909548" cy="1545882"/>
              <a:chOff x="730208" y="-82645"/>
              <a:chExt cx="3099626" cy="2509315"/>
            </a:xfrm>
          </p:grpSpPr>
          <p:pic>
            <p:nvPicPr>
              <p:cNvPr id="49184" name="Picture 6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img_makinglifeeasier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208" y="-82645"/>
                <a:ext cx="3099626" cy="1708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85" name="Picture 5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001.png"/>
              <p:cNvPicPr>
                <a:picLocks noChangeAspect="1" noChangeArrowheads="1"/>
              </p:cNvPicPr>
              <p:nvPr/>
            </p:nvPicPr>
            <p:blipFill>
              <a:blip r:embed="rId8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6368" y="1660660"/>
                <a:ext cx="2232248" cy="766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157" name="Group 2"/>
          <p:cNvGrpSpPr>
            <a:grpSpLocks/>
          </p:cNvGrpSpPr>
          <p:nvPr/>
        </p:nvGrpSpPr>
        <p:grpSpPr bwMode="auto">
          <a:xfrm>
            <a:off x="858839" y="2499742"/>
            <a:ext cx="8294686" cy="1516142"/>
            <a:chOff x="882518" y="3414321"/>
            <a:chExt cx="9191703" cy="1785973"/>
          </a:xfrm>
        </p:grpSpPr>
        <p:sp>
          <p:nvSpPr>
            <p:cNvPr id="129" name="Rectangle 128"/>
            <p:cNvSpPr/>
            <p:nvPr/>
          </p:nvSpPr>
          <p:spPr>
            <a:xfrm>
              <a:off x="893073" y="3423851"/>
              <a:ext cx="9028101" cy="1396093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642668" y="3414321"/>
              <a:ext cx="6431553" cy="1785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700" b="1" dirty="0">
                  <a:solidFill>
                    <a:schemeClr val="accent5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๖. มีการยกย่อง เชิดชูด้านคุณธรรม</a:t>
              </a:r>
            </a:p>
            <a:p>
              <a:pPr>
                <a:defRPr/>
              </a:pPr>
              <a:r>
                <a:rPr lang="th-TH" sz="2700" b="1" dirty="0">
                  <a:solidFill>
                    <a:schemeClr val="accent5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๕. มีการติดตาม รายงาน ประเมินผลเพื่อพัฒนา  ปรับปรุง </a:t>
              </a:r>
            </a:p>
            <a:p>
              <a:pPr>
                <a:defRPr/>
              </a:pPr>
              <a:r>
                <a:rPr lang="th-TH" sz="2700" b="1" dirty="0">
                  <a:solidFill>
                    <a:schemeClr val="accent5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๔. มีผลสำเร็จตามคุณธรรมเป้าหมาย</a:t>
              </a:r>
            </a:p>
          </p:txBody>
        </p:sp>
        <p:grpSp>
          <p:nvGrpSpPr>
            <p:cNvPr id="49179" name="Group 121"/>
            <p:cNvGrpSpPr>
              <a:grpSpLocks/>
            </p:cNvGrpSpPr>
            <p:nvPr/>
          </p:nvGrpSpPr>
          <p:grpSpPr bwMode="auto">
            <a:xfrm>
              <a:off x="882518" y="3423850"/>
              <a:ext cx="2557844" cy="1619641"/>
              <a:chOff x="215775" y="2905440"/>
              <a:chExt cx="2557844" cy="1307216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215775" y="2905440"/>
                <a:ext cx="2557844" cy="119729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22645" y="3052858"/>
                <a:ext cx="1986323" cy="11597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ระดับที่ ๒</a:t>
                </a:r>
              </a:p>
              <a:p>
                <a:pPr algn="ctr">
                  <a:defRPr/>
                </a:pPr>
                <a:r>
                  <a:rPr lang="th-TH" b="1" dirty="0">
                    <a:solidFill>
                      <a:schemeClr val="bg1"/>
                    </a:solidFill>
                    <a:latin typeface="AngsanaUPC" pitchFamily="18" charset="-34"/>
                    <a:cs typeface="AngsanaUPC" pitchFamily="18" charset="-34"/>
                  </a:rPr>
                  <a:t>องค์กรคุณธรรม </a:t>
                </a:r>
              </a:p>
            </p:txBody>
          </p:sp>
        </p:grpSp>
      </p:grpSp>
      <p:grpSp>
        <p:nvGrpSpPr>
          <p:cNvPr id="49158" name="Group 4"/>
          <p:cNvGrpSpPr>
            <a:grpSpLocks/>
          </p:cNvGrpSpPr>
          <p:nvPr/>
        </p:nvGrpSpPr>
        <p:grpSpPr bwMode="auto">
          <a:xfrm>
            <a:off x="1259633" y="915566"/>
            <a:ext cx="7830402" cy="1727328"/>
            <a:chOff x="1555532" y="1746682"/>
            <a:chExt cx="8216129" cy="1825373"/>
          </a:xfrm>
        </p:grpSpPr>
        <p:sp>
          <p:nvSpPr>
            <p:cNvPr id="133" name="Rectangle 132"/>
            <p:cNvSpPr/>
            <p:nvPr/>
          </p:nvSpPr>
          <p:spPr>
            <a:xfrm>
              <a:off x="1682816" y="1746682"/>
              <a:ext cx="8088845" cy="1676532"/>
            </a:xfrm>
            <a:prstGeom prst="rect">
              <a:avLst/>
            </a:prstGeom>
            <a:noFill/>
            <a:ln w="28575">
              <a:solidFill>
                <a:srgbClr val="92003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177525" y="1746682"/>
              <a:ext cx="5386851" cy="166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900"/>
                </a:lnSpc>
                <a:defRPr/>
              </a:pPr>
              <a:r>
                <a:rPr lang="th-TH" sz="2700" b="1" dirty="0">
                  <a:solidFill>
                    <a:srgbClr val="7E0000"/>
                  </a:solidFill>
                  <a:latin typeface="AngsanaUPC" pitchFamily="18" charset="-34"/>
                  <a:cs typeface="AngsanaUPC" pitchFamily="18" charset="-34"/>
                </a:rPr>
                <a:t>๙. มีองค์ความรู้ และสามารถเป็นแหล่งเรียนรู้ขยายผล </a:t>
              </a:r>
            </a:p>
            <a:p>
              <a:pPr>
                <a:lnSpc>
                  <a:spcPts val="2900"/>
                </a:lnSpc>
                <a:defRPr/>
              </a:pPr>
              <a:r>
                <a:rPr lang="th-TH" sz="2700" b="1" dirty="0">
                  <a:solidFill>
                    <a:srgbClr val="7E0000"/>
                  </a:solidFill>
                  <a:latin typeface="AngsanaUPC" pitchFamily="18" charset="-34"/>
                  <a:cs typeface="AngsanaUPC" pitchFamily="18" charset="-34"/>
                </a:rPr>
                <a:t>๘. เพิ่มมิติศาสนา/หลักปรัชญาเศรษฐกิจพอเพียง/</a:t>
              </a:r>
              <a:br>
                <a:rPr lang="th-TH" sz="2700" b="1" dirty="0">
                  <a:solidFill>
                    <a:srgbClr val="7E0000"/>
                  </a:solidFill>
                  <a:latin typeface="AngsanaUPC" pitchFamily="18" charset="-34"/>
                  <a:cs typeface="AngsanaUPC" pitchFamily="18" charset="-34"/>
                </a:rPr>
              </a:br>
              <a:r>
                <a:rPr lang="th-TH" sz="2700" b="1" dirty="0">
                  <a:solidFill>
                    <a:srgbClr val="7E0000"/>
                  </a:solidFill>
                  <a:latin typeface="AngsanaUPC" pitchFamily="18" charset="-34"/>
                  <a:cs typeface="AngsanaUPC" pitchFamily="18" charset="-34"/>
                </a:rPr>
                <a:t>    วิถีวัฒนธรรม</a:t>
              </a:r>
            </a:p>
            <a:p>
              <a:pPr>
                <a:lnSpc>
                  <a:spcPts val="2900"/>
                </a:lnSpc>
                <a:defRPr/>
              </a:pPr>
              <a:r>
                <a:rPr lang="th-TH" sz="2700" b="1" dirty="0">
                  <a:solidFill>
                    <a:srgbClr val="7E0000"/>
                  </a:solidFill>
                  <a:latin typeface="AngsanaUPC" pitchFamily="18" charset="-34"/>
                  <a:cs typeface="AngsanaUPC" pitchFamily="18" charset="-34"/>
                </a:rPr>
                <a:t>๗. </a:t>
              </a:r>
              <a:r>
                <a:rPr lang="th-TH" sz="2650" b="1" dirty="0">
                  <a:solidFill>
                    <a:srgbClr val="7E0000"/>
                  </a:solidFill>
                  <a:latin typeface="AngsanaUPC" pitchFamily="18" charset="-34"/>
                  <a:cs typeface="AngsanaUPC" pitchFamily="18" charset="-34"/>
                </a:rPr>
                <a:t>ความสำเร็จตามแผนพัฒนาส่งเสริมคุณธรรม</a:t>
              </a:r>
            </a:p>
          </p:txBody>
        </p:sp>
        <p:grpSp>
          <p:nvGrpSpPr>
            <p:cNvPr id="49174" name="Group 8"/>
            <p:cNvGrpSpPr>
              <a:grpSpLocks/>
            </p:cNvGrpSpPr>
            <p:nvPr/>
          </p:nvGrpSpPr>
          <p:grpSpPr bwMode="auto">
            <a:xfrm>
              <a:off x="1555532" y="1845115"/>
              <a:ext cx="2771671" cy="1726940"/>
              <a:chOff x="7244164" y="1845115"/>
              <a:chExt cx="2771671" cy="1726940"/>
            </a:xfrm>
          </p:grpSpPr>
          <p:sp>
            <p:nvSpPr>
              <p:cNvPr id="126" name="Rectangle 125"/>
              <p:cNvSpPr/>
              <p:nvPr/>
            </p:nvSpPr>
            <p:spPr>
              <a:xfrm rot="16200000">
                <a:off x="7853010" y="1354939"/>
                <a:ext cx="1578099" cy="2558452"/>
              </a:xfrm>
              <a:prstGeom prst="rect">
                <a:avLst/>
              </a:prstGeom>
              <a:solidFill>
                <a:srgbClr val="9200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7244164" y="2135651"/>
                <a:ext cx="2771671" cy="14364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ระดับที่ ๓</a:t>
                </a:r>
              </a:p>
              <a:p>
                <a:pPr algn="ctr">
                  <a:defRPr/>
                </a:pPr>
                <a:r>
                  <a:rPr lang="th-TH" b="1" dirty="0">
                    <a:solidFill>
                      <a:schemeClr val="bg1"/>
                    </a:solidFill>
                    <a:latin typeface="AngsanaUPC" pitchFamily="18" charset="-34"/>
                    <a:cs typeface="AngsanaUPC" pitchFamily="18" charset="-34"/>
                  </a:rPr>
                  <a:t>องค์กรคุณธรรมต้นแบบ </a:t>
                </a:r>
              </a:p>
            </p:txBody>
          </p:sp>
        </p:grpSp>
      </p:grpSp>
      <p:grpSp>
        <p:nvGrpSpPr>
          <p:cNvPr id="49159" name="Group 1"/>
          <p:cNvGrpSpPr>
            <a:grpSpLocks/>
          </p:cNvGrpSpPr>
          <p:nvPr/>
        </p:nvGrpSpPr>
        <p:grpSpPr bwMode="auto">
          <a:xfrm>
            <a:off x="-108520" y="3693825"/>
            <a:ext cx="9001002" cy="1254189"/>
            <a:chOff x="-137109" y="4898484"/>
            <a:chExt cx="10226447" cy="1671718"/>
          </a:xfrm>
        </p:grpSpPr>
        <p:grpSp>
          <p:nvGrpSpPr>
            <p:cNvPr id="49167" name="Group 135"/>
            <p:cNvGrpSpPr>
              <a:grpSpLocks/>
            </p:cNvGrpSpPr>
            <p:nvPr/>
          </p:nvGrpSpPr>
          <p:grpSpPr bwMode="auto">
            <a:xfrm>
              <a:off x="-15399" y="4898484"/>
              <a:ext cx="10104737" cy="1671718"/>
              <a:chOff x="2571713" y="4380182"/>
              <a:chExt cx="6932196" cy="1671718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2571713" y="4389704"/>
                <a:ext cx="6816659" cy="1401314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9171" name="TextBox 137"/>
              <p:cNvSpPr txBox="1">
                <a:spLocks noChangeArrowheads="1"/>
              </p:cNvSpPr>
              <p:nvPr/>
            </p:nvSpPr>
            <p:spPr bwMode="auto">
              <a:xfrm>
                <a:off x="4547606" y="4380182"/>
                <a:ext cx="4956303" cy="1671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9pPr>
              </a:lstStyle>
              <a:p>
                <a:pPr algn="thaiDist">
                  <a:lnSpc>
                    <a:spcPts val="3000"/>
                  </a:lnSpc>
                </a:pPr>
                <a:r>
                  <a:rPr lang="th-TH" sz="2700" b="1" dirty="0">
                    <a:solidFill>
                      <a:srgbClr val="FF0066"/>
                    </a:solidFill>
                    <a:latin typeface="AngsanaUPC" pitchFamily="18" charset="-34"/>
                    <a:cs typeface="AngsanaUPC" pitchFamily="18" charset="-34"/>
                  </a:rPr>
                  <a:t>๓. มีแผนดำเนินงานด้านส่งเสริมคุณธรรม และผู้รับผิดชอบ</a:t>
                </a:r>
              </a:p>
              <a:p>
                <a:pPr algn="thaiDist">
                  <a:lnSpc>
                    <a:spcPts val="3000"/>
                  </a:lnSpc>
                </a:pPr>
                <a:r>
                  <a:rPr lang="th-TH" sz="2700" b="1" dirty="0">
                    <a:solidFill>
                      <a:srgbClr val="FF0066"/>
                    </a:solidFill>
                    <a:latin typeface="AngsanaUPC" pitchFamily="18" charset="-34"/>
                    <a:cs typeface="AngsanaUPC" pitchFamily="18" charset="-34"/>
                  </a:rPr>
                  <a:t>๒. กำหนดเป้าหมาย “ปัญหาที่อยากแก้” “ความดีที่อยากทำ”</a:t>
                </a:r>
              </a:p>
              <a:p>
                <a:pPr algn="thaiDist">
                  <a:lnSpc>
                    <a:spcPts val="3000"/>
                  </a:lnSpc>
                </a:pPr>
                <a:r>
                  <a:rPr lang="th-TH" sz="2700" b="1" dirty="0">
                    <a:solidFill>
                      <a:srgbClr val="FF0066"/>
                    </a:solidFill>
                    <a:latin typeface="AngsanaUPC" pitchFamily="18" charset="-34"/>
                    <a:cs typeface="AngsanaUPC" pitchFamily="18" charset="-34"/>
                  </a:rPr>
                  <a:t>๑. ประกาศข้อตกลง (เจตนารมณ์) ร่วมกัน </a:t>
                </a: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-15398" y="4908006"/>
              <a:ext cx="2557762" cy="1401314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-137109" y="4982594"/>
              <a:ext cx="2858840" cy="1435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๑</a:t>
              </a:r>
            </a:p>
            <a:p>
              <a:pPr algn="ctr">
                <a:defRPr/>
              </a:pPr>
              <a:r>
                <a:rPr lang="th-TH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องค์กรส่งเสริมคุณธรรม 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0509" y="3075806"/>
            <a:ext cx="7270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๓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๓ คะแนน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1560" y="2178844"/>
            <a:ext cx="7270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๖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๖ คะแนน</a:t>
            </a:r>
          </a:p>
        </p:txBody>
      </p:sp>
      <p:sp>
        <p:nvSpPr>
          <p:cNvPr id="44" name="7-Point Star 43"/>
          <p:cNvSpPr/>
          <p:nvPr/>
        </p:nvSpPr>
        <p:spPr>
          <a:xfrm>
            <a:off x="1" y="3003798"/>
            <a:ext cx="246063" cy="208360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5" name="7-Point Star 44"/>
          <p:cNvSpPr/>
          <p:nvPr/>
        </p:nvSpPr>
        <p:spPr>
          <a:xfrm>
            <a:off x="539552" y="2075260"/>
            <a:ext cx="246062" cy="20716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43608" y="896982"/>
            <a:ext cx="72866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๙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๙ คะแนน</a:t>
            </a:r>
          </a:p>
        </p:txBody>
      </p:sp>
      <p:sp>
        <p:nvSpPr>
          <p:cNvPr id="47" name="7-Point Star 46"/>
          <p:cNvSpPr/>
          <p:nvPr/>
        </p:nvSpPr>
        <p:spPr>
          <a:xfrm>
            <a:off x="899592" y="843558"/>
            <a:ext cx="246063" cy="20716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9166" name="TextBox 3"/>
          <p:cNvSpPr txBox="1">
            <a:spLocks noChangeArrowheads="1"/>
          </p:cNvSpPr>
          <p:nvPr/>
        </p:nvSpPr>
        <p:spPr bwMode="auto">
          <a:xfrm>
            <a:off x="3419476" y="4750594"/>
            <a:ext cx="3573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****ต้องทำทุกตัวชี้วัด****</a:t>
            </a:r>
          </a:p>
        </p:txBody>
      </p:sp>
    </p:spTree>
    <p:extLst>
      <p:ext uri="{BB962C8B-B14F-4D97-AF65-F5344CB8AC3E}">
        <p14:creationId xmlns:p14="http://schemas.microsoft.com/office/powerpoint/2010/main" val="24862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0"/>
            <a:ext cx="8229600" cy="1200329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th-TH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55566" r="25800" b="9930"/>
          <a:stretch>
            <a:fillRect/>
          </a:stretch>
        </p:blipFill>
        <p:spPr bwMode="auto">
          <a:xfrm>
            <a:off x="1187450" y="1033463"/>
            <a:ext cx="7956550" cy="402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665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0"/>
            <a:ext cx="8229600" cy="1200329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th-TH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51987" r="5223" b="17677"/>
          <a:stretch>
            <a:fillRect/>
          </a:stretch>
        </p:blipFill>
        <p:spPr bwMode="auto">
          <a:xfrm>
            <a:off x="1187450" y="1006079"/>
            <a:ext cx="7956550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22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0"/>
            <a:ext cx="8229600" cy="1200329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th-TH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t="51900" r="28447" b="10313"/>
          <a:stretch>
            <a:fillRect/>
          </a:stretch>
        </p:blipFill>
        <p:spPr bwMode="auto">
          <a:xfrm>
            <a:off x="1116014" y="951310"/>
            <a:ext cx="802798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468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0"/>
            <a:ext cx="8229600" cy="1200329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th-TH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 t="52310" r="12375" b="11662"/>
          <a:stretch>
            <a:fillRect/>
          </a:stretch>
        </p:blipFill>
        <p:spPr bwMode="auto">
          <a:xfrm>
            <a:off x="1116014" y="995362"/>
            <a:ext cx="8027987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515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0"/>
            <a:ext cx="8229600" cy="1200329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th-TH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51923" r="29076" b="19293"/>
          <a:stretch>
            <a:fillRect/>
          </a:stretch>
        </p:blipFill>
        <p:spPr bwMode="auto">
          <a:xfrm>
            <a:off x="1116014" y="1006079"/>
            <a:ext cx="8027987" cy="393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3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myfirstbrain.com/thaidata/image.asp?ID=2931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>
            <a:fillRect/>
          </a:stretch>
        </p:blipFill>
        <p:spPr bwMode="auto">
          <a:xfrm>
            <a:off x="4464051" y="2395537"/>
            <a:ext cx="4716463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http://plaiphraya.krabi.doae.go.th/images/samp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-26193"/>
            <a:ext cx="4716463" cy="280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รูปภาพ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669507"/>
            <a:ext cx="1585912" cy="145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รูปภาพ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449242"/>
            <a:ext cx="1131887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12"/>
          <p:cNvSpPr/>
          <p:nvPr/>
        </p:nvSpPr>
        <p:spPr>
          <a:xfrm>
            <a:off x="179388" y="1059656"/>
            <a:ext cx="4068762" cy="2087166"/>
          </a:xfrm>
          <a:prstGeom prst="roundRect">
            <a:avLst>
              <a:gd name="adj" fmla="val 14703"/>
            </a:avLst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Rectangle 5"/>
          <p:cNvSpPr/>
          <p:nvPr/>
        </p:nvSpPr>
        <p:spPr>
          <a:xfrm>
            <a:off x="323850" y="392907"/>
            <a:ext cx="3836988" cy="503635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Rectangle 6"/>
          <p:cNvSpPr/>
          <p:nvPr/>
        </p:nvSpPr>
        <p:spPr>
          <a:xfrm>
            <a:off x="88900" y="248841"/>
            <a:ext cx="4248150" cy="576263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9705" name="TextBox 7"/>
          <p:cNvSpPr txBox="1">
            <a:spLocks noChangeArrowheads="1"/>
          </p:cNvSpPr>
          <p:nvPr/>
        </p:nvSpPr>
        <p:spPr bwMode="auto">
          <a:xfrm>
            <a:off x="-612775" y="360760"/>
            <a:ext cx="5761038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lnSpc>
                <a:spcPts val="3300"/>
              </a:lnSpc>
            </a:pPr>
            <a:r>
              <a:rPr lang="th-TH" sz="3200" b="1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ระเบิดจากข้างใน</a:t>
            </a:r>
            <a:endParaRPr lang="th-TH" sz="2000" b="1">
              <a:solidFill>
                <a:srgbClr val="00660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9706" name="รูปภาพ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837260"/>
            <a:ext cx="25479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28"/>
          <p:cNvSpPr/>
          <p:nvPr/>
        </p:nvSpPr>
        <p:spPr>
          <a:xfrm>
            <a:off x="107950" y="1041798"/>
            <a:ext cx="4184650" cy="2177653"/>
          </a:xfrm>
          <a:prstGeom prst="roundRect">
            <a:avLst>
              <a:gd name="adj" fmla="val 1253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9708" name="สี่เหลี่ยมผืนผ้า 25"/>
          <p:cNvSpPr>
            <a:spLocks noChangeArrowheads="1"/>
          </p:cNvSpPr>
          <p:nvPr/>
        </p:nvSpPr>
        <p:spPr bwMode="auto">
          <a:xfrm>
            <a:off x="71438" y="987028"/>
            <a:ext cx="41846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thaiDist"/>
            <a:r>
              <a:rPr lang="th-TH" sz="2200">
                <a:solidFill>
                  <a:srgbClr val="91581F"/>
                </a:solidFill>
                <a:cs typeface="TH SarabunIT๙" pitchFamily="34" charset="-34"/>
              </a:rPr>
              <a:t>       </a:t>
            </a:r>
            <a:r>
              <a:rPr lang="th-TH" sz="2200">
                <a:solidFill>
                  <a:srgbClr val="91581F"/>
                </a:solidFill>
                <a:latin typeface="AngsanaUPC" pitchFamily="18" charset="-34"/>
                <a:cs typeface="AngsanaUPC" pitchFamily="18" charset="-34"/>
              </a:rPr>
              <a:t>พระบาทสมเด็จพระปรมินทรมหาภูมิพลอดุลยเดช บรมนาถบพิตร ทรงมุ่งเน้นเรื่องการพัฒนาคน โดยมี พระราชดำรัสว่า "</a:t>
            </a:r>
            <a:r>
              <a:rPr lang="th-TH" sz="2200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ต้องระเบิดจากข้างใน</a:t>
            </a:r>
            <a:r>
              <a:rPr lang="th-TH" sz="2200">
                <a:solidFill>
                  <a:srgbClr val="91581F"/>
                </a:solidFill>
                <a:latin typeface="AngsanaUPC" pitchFamily="18" charset="-34"/>
                <a:cs typeface="AngsanaUPC" pitchFamily="18" charset="-34"/>
              </a:rPr>
              <a:t>" หมายความว่า ต้องมุ่งพัฒนาเพื่อสร้างความเข้มแข็งให้คน</a:t>
            </a:r>
            <a:r>
              <a:rPr lang="en-US" sz="2200">
                <a:solidFill>
                  <a:srgbClr val="91581F"/>
                </a:solidFill>
                <a:latin typeface="AngsanaUPC" pitchFamily="18" charset="-34"/>
                <a:cs typeface="AngsanaUPC" pitchFamily="18" charset="-34"/>
              </a:rPr>
              <a:t>-</a:t>
            </a:r>
            <a:r>
              <a:rPr lang="th-TH" sz="2200">
                <a:solidFill>
                  <a:srgbClr val="91581F"/>
                </a:solidFill>
                <a:latin typeface="AngsanaUPC" pitchFamily="18" charset="-34"/>
                <a:cs typeface="AngsanaUPC" pitchFamily="18" charset="-34"/>
              </a:rPr>
              <a:t>ครอบครัว</a:t>
            </a:r>
            <a:r>
              <a:rPr lang="en-US" sz="2200">
                <a:solidFill>
                  <a:srgbClr val="91581F"/>
                </a:solidFill>
                <a:latin typeface="AngsanaUPC" pitchFamily="18" charset="-34"/>
                <a:cs typeface="AngsanaUPC" pitchFamily="18" charset="-34"/>
              </a:rPr>
              <a:t>-</a:t>
            </a:r>
            <a:r>
              <a:rPr lang="th-TH" sz="2200">
                <a:solidFill>
                  <a:srgbClr val="91581F"/>
                </a:solidFill>
                <a:latin typeface="AngsanaUPC" pitchFamily="18" charset="-34"/>
                <a:cs typeface="AngsanaUPC" pitchFamily="18" charset="-34"/>
              </a:rPr>
              <a:t>ชุมชนให้มีสภาพพร้อมที่จะรับการพัฒนาเสียก่อน แล้วจึงค่อยออกมาสู่สังคมภายนอก</a:t>
            </a:r>
          </a:p>
          <a:p>
            <a:r>
              <a:rPr lang="th-TH" sz="2200">
                <a:solidFill>
                  <a:srgbClr val="009900"/>
                </a:solidFill>
                <a:cs typeface="TH SarabunIT๙" pitchFamily="34" charset="-34"/>
              </a:rPr>
              <a:t> </a:t>
            </a:r>
            <a:endParaRPr lang="th-TH" sz="220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19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042534" y="119178"/>
            <a:ext cx="78325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ตามรอย รพ.คุณธรรม...สู่องค์กรคุณธรรม</a:t>
            </a:r>
          </a:p>
        </p:txBody>
      </p:sp>
      <p:pic>
        <p:nvPicPr>
          <p:cNvPr id="66563" name="Picture 5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0925" y="25048369"/>
            <a:ext cx="4897437" cy="36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8"/>
          <p:cNvSpPr txBox="1">
            <a:spLocks noChangeArrowheads="1"/>
          </p:cNvSpPr>
          <p:nvPr/>
        </p:nvSpPr>
        <p:spPr bwMode="auto">
          <a:xfrm>
            <a:off x="5004666" y="4462463"/>
            <a:ext cx="332494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>
              <a:lnSpc>
                <a:spcPts val="2500"/>
              </a:lnSpc>
            </a:pPr>
            <a:r>
              <a:rPr lang="th-TH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โรงพยาบาลบางมูลนาก จ.พิจิตร</a:t>
            </a:r>
          </a:p>
          <a:p>
            <a:pPr algn="r">
              <a:lnSpc>
                <a:spcPts val="2500"/>
              </a:lnSpc>
            </a:pPr>
            <a:r>
              <a:rPr lang="en-US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www.bmnhos.com</a:t>
            </a:r>
            <a:endParaRPr lang="th-TH" b="1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565" name="TextBox 14"/>
          <p:cNvSpPr txBox="1">
            <a:spLocks noChangeArrowheads="1"/>
          </p:cNvSpPr>
          <p:nvPr/>
        </p:nvSpPr>
        <p:spPr bwMode="auto">
          <a:xfrm>
            <a:off x="6367464" y="951310"/>
            <a:ext cx="2236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1600" b="1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66566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D1FEB560-4F19-4BD3-B078-08EEC4A7AB73}" type="slidenum">
              <a:rPr lang="th-TH" sz="1200" smtClean="0">
                <a:solidFill>
                  <a:srgbClr val="898989"/>
                </a:solidFill>
              </a:rPr>
              <a:pPr/>
              <a:t>40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66567" name="TextBox 12"/>
          <p:cNvSpPr txBox="1">
            <a:spLocks noChangeArrowheads="1"/>
          </p:cNvSpPr>
          <p:nvPr/>
        </p:nvSpPr>
        <p:spPr bwMode="auto">
          <a:xfrm>
            <a:off x="4403726" y="4146948"/>
            <a:ext cx="3357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/>
            <a:r>
              <a:rPr lang="th-TH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กุมภาพันธ์ </a:t>
            </a:r>
            <a:r>
              <a:rPr lang="en-US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256</a:t>
            </a:r>
            <a:r>
              <a:rPr lang="th-TH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6568" name="Picture 2" descr="\\192.168.0.83\drive eeee\กลุ่มภารกิจยุทธศาสตร์และการพัฒนา\รวมเอกสาร โครงการแพทย์อาสา ปธพ\ภาพ\1225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004"/>
            <a:ext cx="6319838" cy="30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3" descr="\\192.168.0.83\drive eeee\กลุ่มภารกิจยุทธศาสตร์และการพัฒนา\รวมเอกสาร โครงการแพทย์อาสา ปธพ\ภาพ\1225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87054"/>
            <a:ext cx="2819400" cy="298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521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" y="34528"/>
            <a:ext cx="9121775" cy="5129213"/>
          </a:xfrm>
          <a:prstGeom prst="rect">
            <a:avLst/>
          </a:prstGeom>
          <a:solidFill>
            <a:srgbClr val="B9B9BF">
              <a:alpha val="705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0925" y="25048369"/>
            <a:ext cx="4897437" cy="36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D6AB6A55-2140-41D1-89CC-25B923043089}" type="slidenum">
              <a:rPr lang="th-TH" sz="1200" smtClean="0">
                <a:solidFill>
                  <a:srgbClr val="898989"/>
                </a:solidFill>
              </a:rPr>
              <a:pPr/>
              <a:t>41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/>
            </a:extLst>
          </p:cNvPr>
          <p:cNvSpPr/>
          <p:nvPr/>
        </p:nvSpPr>
        <p:spPr>
          <a:xfrm>
            <a:off x="683569" y="606627"/>
            <a:ext cx="530946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เส้นทางแห่งการเติบโต</a:t>
            </a:r>
          </a:p>
        </p:txBody>
      </p:sp>
      <p:sp>
        <p:nvSpPr>
          <p:cNvPr id="13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1835151" y="1924050"/>
            <a:ext cx="5980113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ก่อเกิดเมล็ดพันธุ์</a:t>
            </a:r>
          </a:p>
          <a:p>
            <a:pPr marL="857250" indent="-857250">
              <a:buFont typeface="Arial" panose="020B0604020202020204" pitchFamily="34" charset="0"/>
              <a:buChar char="•"/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เมล็ดพันธุ์ที่งอกงาม</a:t>
            </a:r>
          </a:p>
          <a:p>
            <a:pPr marL="857250" indent="-857250">
              <a:buFont typeface="Arial" panose="020B0604020202020204" pitchFamily="34" charset="0"/>
              <a:buChar char="•"/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กระจายเมล็ดพันธุ์</a:t>
            </a:r>
          </a:p>
        </p:txBody>
      </p:sp>
    </p:spTree>
    <p:extLst>
      <p:ext uri="{BB962C8B-B14F-4D97-AF65-F5344CB8AC3E}">
        <p14:creationId xmlns:p14="http://schemas.microsoft.com/office/powerpoint/2010/main" val="40384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F5438952-4EA6-4A59-8FA7-EC8E35DFCD95}" type="slidenum">
              <a:rPr lang="th-TH" sz="1200" smtClean="0">
                <a:solidFill>
                  <a:srgbClr val="898989"/>
                </a:solidFill>
              </a:rPr>
              <a:pPr/>
              <a:t>42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0735"/>
            <a:ext cx="91440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เกณฑ์การคัดเลือกองค์กรคุณธรรม</a:t>
            </a:r>
            <a:endParaRPr lang="en-GB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4" y="4607719"/>
            <a:ext cx="87153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เกณฑ์ตามแผนแม่บทส่งเสริมคุณธรรมแห่งชาติ ฉบับที่ 1 (พ.ศ. 2559-2564)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96516"/>
            <a:ext cx="8858250" cy="38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9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\\bmn\drive eeee\กลุ่มภารกิจยุทธศาสตร์และการพัฒนา\งานแผนงาน\รูป dhs\New folder\DSC00007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3643307" y="1553759"/>
            <a:ext cx="3547931" cy="134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62"/>
            <a:ext cx="9144000" cy="7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789385"/>
            <a:ext cx="673258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เชื่อมโยง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6ป กับเกณฑ์การคัดเลือกองค์กรคุณธรรม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3113" y="1300162"/>
            <a:ext cx="18415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ปลุก...ความคิดผู้คน</a:t>
            </a:r>
          </a:p>
        </p:txBody>
      </p:sp>
      <p:pic>
        <p:nvPicPr>
          <p:cNvPr id="69638" name="Picture 15" descr="C:\Documents and Settings\bmn_plan\Desktop\รูปภาพรพ.คุณธรรม\ประชุมหัวหน้างาน โดย ดร.วรวุฒิ 14 พ.ค.57\IMG_3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553767"/>
            <a:ext cx="3130550" cy="12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\\bmn\drive eeee\กลุ่มภารกิจยุทธศาสตร์และการพัฒนา\งานแผนงาน\รูป dhs\_DSC3041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214282" y="3482585"/>
            <a:ext cx="2786082" cy="1494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9640" name="กลุ่ม 9"/>
          <p:cNvGrpSpPr>
            <a:grpSpLocks/>
          </p:cNvGrpSpPr>
          <p:nvPr/>
        </p:nvGrpSpPr>
        <p:grpSpPr bwMode="auto">
          <a:xfrm>
            <a:off x="1" y="-20241"/>
            <a:ext cx="9166225" cy="1094377"/>
            <a:chOff x="0" y="-27384"/>
            <a:chExt cx="9166230" cy="1459673"/>
          </a:xfrm>
        </p:grpSpPr>
        <p:pic>
          <p:nvPicPr>
            <p:cNvPr id="6964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7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8" name="TextBox 12"/>
            <p:cNvSpPr txBox="1">
              <a:spLocks noChangeArrowheads="1"/>
            </p:cNvSpPr>
            <p:nvPr/>
          </p:nvSpPr>
          <p:spPr bwMode="auto">
            <a:xfrm>
              <a:off x="7000892" y="980728"/>
              <a:ext cx="2165338" cy="45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/>
              <a:r>
                <a:rPr lang="th-TH" sz="1600" b="1">
                  <a:solidFill>
                    <a:srgbClr val="0000FF"/>
                  </a:solidFill>
                  <a:latin typeface="TH Srisakdi" pitchFamily="2" charset="-34"/>
                  <a:cs typeface="TH Srisakdi" pitchFamily="2" charset="-34"/>
                </a:rPr>
                <a:t>เมตตา เสียสละ รับผิดชอบ</a:t>
              </a:r>
            </a:p>
          </p:txBody>
        </p:sp>
      </p:grpSp>
      <p:sp>
        <p:nvSpPr>
          <p:cNvPr id="69641" name="ตัวยึดหมายเลขภาพนิ่ง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644F89F6-28FC-465B-9A93-FF82ADFD2673}" type="slidenum">
              <a:rPr lang="th-TH" sz="1200" smtClean="0">
                <a:solidFill>
                  <a:srgbClr val="898989"/>
                </a:solidFill>
              </a:rPr>
              <a:pPr/>
              <a:t>43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69642" name="TextBox 15"/>
          <p:cNvSpPr txBox="1">
            <a:spLocks noChangeArrowheads="1"/>
          </p:cNvSpPr>
          <p:nvPr/>
        </p:nvSpPr>
        <p:spPr bwMode="auto">
          <a:xfrm>
            <a:off x="285750" y="2921794"/>
            <a:ext cx="8572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ประชุม   อบรม  แลกเปลี่ยน เรียนรู้  ดูงาน เพื่อให้คนในองค์กรพร้อมในการขับเคลื่อน </a:t>
            </a:r>
            <a:endParaRPr lang="en-GB" b="1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" name="Picture 6" descr="_NEO7447_00088"/>
          <p:cNvPicPr>
            <a:picLocks noChangeAspect="1" noChangeArrowheads="1"/>
          </p:cNvPicPr>
          <p:nvPr/>
        </p:nvPicPr>
        <p:blipFill>
          <a:blip r:embed="rId8" cstate="screen">
            <a:extLst/>
          </a:blip>
          <a:srcRect/>
          <a:stretch>
            <a:fillRect/>
          </a:stretch>
        </p:blipFill>
        <p:spPr bwMode="auto">
          <a:xfrm>
            <a:off x="6215074" y="3429006"/>
            <a:ext cx="2786082" cy="1588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Picture 4" descr="C:\Users\bmnone\Desktop\1.bmp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3071803" y="3429006"/>
            <a:ext cx="3111009" cy="1553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9645" name="ตัวยึดหมายเลขภาพนิ่ง 12"/>
          <p:cNvSpPr txBox="1">
            <a:spLocks/>
          </p:cNvSpPr>
          <p:nvPr/>
        </p:nvSpPr>
        <p:spPr bwMode="auto">
          <a:xfrm>
            <a:off x="6659563" y="478631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hangingPunct="1"/>
            <a:fld id="{21308D60-054D-462A-AF75-3B8D2CE0B300}" type="slidenum">
              <a:rPr lang="th-TH" sz="1800" b="1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pPr algn="r" eaLnBrk="1" hangingPunct="1"/>
              <a:t>43</a:t>
            </a:fld>
            <a:endParaRPr lang="th-TH" sz="1800" b="1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3977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62"/>
            <a:ext cx="9144000" cy="7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27825" y="964407"/>
            <a:ext cx="218598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ประมวล</a:t>
            </a:r>
          </a:p>
        </p:txBody>
      </p:sp>
      <p:grpSp>
        <p:nvGrpSpPr>
          <p:cNvPr id="70660" name="กลุ่ม 9"/>
          <p:cNvGrpSpPr>
            <a:grpSpLocks/>
          </p:cNvGrpSpPr>
          <p:nvPr/>
        </p:nvGrpSpPr>
        <p:grpSpPr bwMode="auto">
          <a:xfrm>
            <a:off x="1" y="-20241"/>
            <a:ext cx="9166225" cy="1094377"/>
            <a:chOff x="0" y="-27384"/>
            <a:chExt cx="9166230" cy="1459673"/>
          </a:xfrm>
        </p:grpSpPr>
        <p:pic>
          <p:nvPicPr>
            <p:cNvPr id="706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8" name="TextBox 12"/>
            <p:cNvSpPr txBox="1">
              <a:spLocks noChangeArrowheads="1"/>
            </p:cNvSpPr>
            <p:nvPr/>
          </p:nvSpPr>
          <p:spPr bwMode="auto">
            <a:xfrm>
              <a:off x="7000892" y="980728"/>
              <a:ext cx="2165338" cy="45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/>
              <a:r>
                <a:rPr lang="th-TH" sz="1600" b="1">
                  <a:solidFill>
                    <a:srgbClr val="0000FF"/>
                  </a:solidFill>
                  <a:latin typeface="TH Srisakdi" pitchFamily="2" charset="-34"/>
                  <a:cs typeface="TH Srisakdi" pitchFamily="2" charset="-34"/>
                </a:rPr>
                <a:t>เมตตา เสียสละ รับผิดชอบ</a:t>
              </a:r>
            </a:p>
          </p:txBody>
        </p:sp>
      </p:grpSp>
      <p:sp>
        <p:nvSpPr>
          <p:cNvPr id="70661" name="ตัวยึดหมายเลขภาพนิ่ง 17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4786313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54A64E36-4303-4CBE-82CE-FA8F96E43DEA}" type="slidenum">
              <a:rPr lang="th-TH" sz="1200" smtClean="0">
                <a:solidFill>
                  <a:srgbClr val="898989"/>
                </a:solidFill>
              </a:rPr>
              <a:pPr/>
              <a:t>44</a:t>
            </a:fld>
            <a:endParaRPr lang="th-TH" sz="1200" smtClean="0">
              <a:solidFill>
                <a:srgbClr val="898989"/>
              </a:solidFill>
            </a:endParaRP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57251"/>
            <a:ext cx="6345238" cy="41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" descr="C:\Documents and Settings\bmn_plan\Desktop\รูปภาพรพ.คุณธรรม\ตัวแทนจนท\DSC047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552700"/>
            <a:ext cx="2000250" cy="11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3" descr="C:\Documents and Settings\bmn_plan\Desktop\รูปภาพรพ.คุณธรรม\ตัวแทนจนท\DSC04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492">
            <a:off x="6353175" y="3726657"/>
            <a:ext cx="22860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\\bmn\drive eeee\โสตฯผลิตสื่อ\pic57\อัตลักษณ์\IMG_5317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635312" y="1599643"/>
            <a:ext cx="1825121" cy="912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72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4599385"/>
            <a:ext cx="9144001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6" y="1006079"/>
            <a:ext cx="271462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684" name="Picture 4" descr="C:\Documents and Settings\bmn_plan\Desktop\รูปภาพรพ.คุณธรรม\ตัวแทนจนท\DSC047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2139554"/>
            <a:ext cx="2816225" cy="138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85" name="กลุ่ม 22"/>
          <p:cNvGrpSpPr>
            <a:grpSpLocks/>
          </p:cNvGrpSpPr>
          <p:nvPr/>
        </p:nvGrpSpPr>
        <p:grpSpPr bwMode="auto">
          <a:xfrm>
            <a:off x="0" y="-20241"/>
            <a:ext cx="9144000" cy="877491"/>
            <a:chOff x="0" y="-27384"/>
            <a:chExt cx="9144000" cy="1170368"/>
          </a:xfrm>
        </p:grpSpPr>
        <p:pic>
          <p:nvPicPr>
            <p:cNvPr id="7169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928814" y="372666"/>
            <a:ext cx="500062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แปลงอัตลักษณ์เป็นพฤติกรรมบ่งชี้</a:t>
            </a:r>
          </a:p>
        </p:txBody>
      </p:sp>
      <p:sp>
        <p:nvSpPr>
          <p:cNvPr id="71687" name="TextBox 22"/>
          <p:cNvSpPr txBox="1">
            <a:spLocks noChangeArrowheads="1"/>
          </p:cNvSpPr>
          <p:nvPr/>
        </p:nvSpPr>
        <p:spPr bwMode="auto">
          <a:xfrm>
            <a:off x="6929439" y="735806"/>
            <a:ext cx="2236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1600" b="1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pic>
        <p:nvPicPr>
          <p:cNvPr id="7168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006079"/>
            <a:ext cx="5686425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\\bmn\drive eeee\กลุ่มภารกิจยุทธศาสตร์และการพัฒนา\งานพัฒนาคุณภาพ\ปี 55\พี่หนี่ง55\รูปภาพอบรมสุนทรียสนทนา\2013-01-17 15.11.16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2826" y="3521869"/>
            <a:ext cx="2765425" cy="140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1690" name="ตัวยึดหมายเลขภาพนิ่ง 27"/>
          <p:cNvSpPr>
            <a:spLocks noGrp="1"/>
          </p:cNvSpPr>
          <p:nvPr>
            <p:ph type="sldNum" sz="quarter" idx="12"/>
          </p:nvPr>
        </p:nvSpPr>
        <p:spPr bwMode="auto">
          <a:xfrm>
            <a:off x="6615113" y="4727973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A49094E0-CAAA-49F3-AC7D-CADFD1DDA07A}" type="slidenum">
              <a:rPr lang="th-TH" sz="1200" smtClean="0">
                <a:solidFill>
                  <a:srgbClr val="898989"/>
                </a:solidFill>
              </a:rPr>
              <a:pPr/>
              <a:t>45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66123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516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25328"/>
            <a:ext cx="4500562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ชื่อเรื่อง 1"/>
          <p:cNvSpPr>
            <a:spLocks noGrp="1"/>
          </p:cNvSpPr>
          <p:nvPr>
            <p:ph type="title"/>
          </p:nvPr>
        </p:nvSpPr>
        <p:spPr>
          <a:xfrm>
            <a:off x="2457450" y="2031206"/>
            <a:ext cx="3900488" cy="857250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cs typeface="Angsana New" pitchFamily="18" charset="-34"/>
              </a:rPr>
              <a:t>1 </a:t>
            </a:r>
            <a:r>
              <a:rPr lang="th-TH" b="1" smtClean="0">
                <a:solidFill>
                  <a:schemeClr val="bg1"/>
                </a:solidFill>
              </a:rPr>
              <a:t>ประกาศเจตนารมณ์</a:t>
            </a:r>
          </a:p>
        </p:txBody>
      </p:sp>
      <p:pic>
        <p:nvPicPr>
          <p:cNvPr id="72709" name="Picture 9" descr="promise1646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328"/>
            <a:ext cx="4929188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Box 5"/>
          <p:cNvSpPr txBox="1">
            <a:spLocks noChangeArrowheads="1"/>
          </p:cNvSpPr>
          <p:nvPr/>
        </p:nvSpPr>
        <p:spPr bwMode="auto">
          <a:xfrm>
            <a:off x="7286625" y="2301479"/>
            <a:ext cx="1611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58</a:t>
            </a:r>
            <a:endParaRPr lang="th-TH" b="1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2711" name="กลุ่ม 6"/>
          <p:cNvGrpSpPr>
            <a:grpSpLocks/>
          </p:cNvGrpSpPr>
          <p:nvPr/>
        </p:nvGrpSpPr>
        <p:grpSpPr bwMode="auto">
          <a:xfrm>
            <a:off x="14288" y="0"/>
            <a:ext cx="9144000" cy="877491"/>
            <a:chOff x="0" y="-27384"/>
            <a:chExt cx="9144000" cy="1170368"/>
          </a:xfrm>
        </p:grpSpPr>
        <p:pic>
          <p:nvPicPr>
            <p:cNvPr id="727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6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2" name="TextBox 11"/>
          <p:cNvSpPr txBox="1">
            <a:spLocks noChangeArrowheads="1"/>
          </p:cNvSpPr>
          <p:nvPr/>
        </p:nvSpPr>
        <p:spPr bwMode="auto">
          <a:xfrm>
            <a:off x="6929439" y="696516"/>
            <a:ext cx="2236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1600" b="1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72713" name="ตัวยึดหมายเลขภาพนิ่ง 13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4767263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AD4391AB-B902-42D6-B615-0B05AF297FDC}" type="slidenum">
              <a:rPr lang="th-TH" sz="1200" smtClean="0">
                <a:solidFill>
                  <a:srgbClr val="898989"/>
                </a:solidFill>
              </a:rPr>
              <a:pPr/>
              <a:t>46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72714" name="สี่เหลี่ยมผืนผ้า 12"/>
          <p:cNvSpPr>
            <a:spLocks noChangeArrowheads="1"/>
          </p:cNvSpPr>
          <p:nvPr/>
        </p:nvSpPr>
        <p:spPr bwMode="auto">
          <a:xfrm>
            <a:off x="34925" y="467796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คลิปประกาศเจตนารมณ์    </a:t>
            </a:r>
            <a:r>
              <a:rPr lang="en-GB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https://www.youtube.com/watch?v=pqnTLVBHc4c</a:t>
            </a:r>
          </a:p>
        </p:txBody>
      </p:sp>
    </p:spTree>
    <p:extLst>
      <p:ext uri="{BB962C8B-B14F-4D97-AF65-F5344CB8AC3E}">
        <p14:creationId xmlns:p14="http://schemas.microsoft.com/office/powerpoint/2010/main" val="3598705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bmn_plan\Desktop\รูปภาพรพ.คุณธรรม\ประชุมแกนนำ โครงงานคุณธรรม\DSC04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9" y="2531269"/>
            <a:ext cx="2243137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C:\Documents and Settings\bmn_plan\Desktop\รูปภาพรพ.คุณธรรม\ประชุมแกนนำ โครงงานคุณธรรม\DSC04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6" y="0"/>
            <a:ext cx="24050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C:\Documents and Settings\bmn_plan\Desktop\รูปภาพรพ.คุณธรรม\ประชุมแกนนำ โครงงานคุณธรรม\DSC047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9" y="-20241"/>
            <a:ext cx="2416175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6" descr="C:\Documents and Settings\bmn_plan\Desktop\รูปภาพรพ.คุณธรรม\ประชุมแกนนำ โครงงานคุณธรรม\DSC047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-20241"/>
            <a:ext cx="2160587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 descr="C:\Documents and Settings\bmn_plan\Desktop\รูปภาพรพ.คุณธรรม\ประชุมแกนนำ โครงงานคุณธรรม\DSC047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0241"/>
            <a:ext cx="2205038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4027885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670AB427-5B0B-4A48-9B5F-DA9F57D67273}" type="slidenum">
              <a:rPr lang="th-TH" sz="1200" smtClean="0">
                <a:solidFill>
                  <a:srgbClr val="898989"/>
                </a:solidFill>
              </a:rPr>
              <a:pPr/>
              <a:t>47</a:t>
            </a:fld>
            <a:endParaRPr lang="th-TH" sz="1200" smtClean="0">
              <a:solidFill>
                <a:srgbClr val="898989"/>
              </a:solidFill>
            </a:endParaRPr>
          </a:p>
        </p:txBody>
      </p:sp>
      <p:pic>
        <p:nvPicPr>
          <p:cNvPr id="73736" name="Picture 7" descr="C:\Documents and Settings\bmn_plan\Desktop\รูปภาพรพ.คุณธรรม\ประชุมแกนนำ โครงงานคุณธรรม\DSC047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6" y="2591991"/>
            <a:ext cx="2384425" cy="255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3" descr="C:\Documents and Settings\bmn_plan\Desktop\รูปภาพรพ.คุณธรรม\ประชุมแกนนำ โครงงานคุณธรรม\DSC0473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12232"/>
            <a:ext cx="2303462" cy="25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9" descr="C:\Documents and Settings\bmn_plan\Desktop\รูปภาพรพ.คุณธรรม\ประชุมแกนนำ โครงงานคุณธรรม\DSC0474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571750"/>
            <a:ext cx="2322513" cy="260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24013" y="1419622"/>
            <a:ext cx="605155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เป้าหมาย/โครงงานคุณธรรม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ปัญหาที่อยากแก้  </a:t>
            </a:r>
            <a:r>
              <a:rPr lang="en-US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ความดีที่อยากทำ</a:t>
            </a:r>
            <a:endParaRPr lang="th-TH" sz="40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/>
            </a:extLst>
          </p:cNvPr>
          <p:cNvSpPr/>
          <p:nvPr/>
        </p:nvSpPr>
        <p:spPr>
          <a:xfrm>
            <a:off x="15875" y="2622948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ทำโครงงานแล้วตอบ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คำถาม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ทำแล้วรู้สึกอย่างไร  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ใช้คุณธรรมอะไร</a:t>
            </a:r>
            <a:endParaRPr lang="en-GB"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3741" name="ตัวยึดหมายเลขภาพนิ่ง 12"/>
          <p:cNvSpPr txBox="1">
            <a:spLocks/>
          </p:cNvSpPr>
          <p:nvPr/>
        </p:nvSpPr>
        <p:spPr bwMode="auto">
          <a:xfrm>
            <a:off x="6759575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hangingPunct="1"/>
            <a:fld id="{332DEE98-5786-4E79-9383-23B898AC3AF3}" type="slidenum">
              <a:rPr lang="th-TH" sz="1800" b="1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pPr algn="r" eaLnBrk="1" hangingPunct="1"/>
              <a:t>47</a:t>
            </a:fld>
            <a:endParaRPr lang="th-TH" sz="1800" b="1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6810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3863975" y="597694"/>
          <a:ext cx="5316540" cy="153233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63308">
                  <a:extLst>
                    <a:ext uri="{9D8B030D-6E8A-4147-A177-3AD203B41FA5}"/>
                  </a:extLst>
                </a:gridCol>
                <a:gridCol w="1063308">
                  <a:extLst>
                    <a:ext uri="{9D8B030D-6E8A-4147-A177-3AD203B41FA5}"/>
                  </a:extLst>
                </a:gridCol>
                <a:gridCol w="1063308">
                  <a:extLst>
                    <a:ext uri="{9D8B030D-6E8A-4147-A177-3AD203B41FA5}"/>
                  </a:extLst>
                </a:gridCol>
                <a:gridCol w="1063308">
                  <a:extLst>
                    <a:ext uri="{9D8B030D-6E8A-4147-A177-3AD203B41FA5}"/>
                  </a:extLst>
                </a:gridCol>
                <a:gridCol w="1063308">
                  <a:extLst>
                    <a:ext uri="{9D8B030D-6E8A-4147-A177-3AD203B41FA5}"/>
                  </a:extLst>
                </a:gridCol>
              </a:tblGrid>
              <a:tr h="457413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 New"/>
                          <a:cs typeface="JasmineUPC" pitchFamily="18" charset="-34"/>
                        </a:rPr>
                        <a:t>หมวด</a:t>
                      </a: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2558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2559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2560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2561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extLst>
                  <a:ext uri="{0D108BD9-81ED-4DB2-BD59-A6C34878D82A}"/>
                </a:extLst>
              </a:tr>
              <a:tr h="4574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 New"/>
                          <a:cs typeface="JasmineUPC" pitchFamily="18" charset="-34"/>
                        </a:rPr>
                        <a:t>จำนวน</a:t>
                      </a: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27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43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47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38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extLst>
                  <a:ext uri="{0D108BD9-81ED-4DB2-BD59-A6C34878D82A}"/>
                </a:extLst>
              </a:tr>
              <a:tr h="617508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 New"/>
                          <a:cs typeface="JasmineUPC" pitchFamily="18" charset="-34"/>
                        </a:rPr>
                        <a:t>ประหยัด</a:t>
                      </a: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161,800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251,647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455,902</a:t>
                      </a:r>
                      <a:endParaRPr lang="th-TH" sz="18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 marL="91450" marR="91450" marT="34306" marB="343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 New"/>
                          <a:cs typeface="JasmineUPC" pitchFamily="18" charset="-34"/>
                        </a:rPr>
                        <a:t>4.2 </a:t>
                      </a:r>
                      <a:r>
                        <a:rPr lang="th-TH" sz="1800" b="1" dirty="0">
                          <a:latin typeface="TH Sarabun New"/>
                          <a:cs typeface="JasmineUPC" pitchFamily="18" charset="-34"/>
                        </a:rPr>
                        <a:t>ล้าน</a:t>
                      </a:r>
                    </a:p>
                  </a:txBody>
                  <a:tcPr marL="91450" marR="91450" marT="34306" marB="34306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74776" name="Picture 2" descr="\\192.168.0.83\drive eeee\กลุ่มภารกิจยุทธศาสตร์และการพัฒนา\งานแผนงาน\file แบบไวนิล\ยุท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57451"/>
            <a:ext cx="1600200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Picture 3" descr="\\192.168.0.83\drive eeee\กลุ่มภารกิจยุทธศาสตร์และการพัฒนา\งานแผนงาน\file แบบไวนิล\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89597"/>
            <a:ext cx="1524000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8" name="Picture 4" descr="\\192.168.0.83\drive eeee\กลุ่มภารกิจยุทธศาสตร์และการพัฒนา\งานแผนงาน\file แบบไวนิล\L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7451"/>
            <a:ext cx="1524000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9" name="Picture 5" descr="\\192.168.0.83\drive eeee\กลุ่มภารกิจยุทธศาสตร์และการพัฒนา\งานแผนงาน\file แบบไวนิล\OP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57451"/>
            <a:ext cx="1524000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0" name="Picture 6" descr="\\192.168.0.83\drive eeee\กลุ่มภารกิจยุทธศาสตร์และการพัฒนา\งานแผนงาน\file แบบไวนิล\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57451"/>
            <a:ext cx="1524000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1" name="Picture 9" descr="\\192.168.0.83\drive eeee\กลุ่มภารกิจยุทธศาสตร์และการพัฒนา\งานแผนงาน\รูปไวนิลโครงงาน\DSC045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89360"/>
            <a:ext cx="2470151" cy="13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2" name="Picture 10" descr="\\192.168.0.83\drive eeee\กลุ่มภารกิจยุทธศาสตร์และการพัฒนา\งานแผนงาน\รูปไวนิลโครงงาน\DSC045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89360"/>
            <a:ext cx="139541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8670" y="-92546"/>
            <a:ext cx="8686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คลังความดี  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:  </a:t>
            </a:r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โครงงานคุณธรรม</a:t>
            </a:r>
          </a:p>
        </p:txBody>
      </p:sp>
      <p:sp>
        <p:nvSpPr>
          <p:cNvPr id="74784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4767263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43BE4CC2-4989-4208-A681-683154FCBB21}" type="slidenum">
              <a:rPr lang="th-TH" sz="1200" smtClean="0">
                <a:solidFill>
                  <a:srgbClr val="898989"/>
                </a:solidFill>
              </a:rPr>
              <a:pPr/>
              <a:t>48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16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414339" y="4419600"/>
            <a:ext cx="8143875" cy="64633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ทำดีต้องมีแชร์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  ทำดีมีที่ยืน 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ทำดีก๊อปปี้ได้</a:t>
            </a:r>
            <a:r>
              <a:rPr lang="th-TH" sz="1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441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289" y="735806"/>
            <a:ext cx="4713287" cy="514350"/>
          </a:xfrm>
        </p:spPr>
        <p:txBody>
          <a:bodyPr>
            <a:noAutofit/>
          </a:bodyPr>
          <a:lstStyle/>
          <a:p>
            <a:pPr marL="342900" indent="-342900" algn="l"/>
            <a:r>
              <a:rPr lang="th-TH" sz="3600" b="1" smtClean="0">
                <a:solidFill>
                  <a:srgbClr val="7F7F7F"/>
                </a:solidFill>
                <a:latin typeface="TH SarabunPSK" pitchFamily="34" charset="-34"/>
                <a:ea typeface="TH SarabunPSK" pitchFamily="34" charset="-34"/>
                <a:cs typeface="TH SarabunPSK" pitchFamily="34" charset="-34"/>
              </a:rPr>
              <a:t>แผนยุทธศาสตร์องค์กรคุณธรรม</a:t>
            </a:r>
            <a:endParaRPr lang="th-TH" sz="4800" b="1" smtClean="0">
              <a:solidFill>
                <a:srgbClr val="7F7F7F"/>
              </a:solidFill>
              <a:ea typeface="Angsana New" pitchFamily="18" charset="-34"/>
            </a:endParaRPr>
          </a:p>
        </p:txBody>
      </p:sp>
      <p:sp>
        <p:nvSpPr>
          <p:cNvPr id="75779" name="AutoShape 2" descr="MAP THAI MORAL"/>
          <p:cNvSpPr>
            <a:spLocks noChangeAspect="1" noChangeArrowheads="1"/>
          </p:cNvSpPr>
          <p:nvPr/>
        </p:nvSpPr>
        <p:spPr bwMode="auto">
          <a:xfrm>
            <a:off x="190500" y="209073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780" name="กลุ่ม 17"/>
          <p:cNvGrpSpPr>
            <a:grpSpLocks/>
          </p:cNvGrpSpPr>
          <p:nvPr/>
        </p:nvGrpSpPr>
        <p:grpSpPr bwMode="auto">
          <a:xfrm>
            <a:off x="34925" y="1968104"/>
            <a:ext cx="3302000" cy="3142059"/>
            <a:chOff x="2724943" y="1501743"/>
            <a:chExt cx="4655369" cy="6241740"/>
          </a:xfrm>
        </p:grpSpPr>
        <p:pic>
          <p:nvPicPr>
            <p:cNvPr id="75785" name="รูปภาพ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943" y="1501743"/>
              <a:ext cx="4608513" cy="318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6" name="รูปภาพ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99" y="4725145"/>
              <a:ext cx="4608513" cy="301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781" name="รูปภาพ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1" y="1924050"/>
            <a:ext cx="55911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4" y="1281113"/>
            <a:ext cx="8929687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สี่เหลี่ยมผืนผ้า 19">
            <a:extLst>
              <a:ext uri="{FF2B5EF4-FFF2-40B4-BE49-F238E27FC236}"/>
            </a:extLst>
          </p:cNvPr>
          <p:cNvSpPr/>
          <p:nvPr/>
        </p:nvSpPr>
        <p:spPr>
          <a:xfrm>
            <a:off x="0" y="250032"/>
            <a:ext cx="9144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800" dirty="0">
                <a:solidFill>
                  <a:srgbClr val="0000CC"/>
                </a:solidFill>
                <a:cs typeface="+mj-cs"/>
              </a:rPr>
              <a:t>3. องค์กรมีแผนการดำเนินงานด้านส่งเสริมคุณธรรมและผู้รับผิดชอบ</a:t>
            </a:r>
          </a:p>
        </p:txBody>
      </p:sp>
      <p:sp>
        <p:nvSpPr>
          <p:cNvPr id="75784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 bwMode="auto">
          <a:xfrm>
            <a:off x="6902450" y="4756548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2B379DD6-B577-419F-B93A-18342BC09963}" type="slidenum">
              <a:rPr lang="th-TH" sz="1200" smtClean="0">
                <a:solidFill>
                  <a:srgbClr val="898989"/>
                </a:solidFill>
              </a:rPr>
              <a:pPr/>
              <a:t>49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1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837" y="1252283"/>
            <a:ext cx="33385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342900"/>
            <a:r>
              <a:rPr lang="en-US" sz="21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“</a:t>
            </a:r>
            <a:r>
              <a:rPr lang="th-TH" sz="21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การทำเพื่อประโยชน์ส่วนรวมนั้นได้ประโยชน์มากกว่าทำเฉพาะประโยชน์ส่วนตัว และบอกได้ว่าคนไหนทำเพื่อประโยชน์ส่วนตัวแท้ๆ ล้วนๆ เชื่อว่าประโยชน์นั้นจะไม่ได้ เท่ากับรวบรวมของหนักมาวางบนหัว แบกเอาไว้ตลอดเวลา ซึ่งก็ไม่สบาย ก็หนัก ก็เหนื่อย แต่ถ้าผู้ใดทำเพื่อส่วนรวม ยิ่งมาก ยิ่งดี ยิ่งคล่องแคล่วว่องไวและยิ่งมีความสุข</a:t>
            </a:r>
            <a:r>
              <a:rPr lang="en-US" sz="21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en-US" sz="21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 defTabSz="342900"/>
            <a:r>
              <a:rPr lang="en-US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2" y="253953"/>
            <a:ext cx="5153166" cy="3435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4430" y="3745273"/>
            <a:ext cx="6195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th-TH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พระราชดำรัส พระราชทานแก่นักศึกษามหาวิทยาลัยสงขลานครินทร์</a:t>
            </a:r>
            <a:endParaRPr lang="en-US" sz="1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r" defTabSz="342900"/>
            <a:r>
              <a:rPr lang="th-TH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ณ มหาวิทยาลัยสงขลานครินทร์ วิทยาเขตปัตตานี</a:t>
            </a:r>
            <a:endParaRPr lang="en-US" sz="1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r" defTabSz="342900"/>
            <a:r>
              <a:rPr lang="th-TH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11 กันยายน 2523</a:t>
            </a:r>
            <a:endParaRPr lang="en-US" sz="1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7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0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679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/>
          <p:cNvSpPr txBox="1">
            <a:spLocks noChangeArrowheads="1"/>
          </p:cNvSpPr>
          <p:nvPr/>
        </p:nvSpPr>
        <p:spPr bwMode="auto">
          <a:xfrm>
            <a:off x="6715125" y="416719"/>
            <a:ext cx="1987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32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กรรมการบริหาร</a:t>
            </a:r>
          </a:p>
        </p:txBody>
      </p:sp>
      <p:graphicFrame>
        <p:nvGraphicFramePr>
          <p:cNvPr id="76803" name="แผนภูมิ 5"/>
          <p:cNvGraphicFramePr>
            <a:graphicFrameLocks/>
          </p:cNvGraphicFramePr>
          <p:nvPr/>
        </p:nvGraphicFramePr>
        <p:xfrm>
          <a:off x="92076" y="439341"/>
          <a:ext cx="453072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r:id="rId3" imgW="4529721" imgH="3225064" progId="Excel.Chart.8">
                  <p:embed/>
                </p:oleObj>
              </mc:Choice>
              <mc:Fallback>
                <p:oleObj r:id="rId3" imgW="4529721" imgH="32250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6" y="439341"/>
                        <a:ext cx="4530725" cy="241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4" name="แผนภูมิ 6"/>
          <p:cNvGraphicFramePr>
            <a:graphicFrameLocks/>
          </p:cNvGraphicFramePr>
          <p:nvPr/>
        </p:nvGraphicFramePr>
        <p:xfrm>
          <a:off x="4592639" y="1026319"/>
          <a:ext cx="445928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r:id="rId5" imgW="4462659" imgH="2621507" progId="Excel.Chart.8">
                  <p:embed/>
                </p:oleObj>
              </mc:Choice>
              <mc:Fallback>
                <p:oleObj r:id="rId5" imgW="4462659" imgH="262150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639" y="1026319"/>
                        <a:ext cx="4459287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5" name="แผนภูมิ 7"/>
          <p:cNvGraphicFramePr>
            <a:graphicFrameLocks/>
          </p:cNvGraphicFramePr>
          <p:nvPr/>
        </p:nvGraphicFramePr>
        <p:xfrm>
          <a:off x="92076" y="2839641"/>
          <a:ext cx="453072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r:id="rId7" imgW="4529721" imgH="3151905" progId="Excel.Chart.8">
                  <p:embed/>
                </p:oleObj>
              </mc:Choice>
              <mc:Fallback>
                <p:oleObj r:id="rId7" imgW="4529721" imgH="315190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6" y="2839641"/>
                        <a:ext cx="4530725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แผนภูมิ 8"/>
          <p:cNvGraphicFramePr>
            <a:graphicFrameLocks/>
          </p:cNvGraphicFramePr>
          <p:nvPr/>
        </p:nvGraphicFramePr>
        <p:xfrm>
          <a:off x="4597401" y="2839641"/>
          <a:ext cx="445452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r:id="rId9" imgW="4456562" imgH="3151905" progId="Excel.Chart.8">
                  <p:embed/>
                </p:oleObj>
              </mc:Choice>
              <mc:Fallback>
                <p:oleObj r:id="rId9" imgW="4456562" imgH="315190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1" y="2839641"/>
                        <a:ext cx="4454525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7" name="TextBox 9"/>
          <p:cNvSpPr txBox="1">
            <a:spLocks noChangeArrowheads="1"/>
          </p:cNvSpPr>
          <p:nvPr/>
        </p:nvSpPr>
        <p:spPr bwMode="auto">
          <a:xfrm>
            <a:off x="6572251" y="713185"/>
            <a:ext cx="242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400" b="1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sp>
        <p:nvSpPr>
          <p:cNvPr id="76808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4836319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4A0A5791-F86F-491A-A62F-CD3C14A10AE5}" type="slidenum">
              <a:rPr lang="th-TH" sz="1200" smtClean="0">
                <a:solidFill>
                  <a:srgbClr val="898989"/>
                </a:solidFill>
              </a:rPr>
              <a:pPr/>
              <a:t>50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11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6804026" y="61912"/>
            <a:ext cx="1655763" cy="6155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ประเมิน</a:t>
            </a:r>
          </a:p>
        </p:txBody>
      </p:sp>
      <p:sp>
        <p:nvSpPr>
          <p:cNvPr id="76810" name="สี่เหลี่ยมผืนผ้า 11"/>
          <p:cNvSpPr>
            <a:spLocks noChangeArrowheads="1"/>
          </p:cNvSpPr>
          <p:nvPr/>
        </p:nvSpPr>
        <p:spPr bwMode="auto">
          <a:xfrm>
            <a:off x="142875" y="44054"/>
            <a:ext cx="52148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40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4. มีผลสำเร็จตามคุณธรรมเป้าหมาย</a:t>
            </a:r>
          </a:p>
        </p:txBody>
      </p:sp>
    </p:spTree>
    <p:extLst>
      <p:ext uri="{BB962C8B-B14F-4D97-AF65-F5344CB8AC3E}">
        <p14:creationId xmlns:p14="http://schemas.microsoft.com/office/powerpoint/2010/main" val="3692751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6781800" y="0"/>
            <a:ext cx="2179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32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หัวหน้ากลุ่มงาน</a:t>
            </a:r>
          </a:p>
        </p:txBody>
      </p:sp>
      <p:graphicFrame>
        <p:nvGraphicFramePr>
          <p:cNvPr id="77827" name="แผนภูมิ 4"/>
          <p:cNvGraphicFramePr>
            <a:graphicFrameLocks/>
          </p:cNvGraphicFramePr>
          <p:nvPr/>
        </p:nvGraphicFramePr>
        <p:xfrm>
          <a:off x="101601" y="133350"/>
          <a:ext cx="4735513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" r:id="rId3" imgW="4730906" imgH="3304318" progId="Excel.Chart.8">
                  <p:embed/>
                </p:oleObj>
              </mc:Choice>
              <mc:Fallback>
                <p:oleObj r:id="rId3" imgW="4730906" imgH="330431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1" y="133350"/>
                        <a:ext cx="4735513" cy="247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8" name="แผนภูมิ 5"/>
          <p:cNvGraphicFramePr>
            <a:graphicFrameLocks/>
          </p:cNvGraphicFramePr>
          <p:nvPr/>
        </p:nvGraphicFramePr>
        <p:xfrm>
          <a:off x="4735514" y="647700"/>
          <a:ext cx="430688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" r:id="rId5" imgW="4304149" imgH="2615411" progId="Excel.Chart.8">
                  <p:embed/>
                </p:oleObj>
              </mc:Choice>
              <mc:Fallback>
                <p:oleObj r:id="rId5" imgW="4304149" imgH="261541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4" y="647700"/>
                        <a:ext cx="4306887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แผนภูมิ 6"/>
          <p:cNvGraphicFramePr>
            <a:graphicFrameLocks/>
          </p:cNvGraphicFramePr>
          <p:nvPr/>
        </p:nvGraphicFramePr>
        <p:xfrm>
          <a:off x="92076" y="2590800"/>
          <a:ext cx="460692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" r:id="rId7" imgW="4608975" imgH="2993395" progId="Excel.Chart.8">
                  <p:embed/>
                </p:oleObj>
              </mc:Choice>
              <mc:Fallback>
                <p:oleObj r:id="rId7" imgW="4608975" imgH="299339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6" y="2590800"/>
                        <a:ext cx="4606925" cy="224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0" name="แผนภูมิ 7"/>
          <p:cNvGraphicFramePr>
            <a:graphicFrameLocks/>
          </p:cNvGraphicFramePr>
          <p:nvPr/>
        </p:nvGraphicFramePr>
        <p:xfrm>
          <a:off x="4597401" y="2590800"/>
          <a:ext cx="445452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" r:id="rId9" imgW="4456562" imgH="2993395" progId="Excel.Chart.8">
                  <p:embed/>
                </p:oleObj>
              </mc:Choice>
              <mc:Fallback>
                <p:oleObj r:id="rId9" imgW="4456562" imgH="299339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1" y="2590800"/>
                        <a:ext cx="4454525" cy="224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1" name="TextBox 8"/>
          <p:cNvSpPr txBox="1">
            <a:spLocks noChangeArrowheads="1"/>
          </p:cNvSpPr>
          <p:nvPr/>
        </p:nvSpPr>
        <p:spPr bwMode="auto">
          <a:xfrm>
            <a:off x="5029200" y="321469"/>
            <a:ext cx="3614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400" b="1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sp>
        <p:nvSpPr>
          <p:cNvPr id="77832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B0FE8F2E-1ACB-4405-A165-9438BD6ACAE0}" type="slidenum">
              <a:rPr lang="th-TH" sz="1200" smtClean="0">
                <a:solidFill>
                  <a:srgbClr val="898989"/>
                </a:solidFill>
              </a:rPr>
              <a:pPr/>
              <a:t>51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40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4908341" y="0"/>
            <a:ext cx="3950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32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บุคลากรของโรงพยาบาล (ตนเอง)</a:t>
            </a:r>
          </a:p>
        </p:txBody>
      </p:sp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5143501" y="321469"/>
            <a:ext cx="364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400" b="1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graphicFrame>
        <p:nvGraphicFramePr>
          <p:cNvPr id="78852" name="แผนภูมิ 5"/>
          <p:cNvGraphicFramePr>
            <a:graphicFrameLocks/>
          </p:cNvGraphicFramePr>
          <p:nvPr/>
        </p:nvGraphicFramePr>
        <p:xfrm>
          <a:off x="4718050" y="711994"/>
          <a:ext cx="4368800" cy="201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" r:id="rId3" imgW="4371211" imgH="2682472" progId="Excel.Chart.8">
                  <p:embed/>
                </p:oleObj>
              </mc:Choice>
              <mc:Fallback>
                <p:oleObj r:id="rId3" imgW="4371211" imgH="268247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050" y="711994"/>
                        <a:ext cx="4368800" cy="2012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3" name="แผนภูมิ 6"/>
          <p:cNvGraphicFramePr>
            <a:graphicFrameLocks/>
          </p:cNvGraphicFramePr>
          <p:nvPr/>
        </p:nvGraphicFramePr>
        <p:xfrm>
          <a:off x="69850" y="190500"/>
          <a:ext cx="4673600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1" r:id="rId5" imgW="4669941" imgH="3377477" progId="Excel.Chart.8">
                  <p:embed/>
                </p:oleObj>
              </mc:Choice>
              <mc:Fallback>
                <p:oleObj r:id="rId5" imgW="4669941" imgH="337747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190500"/>
                        <a:ext cx="4673600" cy="2533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4" name="แผนภูมิ 7"/>
          <p:cNvGraphicFramePr>
            <a:graphicFrameLocks/>
          </p:cNvGraphicFramePr>
          <p:nvPr/>
        </p:nvGraphicFramePr>
        <p:xfrm>
          <a:off x="69850" y="2694385"/>
          <a:ext cx="4673600" cy="227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" r:id="rId7" imgW="4669941" imgH="3029975" progId="Excel.Chart.8">
                  <p:embed/>
                </p:oleObj>
              </mc:Choice>
              <mc:Fallback>
                <p:oleObj r:id="rId7" imgW="4669941" imgH="30299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2694385"/>
                        <a:ext cx="4673600" cy="22729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5" name="แผนภูมิ 9"/>
          <p:cNvGraphicFramePr>
            <a:graphicFrameLocks/>
          </p:cNvGraphicFramePr>
          <p:nvPr/>
        </p:nvGraphicFramePr>
        <p:xfrm>
          <a:off x="4718050" y="2694385"/>
          <a:ext cx="4368800" cy="227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" r:id="rId9" imgW="4371211" imgH="3029975" progId="Excel.Chart.8">
                  <p:embed/>
                </p:oleObj>
              </mc:Choice>
              <mc:Fallback>
                <p:oleObj r:id="rId9" imgW="4371211" imgH="30299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050" y="2694385"/>
                        <a:ext cx="4368800" cy="22729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6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48034E88-FAC8-47C5-9B68-F5335F5A7723}" type="slidenum">
              <a:rPr lang="th-TH" sz="1200" smtClean="0">
                <a:solidFill>
                  <a:srgbClr val="898989"/>
                </a:solidFill>
              </a:rPr>
              <a:pPr/>
              <a:t>52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2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623888"/>
            <a:ext cx="8229600" cy="544116"/>
          </a:xfrm>
        </p:spPr>
        <p:txBody>
          <a:bodyPr/>
          <a:lstStyle/>
          <a:p>
            <a:r>
              <a:rPr lang="th-TH" sz="2800" b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อัตราการมาสายของเจ้าหน้าที่</a:t>
            </a:r>
          </a:p>
        </p:txBody>
      </p:sp>
      <p:graphicFrame>
        <p:nvGraphicFramePr>
          <p:cNvPr id="79875" name="ตัวยึดเนื้อหา 4"/>
          <p:cNvGraphicFramePr>
            <a:graphicFrameLocks noGrp="1"/>
          </p:cNvGraphicFramePr>
          <p:nvPr>
            <p:ph idx="1"/>
          </p:nvPr>
        </p:nvGraphicFramePr>
        <p:xfrm>
          <a:off x="163514" y="979885"/>
          <a:ext cx="4530725" cy="2112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r:id="rId3" imgW="4529721" imgH="2816596" progId="Excel.Chart.8">
                  <p:embed/>
                </p:oleObj>
              </mc:Choice>
              <mc:Fallback>
                <p:oleObj r:id="rId3" imgW="4529721" imgH="2816596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4" y="979885"/>
                        <a:ext cx="4530725" cy="2112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6" name="ตัวยึดเนื้อหา 4"/>
          <p:cNvGraphicFramePr>
            <a:graphicFrameLocks/>
          </p:cNvGraphicFramePr>
          <p:nvPr/>
        </p:nvGraphicFramePr>
        <p:xfrm>
          <a:off x="163513" y="2982516"/>
          <a:ext cx="4673600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r:id="rId5" imgW="4669941" imgH="2962913" progId="Excel.Chart.8">
                  <p:embed/>
                </p:oleObj>
              </mc:Choice>
              <mc:Fallback>
                <p:oleObj r:id="rId5" imgW="4669941" imgH="296291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2982516"/>
                        <a:ext cx="4673600" cy="221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ตัวยึดเนื้อหา 4"/>
          <p:cNvGraphicFramePr>
            <a:graphicFrameLocks/>
          </p:cNvGraphicFramePr>
          <p:nvPr/>
        </p:nvGraphicFramePr>
        <p:xfrm>
          <a:off x="4664075" y="979885"/>
          <a:ext cx="4387850" cy="2115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r:id="rId7" imgW="4389500" imgH="2822693" progId="Excel.Chart.8">
                  <p:embed/>
                </p:oleObj>
              </mc:Choice>
              <mc:Fallback>
                <p:oleObj r:id="rId7" imgW="4389500" imgH="282269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979885"/>
                        <a:ext cx="4387850" cy="21157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8" name="สี่เหลี่ยมผืนผ้า 8"/>
          <p:cNvSpPr>
            <a:spLocks noChangeArrowheads="1"/>
          </p:cNvSpPr>
          <p:nvPr/>
        </p:nvSpPr>
        <p:spPr bwMode="auto">
          <a:xfrm>
            <a:off x="5143500" y="3074194"/>
            <a:ext cx="378618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sz="2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sz="2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2558  </a:t>
            </a:r>
            <a:r>
              <a:rPr lang="th-TH" sz="2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รพ.บางมูลนาก  ได้ประกาศเจตนารมณ์ตามพฤติกรรมบ่งชี้ พบว่า  ปี </a:t>
            </a:r>
            <a:r>
              <a:rPr lang="en-US" sz="2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2559 </a:t>
            </a:r>
            <a:r>
              <a:rPr lang="th-TH" sz="2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จำนวนคน  จำนวนครั้ง จำนวนเวลา ของการมาสายลดลง และสอดรับกับการประเมินตนเองตามพฤติกรรมบ่งชี้ เรื่องการตรงต่อเวลา</a:t>
            </a:r>
          </a:p>
          <a:p>
            <a:r>
              <a:rPr lang="th-TH" sz="24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ในปี </a:t>
            </a:r>
            <a:r>
              <a:rPr lang="en-US" sz="24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2561  </a:t>
            </a:r>
            <a:r>
              <a:rPr lang="th-TH" sz="24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จำนวนเจ้าหน้าที่มาสายลดลงเล็กน้อย</a:t>
            </a:r>
          </a:p>
        </p:txBody>
      </p:sp>
      <p:sp>
        <p:nvSpPr>
          <p:cNvPr id="79879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DDD0EB27-A03A-4165-BC52-E8A3B3BB69FA}" type="slidenum">
              <a:rPr lang="th-TH" sz="1200" smtClean="0">
                <a:solidFill>
                  <a:srgbClr val="898989"/>
                </a:solidFill>
              </a:rPr>
              <a:pPr/>
              <a:t>53</a:t>
            </a:fld>
            <a:endParaRPr lang="th-TH" sz="1200" smtClean="0">
              <a:solidFill>
                <a:srgbClr val="898989"/>
              </a:solidFill>
            </a:endParaRPr>
          </a:p>
        </p:txBody>
      </p:sp>
      <p:sp>
        <p:nvSpPr>
          <p:cNvPr id="79880" name="สี่เหลี่ยมผืนผ้า 2"/>
          <p:cNvSpPr>
            <a:spLocks noChangeArrowheads="1"/>
          </p:cNvSpPr>
          <p:nvPr/>
        </p:nvSpPr>
        <p:spPr bwMode="auto">
          <a:xfrm>
            <a:off x="323851" y="141685"/>
            <a:ext cx="8785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40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5. มีการติดตาม รายงาน ประเมินผลเพื่อพัฒนา และปรับปรุง</a:t>
            </a:r>
          </a:p>
        </p:txBody>
      </p:sp>
    </p:spTree>
    <p:extLst>
      <p:ext uri="{BB962C8B-B14F-4D97-AF65-F5344CB8AC3E}">
        <p14:creationId xmlns:p14="http://schemas.microsoft.com/office/powerpoint/2010/main" val="1587203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C0EC4B4D-4BCB-4291-83C8-7801AE97BEEF}" type="slidenum">
              <a:rPr lang="th-TH" sz="1200" smtClean="0">
                <a:solidFill>
                  <a:srgbClr val="898989"/>
                </a:solidFill>
              </a:rPr>
              <a:pPr/>
              <a:t>54</a:t>
            </a:fld>
            <a:endParaRPr lang="th-TH" sz="1200" smtClean="0">
              <a:solidFill>
                <a:srgbClr val="898989"/>
              </a:solidFill>
            </a:endParaRPr>
          </a:p>
        </p:txBody>
      </p:sp>
      <p:graphicFrame>
        <p:nvGraphicFramePr>
          <p:cNvPr id="80899" name="แผนภูมิ 5"/>
          <p:cNvGraphicFramePr>
            <a:graphicFrameLocks/>
          </p:cNvGraphicFramePr>
          <p:nvPr/>
        </p:nvGraphicFramePr>
        <p:xfrm>
          <a:off x="163513" y="1301354"/>
          <a:ext cx="8674100" cy="3017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r:id="rId3" imgW="8675360" imgH="4023709" progId="Excel.Chart.8">
                  <p:embed/>
                </p:oleObj>
              </mc:Choice>
              <mc:Fallback>
                <p:oleObj r:id="rId3" imgW="8675360" imgH="402370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1301354"/>
                        <a:ext cx="8674100" cy="30170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900" name="กลุ่ม 21"/>
          <p:cNvGrpSpPr>
            <a:grpSpLocks/>
          </p:cNvGrpSpPr>
          <p:nvPr/>
        </p:nvGrpSpPr>
        <p:grpSpPr bwMode="auto">
          <a:xfrm>
            <a:off x="142876" y="910828"/>
            <a:ext cx="6227763" cy="375047"/>
            <a:chOff x="3391408" y="5487643"/>
            <a:chExt cx="8304723" cy="763031"/>
          </a:xfrm>
        </p:grpSpPr>
        <p:pic>
          <p:nvPicPr>
            <p:cNvPr id="80909" name="Picture 1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626" y="5540992"/>
              <a:ext cx="740537" cy="68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0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863" y="5527424"/>
              <a:ext cx="700584" cy="68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1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697" y="5487643"/>
              <a:ext cx="709685" cy="710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2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830" y="5554640"/>
              <a:ext cx="716507" cy="66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3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408" y="5527344"/>
              <a:ext cx="680174" cy="7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4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08" y="5527344"/>
              <a:ext cx="687199" cy="64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5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699" y="5538160"/>
              <a:ext cx="742361" cy="644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6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671" y="5554639"/>
              <a:ext cx="720090" cy="63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7" name="Picture 1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447" y="5525069"/>
              <a:ext cx="709684" cy="705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8" name="Picture 3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830" y="5515418"/>
              <a:ext cx="709683" cy="735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901" name="สี่เหลี่ยมผืนผ้า 17"/>
          <p:cNvSpPr>
            <a:spLocks noChangeArrowheads="1"/>
          </p:cNvSpPr>
          <p:nvPr/>
        </p:nvSpPr>
        <p:spPr bwMode="auto">
          <a:xfrm>
            <a:off x="428625" y="4339829"/>
            <a:ext cx="7215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2000" b="1">
                <a:latin typeface="TH SarabunPSK" pitchFamily="34" charset="-34"/>
                <a:cs typeface="TH SarabunPSK" pitchFamily="34" charset="-34"/>
              </a:rPr>
              <a:t>ในปี 2561-2562 ใช้วิธีการประเมินจาก ระบบ </a:t>
            </a:r>
            <a:r>
              <a:rPr lang="en-US" sz="2000" b="1">
                <a:latin typeface="TH SarabunPSK" pitchFamily="34" charset="-34"/>
                <a:cs typeface="TH SarabunPSK" pitchFamily="34" charset="-34"/>
              </a:rPr>
              <a:t>Happinometer</a:t>
            </a:r>
            <a:r>
              <a:rPr lang="th-TH" sz="2000" b="1">
                <a:latin typeface="TH SarabunPSK" pitchFamily="34" charset="-34"/>
                <a:cs typeface="TH SarabunPSK" pitchFamily="34" charset="-34"/>
              </a:rPr>
              <a:t> พบว่าในภาพรวมเพิ่มขึ้นเล็กน้อย จากปี 61 สูงที่สุดคือ </a:t>
            </a:r>
            <a:r>
              <a:rPr lang="en-US" sz="2000" b="1">
                <a:latin typeface="TH SarabunPSK" pitchFamily="34" charset="-34"/>
                <a:cs typeface="TH SarabunPSK" pitchFamily="34" charset="-34"/>
              </a:rPr>
              <a:t>happy soul </a:t>
            </a:r>
            <a:r>
              <a:rPr lang="th-TH" sz="2000" b="1">
                <a:latin typeface="TH SarabunPSK" pitchFamily="34" charset="-34"/>
                <a:cs typeface="TH SarabunPSK" pitchFamily="34" charset="-34"/>
              </a:rPr>
              <a:t>และน้อยที่สุดคือ </a:t>
            </a:r>
            <a:r>
              <a:rPr lang="en-US" sz="2000" b="1">
                <a:latin typeface="TH SarabunPSK" pitchFamily="34" charset="-34"/>
                <a:cs typeface="TH SarabunPSK" pitchFamily="34" charset="-34"/>
              </a:rPr>
              <a:t>happy money </a:t>
            </a:r>
            <a:r>
              <a:rPr lang="th-TH" sz="2000" b="1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8090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6" y="160735"/>
            <a:ext cx="2428875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รูปภาพ 1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6" cstate="print">
            <a:extLst/>
          </a:blip>
          <a:stretch>
            <a:fillRect/>
          </a:stretch>
        </p:blipFill>
        <p:spPr>
          <a:xfrm>
            <a:off x="6929454" y="0"/>
            <a:ext cx="2214546" cy="124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กลุ่ม 8"/>
          <p:cNvGrpSpPr/>
          <p:nvPr/>
        </p:nvGrpSpPr>
        <p:grpSpPr>
          <a:xfrm>
            <a:off x="1" y="107140"/>
            <a:ext cx="4411639" cy="696035"/>
            <a:chOff x="2497540" y="2565778"/>
            <a:chExt cx="4858603" cy="1091822"/>
          </a:xfrm>
          <a:solidFill>
            <a:srgbClr val="008E8B"/>
          </a:solidFill>
        </p:grpSpPr>
        <p:sp>
          <p:nvSpPr>
            <p:cNvPr id="22" name="เครื่องหมายบั้ง 21"/>
            <p:cNvSpPr/>
            <p:nvPr/>
          </p:nvSpPr>
          <p:spPr>
            <a:xfrm rot="10800000">
              <a:off x="4981433" y="2565779"/>
              <a:ext cx="2374710" cy="109182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2497540" y="2565778"/>
              <a:ext cx="3057099" cy="10918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/>
                <a:t>8 Happy</a:t>
              </a:r>
              <a:endParaRPr lang="th-TH" sz="5400" dirty="0"/>
            </a:p>
          </p:txBody>
        </p:sp>
      </p:grpSp>
      <p:sp>
        <p:nvSpPr>
          <p:cNvPr id="2" name="วงรี 1">
            <a:extLst>
              <a:ext uri="{FF2B5EF4-FFF2-40B4-BE49-F238E27FC236}"/>
            </a:extLst>
          </p:cNvPr>
          <p:cNvSpPr/>
          <p:nvPr/>
        </p:nvSpPr>
        <p:spPr>
          <a:xfrm>
            <a:off x="3635375" y="2193132"/>
            <a:ext cx="420688" cy="3083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4" name="วงรี 23">
            <a:extLst>
              <a:ext uri="{FF2B5EF4-FFF2-40B4-BE49-F238E27FC236}"/>
            </a:extLst>
          </p:cNvPr>
          <p:cNvSpPr/>
          <p:nvPr/>
        </p:nvSpPr>
        <p:spPr>
          <a:xfrm>
            <a:off x="2916238" y="2193132"/>
            <a:ext cx="419100" cy="3083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5" name="วงรี 24">
            <a:extLst>
              <a:ext uri="{FF2B5EF4-FFF2-40B4-BE49-F238E27FC236}"/>
            </a:extLst>
          </p:cNvPr>
          <p:cNvSpPr/>
          <p:nvPr/>
        </p:nvSpPr>
        <p:spPr>
          <a:xfrm>
            <a:off x="2143125" y="2418160"/>
            <a:ext cx="420688" cy="307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6" name="วงรี 25">
            <a:extLst>
              <a:ext uri="{FF2B5EF4-FFF2-40B4-BE49-F238E27FC236}"/>
            </a:extLst>
          </p:cNvPr>
          <p:cNvSpPr/>
          <p:nvPr/>
        </p:nvSpPr>
        <p:spPr>
          <a:xfrm>
            <a:off x="6789739" y="2501504"/>
            <a:ext cx="420687" cy="307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9623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แผนภูมิ 4"/>
          <p:cNvGraphicFramePr>
            <a:graphicFrameLocks/>
          </p:cNvGraphicFramePr>
          <p:nvPr/>
        </p:nvGraphicFramePr>
        <p:xfrm>
          <a:off x="177800" y="765572"/>
          <a:ext cx="8802688" cy="334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r:id="rId3" imgW="8803387" imgH="4468755" progId="Excel.Chart.8">
                  <p:embed/>
                </p:oleObj>
              </mc:Choice>
              <mc:Fallback>
                <p:oleObj r:id="rId3" imgW="8803387" imgH="4468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765572"/>
                        <a:ext cx="8802688" cy="33468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TextBox 7"/>
          <p:cNvSpPr txBox="1">
            <a:spLocks noChangeArrowheads="1"/>
          </p:cNvSpPr>
          <p:nvPr/>
        </p:nvSpPr>
        <p:spPr bwMode="auto">
          <a:xfrm>
            <a:off x="285750" y="4232673"/>
            <a:ext cx="8643938" cy="1107996"/>
          </a:xfrm>
          <a:prstGeom prst="rect">
            <a:avLst/>
          </a:pr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2200" b="1">
                <a:latin typeface="TH SarabunPSK" pitchFamily="34" charset="-34"/>
                <a:cs typeface="TH SarabunPSK" pitchFamily="34" charset="-34"/>
              </a:rPr>
              <a:t>      การประเมินผล ใช้ค่าเฉลี่ย พบว่าในแต่ละไตรมาสไม่ต่างกันมากเฉลี่ย </a:t>
            </a:r>
            <a:r>
              <a:rPr lang="en-US" sz="2200" b="1">
                <a:latin typeface="TH SarabunPSK" pitchFamily="34" charset="-34"/>
                <a:cs typeface="TH SarabunPSK" pitchFamily="34" charset="-34"/>
              </a:rPr>
              <a:t>&gt;80% </a:t>
            </a:r>
            <a:r>
              <a:rPr lang="th-TH" sz="2200" b="1">
                <a:latin typeface="TH SarabunPSK" pitchFamily="34" charset="-34"/>
                <a:cs typeface="TH SarabunPSK" pitchFamily="34" charset="-34"/>
              </a:rPr>
              <a:t>ในปี </a:t>
            </a:r>
            <a:r>
              <a:rPr lang="en-US" sz="2200" b="1">
                <a:latin typeface="TH SarabunPSK" pitchFamily="34" charset="-34"/>
                <a:cs typeface="TH SarabunPSK" pitchFamily="34" charset="-34"/>
              </a:rPr>
              <a:t>60  </a:t>
            </a:r>
            <a:r>
              <a:rPr lang="th-TH" sz="2200" b="1">
                <a:latin typeface="TH SarabunPSK" pitchFamily="34" charset="-34"/>
                <a:cs typeface="TH SarabunPSK" pitchFamily="34" charset="-34"/>
              </a:rPr>
              <a:t>ไตรมาส </a:t>
            </a:r>
            <a:r>
              <a:rPr lang="en-US" sz="2200" b="1">
                <a:latin typeface="TH SarabunPSK" pitchFamily="34" charset="-34"/>
                <a:cs typeface="TH SarabunPSK" pitchFamily="34" charset="-34"/>
              </a:rPr>
              <a:t>1,2  </a:t>
            </a:r>
            <a:endParaRPr lang="th-TH" sz="2200" b="1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b="1">
                <a:latin typeface="TH SarabunPSK" pitchFamily="34" charset="-34"/>
                <a:cs typeface="TH SarabunPSK" pitchFamily="34" charset="-34"/>
              </a:rPr>
              <a:t>ลดลงเล็กน้อย ไตรมาส </a:t>
            </a:r>
            <a:r>
              <a:rPr lang="en-US" sz="2200" b="1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200" b="1">
                <a:latin typeface="TH SarabunPSK" pitchFamily="34" charset="-34"/>
                <a:cs typeface="TH SarabunPSK" pitchFamily="34" charset="-34"/>
              </a:rPr>
              <a:t>ใช้ผลการสำรวจตามแบบฟอร์มของจังหวัด พบว่าผู้ป่วยในความพึงพอใจสูงขึ้น แต่ความพึงพอใจผู้ป่วยนอกลดลง ระยะเวลารอคอย </a:t>
            </a:r>
            <a:r>
              <a:rPr lang="en-US" sz="2200" b="1">
                <a:latin typeface="TH SarabunPSK" pitchFamily="34" charset="-34"/>
                <a:cs typeface="TH SarabunPSK" pitchFamily="34" charset="-34"/>
              </a:rPr>
              <a:t>111 </a:t>
            </a:r>
            <a:r>
              <a:rPr lang="th-TH" sz="2200" b="1">
                <a:latin typeface="TH SarabunPSK" pitchFamily="34" charset="-34"/>
                <a:cs typeface="TH SarabunPSK" pitchFamily="34" charset="-34"/>
              </a:rPr>
              <a:t>นาที</a:t>
            </a:r>
            <a:endParaRPr lang="en-US" sz="2200" b="1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924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53578"/>
            <a:ext cx="8763000" cy="63222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th-TH" sz="4000" b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ความพึงพอใจผู้รับบริการ </a:t>
            </a:r>
            <a:r>
              <a:rPr lang="en-US" sz="4000" b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2558-2561</a:t>
            </a:r>
            <a:endParaRPr lang="th-TH" sz="4000" b="1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925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7F9BADB9-E0A4-42CD-AA90-18E3616755BF}" type="slidenum">
              <a:rPr lang="th-TH" sz="1200" smtClean="0">
                <a:solidFill>
                  <a:srgbClr val="898989"/>
                </a:solidFill>
              </a:rPr>
              <a:pPr/>
              <a:t>55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36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1"/>
          <p:cNvSpPr txBox="1">
            <a:spLocks noChangeArrowheads="1"/>
          </p:cNvSpPr>
          <p:nvPr/>
        </p:nvSpPr>
        <p:spPr bwMode="auto">
          <a:xfrm>
            <a:off x="1785939" y="428625"/>
            <a:ext cx="5341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36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จำนวนฟ้องร้อง</a:t>
            </a:r>
            <a:r>
              <a:rPr lang="en-US" sz="36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6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ร้องเรียน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8232802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 New" pitchFamily="34" charset="-34"/>
                <a:cs typeface="+mj-cs"/>
              </a:rPr>
              <a:t>ผลการดำเนินงาน</a:t>
            </a:r>
          </a:p>
        </p:txBody>
      </p:sp>
      <p:sp>
        <p:nvSpPr>
          <p:cNvPr id="82948" name="TextBox 1"/>
          <p:cNvSpPr txBox="1">
            <a:spLocks noChangeArrowheads="1"/>
          </p:cNvSpPr>
          <p:nvPr/>
        </p:nvSpPr>
        <p:spPr bwMode="auto">
          <a:xfrm>
            <a:off x="5930900" y="4782741"/>
            <a:ext cx="26613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1600">
                <a:solidFill>
                  <a:schemeClr val="bg1"/>
                </a:solidFill>
                <a:latin typeface="TH Sarabun New"/>
                <a:ea typeface="TH Sarabun New"/>
                <a:cs typeface="TH Sarabun New"/>
              </a:rPr>
              <a:t>ที่มา </a:t>
            </a:r>
            <a:r>
              <a:rPr lang="en-US" sz="1600">
                <a:solidFill>
                  <a:schemeClr val="bg1"/>
                </a:solidFill>
                <a:latin typeface="TH Sarabun New"/>
                <a:ea typeface="TH Sarabun New"/>
                <a:cs typeface="TH Sarabun New"/>
              </a:rPr>
              <a:t>: </a:t>
            </a:r>
            <a:r>
              <a:rPr lang="th-TH" sz="1600">
                <a:solidFill>
                  <a:schemeClr val="bg1"/>
                </a:solidFill>
                <a:latin typeface="TH Sarabun New"/>
                <a:ea typeface="TH Sarabun New"/>
                <a:cs typeface="TH Sarabun New"/>
              </a:rPr>
              <a:t>รายงานความเสี่ยง</a:t>
            </a:r>
            <a:r>
              <a:rPr lang="en-US" sz="1600">
                <a:solidFill>
                  <a:schemeClr val="bg1"/>
                </a:solidFill>
                <a:latin typeface="TH Sarabun New"/>
                <a:ea typeface="TH Sarabun New"/>
                <a:cs typeface="TH Sarabun New"/>
              </a:rPr>
              <a:t>/</a:t>
            </a:r>
            <a:r>
              <a:rPr lang="th-TH" sz="1600">
                <a:solidFill>
                  <a:schemeClr val="bg1"/>
                </a:solidFill>
                <a:latin typeface="TH Sarabun New"/>
                <a:ea typeface="TH Sarabun New"/>
                <a:cs typeface="TH Sarabun New"/>
              </a:rPr>
              <a:t>ศูนย์รับ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57251" y="4286251"/>
            <a:ext cx="75295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ในหลายปีที่ผ่านมาไม่มีเรื่องฟ้องร้อง  ปี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59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ขอใช้ ม.41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2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ราย  การรักษา  การคลอด </a:t>
            </a:r>
          </a:p>
          <a:p>
            <a:pPr>
              <a:defRPr/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และปี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2560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 ราย อุบัติเหตุ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+mj-cs"/>
              </a:rPr>
              <a:t>  </a:t>
            </a:r>
          </a:p>
        </p:txBody>
      </p:sp>
      <p:graphicFrame>
        <p:nvGraphicFramePr>
          <p:cNvPr id="82950" name="แผนภูมิ 8"/>
          <p:cNvGraphicFramePr>
            <a:graphicFrameLocks/>
          </p:cNvGraphicFramePr>
          <p:nvPr/>
        </p:nvGraphicFramePr>
        <p:xfrm>
          <a:off x="234950" y="979885"/>
          <a:ext cx="8745538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r:id="rId4" imgW="8742422" imgH="4170025" progId="Excel.Chart.8">
                  <p:embed/>
                </p:oleObj>
              </mc:Choice>
              <mc:Fallback>
                <p:oleObj r:id="rId4" imgW="8742422" imgH="417002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979885"/>
                        <a:ext cx="8745538" cy="312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1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CEF62B9A-A2BE-40BF-A31E-2B89C55480B5}" type="slidenum">
              <a:rPr lang="th-TH" sz="1200" smtClean="0">
                <a:solidFill>
                  <a:srgbClr val="898989"/>
                </a:solidFill>
              </a:rPr>
              <a:pPr/>
              <a:t>56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60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mnone\Desktop\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2238376"/>
            <a:ext cx="2027238" cy="141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2" name="Picture 4" descr="\\bmn\drive eeee\โสตฯผลิตสื่อ\58\วันเด็ก พิการ\IMG_99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89" y="711994"/>
            <a:ext cx="4579937" cy="239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6045200" y="3436144"/>
            <a:ext cx="2890838" cy="166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4" name="Picture 6" descr="C:\Users\bmnone\Desktop\10629447_1561450887405653_6103418323485491310_o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374650" y="711994"/>
            <a:ext cx="2027238" cy="153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3974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 bwMode="auto">
          <a:xfrm>
            <a:off x="6748464" y="4722019"/>
            <a:ext cx="2098675" cy="25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7D2515FB-5370-4B49-8D71-90585B39856F}" type="slidenum">
              <a:rPr lang="th-TH" sz="1200" smtClean="0">
                <a:solidFill>
                  <a:schemeClr val="bg1"/>
                </a:solidFill>
              </a:rPr>
              <a:pPr/>
              <a:t>57</a:t>
            </a:fld>
            <a:endParaRPr lang="th-TH" sz="1200" smtClean="0">
              <a:solidFill>
                <a:schemeClr val="bg1"/>
              </a:solidFill>
            </a:endParaRPr>
          </a:p>
        </p:txBody>
      </p:sp>
      <p:pic>
        <p:nvPicPr>
          <p:cNvPr id="17" name="Picture 6" descr="DSC05764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642122"/>
            <a:ext cx="2376488" cy="141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DSC05820 [Desktop Resolution]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2854325" y="3436144"/>
            <a:ext cx="2890838" cy="168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977" name="สี่เหลี่ยมผืนผ้า 3"/>
          <p:cNvSpPr>
            <a:spLocks noChangeArrowheads="1"/>
          </p:cNvSpPr>
          <p:nvPr/>
        </p:nvSpPr>
        <p:spPr bwMode="auto">
          <a:xfrm>
            <a:off x="1042988" y="141685"/>
            <a:ext cx="4883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4000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6. มีการยกย่องเชิดชูด้านคุณธรรม</a:t>
            </a:r>
          </a:p>
        </p:txBody>
      </p:sp>
      <p:sp>
        <p:nvSpPr>
          <p:cNvPr id="83978" name="สี่เหลี่ยมผืนผ้า 19"/>
          <p:cNvSpPr>
            <a:spLocks noChangeArrowheads="1"/>
          </p:cNvSpPr>
          <p:nvPr/>
        </p:nvSpPr>
        <p:spPr bwMode="auto">
          <a:xfrm>
            <a:off x="2452689" y="2895600"/>
            <a:ext cx="4630737" cy="70788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4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ชม  แชร์  เชียร์  ช่วย  เชื่อม</a:t>
            </a:r>
          </a:p>
        </p:txBody>
      </p:sp>
      <p:pic>
        <p:nvPicPr>
          <p:cNvPr id="83979" name="รูปภาพ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23537" r="4791" b="19246"/>
          <a:stretch>
            <a:fillRect/>
          </a:stretch>
        </p:blipFill>
        <p:spPr bwMode="auto">
          <a:xfrm>
            <a:off x="7083425" y="1707356"/>
            <a:ext cx="1881188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รูปภาพ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16402" r="29057" b="25899"/>
          <a:stretch>
            <a:fillRect/>
          </a:stretch>
        </p:blipFill>
        <p:spPr bwMode="auto">
          <a:xfrm>
            <a:off x="7083425" y="105966"/>
            <a:ext cx="18811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50993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รูปภาพ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1106"/>
            <a:ext cx="25971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841772"/>
            <a:ext cx="38671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ตัวแทนหมายเลขสไลด์ 3"/>
          <p:cNvSpPr>
            <a:spLocks noGrp="1"/>
          </p:cNvSpPr>
          <p:nvPr>
            <p:ph type="sldNum" sz="quarter" idx="12"/>
          </p:nvPr>
        </p:nvSpPr>
        <p:spPr bwMode="auto">
          <a:xfrm>
            <a:off x="7812089" y="4851798"/>
            <a:ext cx="1146175" cy="150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C92AA470-04D5-44BE-BDB2-041147A49B28}" type="slidenum">
              <a:rPr lang="th-TH" sz="1200" smtClean="0">
                <a:solidFill>
                  <a:srgbClr val="898989"/>
                </a:solidFill>
              </a:rPr>
              <a:pPr/>
              <a:t>58</a:t>
            </a:fld>
            <a:endParaRPr lang="th-TH" sz="1200" smtClean="0">
              <a:solidFill>
                <a:srgbClr val="898989"/>
              </a:solidFill>
            </a:endParaRPr>
          </a:p>
        </p:txBody>
      </p:sp>
      <p:pic>
        <p:nvPicPr>
          <p:cNvPr id="84997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001566"/>
            <a:ext cx="2178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9" y="3118248"/>
            <a:ext cx="2217737" cy="204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226594"/>
            <a:ext cx="22177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รูปภาพ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3040857"/>
            <a:ext cx="1792288" cy="210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รูปภาพ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175147"/>
            <a:ext cx="2628900" cy="210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สี่เหลี่ยมผืนผ้า 18"/>
          <p:cNvSpPr>
            <a:spLocks noChangeArrowheads="1"/>
          </p:cNvSpPr>
          <p:nvPr/>
        </p:nvSpPr>
        <p:spPr bwMode="auto">
          <a:xfrm>
            <a:off x="2281238" y="2519363"/>
            <a:ext cx="4235455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36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ความสุขกับการเป็นผู้ให้และผู้รับ</a:t>
            </a:r>
          </a:p>
        </p:txBody>
      </p:sp>
      <p:sp>
        <p:nvSpPr>
          <p:cNvPr id="85003" name="สี่เหลี่ยมผืนผ้า 19"/>
          <p:cNvSpPr>
            <a:spLocks noChangeArrowheads="1"/>
          </p:cNvSpPr>
          <p:nvPr/>
        </p:nvSpPr>
        <p:spPr bwMode="auto">
          <a:xfrm>
            <a:off x="611188" y="204788"/>
            <a:ext cx="7275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4000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7. ความสำเร็จตามแผนพัฒนาส่งเสริมคุณธรรม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217033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MAP THAI MORAL"/>
          <p:cNvSpPr>
            <a:spLocks noChangeAspect="1" noChangeArrowheads="1"/>
          </p:cNvSpPr>
          <p:nvPr/>
        </p:nvSpPr>
        <p:spPr bwMode="auto">
          <a:xfrm>
            <a:off x="190500" y="-15954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6019" name="Picture 3" descr="C:\Documents and Settings\COM\Desktop\MAP_THAI_MORAL-fill-968x129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36985"/>
            <a:ext cx="38481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9" descr="Image may contain: 26 people, people smiling, people sta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765947"/>
            <a:ext cx="34290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819150"/>
            <a:ext cx="5649912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492919"/>
            <a:ext cx="1935162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5" descr="Image may contain: 25 people, people smiling, people standing and ind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24">
            <a:off x="2894013" y="3825478"/>
            <a:ext cx="281940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4889898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CE15ED3F-433F-454F-9284-8955F6DC045C}" type="slidenum">
              <a:rPr lang="th-TH" sz="1200" smtClean="0">
                <a:solidFill>
                  <a:srgbClr val="898989"/>
                </a:solidFill>
              </a:rPr>
              <a:pPr/>
              <a:t>59</a:t>
            </a:fld>
            <a:endParaRPr lang="th-TH" sz="1200" smtClean="0">
              <a:solidFill>
                <a:srgbClr val="898989"/>
              </a:solidFill>
            </a:endParaRPr>
          </a:p>
        </p:txBody>
      </p:sp>
      <p:graphicFrame>
        <p:nvGraphicFramePr>
          <p:cNvPr id="16" name="ตาราง 15"/>
          <p:cNvGraphicFramePr>
            <a:graphicFrameLocks noGrp="1"/>
          </p:cNvGraphicFramePr>
          <p:nvPr/>
        </p:nvGraphicFramePr>
        <p:xfrm>
          <a:off x="4143375" y="1622822"/>
          <a:ext cx="4500564" cy="1825230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/>
                  </a:extLst>
                </a:gridCol>
                <a:gridCol w="1500188">
                  <a:extLst>
                    <a:ext uri="{9D8B030D-6E8A-4147-A177-3AD203B41FA5}"/>
                  </a:extLst>
                </a:gridCol>
                <a:gridCol w="1500188">
                  <a:extLst>
                    <a:ext uri="{9D8B030D-6E8A-4147-A177-3AD203B41FA5}"/>
                  </a:extLst>
                </a:gridCol>
              </a:tblGrid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ปีงบประมาณ</a:t>
                      </a: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มาศึกษาดูงาน</a:t>
                      </a: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เป็นวิทยากร</a:t>
                      </a: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2559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27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2560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21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2561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รวม</a:t>
                      </a: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41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87</a:t>
                      </a:r>
                      <a:endParaRPr lang="th-TH" sz="18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4930" marB="14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6044" name="สี่เหลี่ยมผืนผ้า 4"/>
          <p:cNvSpPr>
            <a:spLocks noChangeArrowheads="1"/>
          </p:cNvSpPr>
          <p:nvPr/>
        </p:nvSpPr>
        <p:spPr bwMode="auto">
          <a:xfrm>
            <a:off x="1136650" y="-20241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4000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9. มีองค์ความรู้และสามารถเป็นแหล่งเรียนรู้ขยายผล</a:t>
            </a:r>
          </a:p>
        </p:txBody>
      </p:sp>
    </p:spTree>
    <p:extLst>
      <p:ext uri="{BB962C8B-B14F-4D97-AF65-F5344CB8AC3E}">
        <p14:creationId xmlns:p14="http://schemas.microsoft.com/office/powerpoint/2010/main" val="122481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0032" y="267494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“...</a:t>
            </a:r>
            <a:r>
              <a:rPr lang="th-TH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ฉันพูดเศรษฐกิจพอเพียง ความหมายคือ </a:t>
            </a:r>
            <a:r>
              <a:rPr lang="th-TH" sz="1800" b="1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ทำอะไรให้เหมาะสมกับฐานะของตัวเอง </a:t>
            </a:r>
            <a:r>
              <a:rPr lang="th-TH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คือ ทำจากรายได้ 200-300 บาท ขึ้นไปเป็นสองหมื่น สามหมื่นบาท คนชอบเอาคำพูดของฉัน เศรษฐกิจพอเพียงไปพูดกันเลอะเทอะ เศรษฐกิจพอเพียง คือ ทำเป็น </a:t>
            </a:r>
            <a:r>
              <a:rPr lang="en-US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Self-Sufficiency </a:t>
            </a:r>
            <a:r>
              <a:rPr lang="th-TH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มันไม่ใช่ความหมาย ไม่ใช่แบบที่ฉันคิด </a:t>
            </a:r>
            <a:endParaRPr lang="en-US" sz="1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defTabSz="342900"/>
            <a:r>
              <a:rPr lang="en-US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</a:t>
            </a:r>
            <a:r>
              <a:rPr lang="th-TH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ที่ฉันคิด คือ เป็น </a:t>
            </a:r>
            <a:r>
              <a:rPr lang="en-US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Self-Sufficiency of Economy </a:t>
            </a:r>
            <a:r>
              <a:rPr lang="th-TH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เช่น ถ้าเขาต้องการดูทีวี ก็ควรให้เขามีดู ไม่ใช่ไปจำกัดเขาไม่ให้ซื้อทีวีดู เขาต้องการดูเพื่อความสนุกสนาน ในหมู่บ้านไกลๆ ที่ฉันไป เขามีทีวีดูแต่ใช้แบตเตอรี่ เขาไม่มีไฟฟ้า แต่ถ้า </a:t>
            </a:r>
            <a:r>
              <a:rPr lang="en-US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Sufficiency </a:t>
            </a:r>
            <a:r>
              <a:rPr lang="th-TH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นั้น มีทีวีเขาฟุ่มเฟือย เปรียบเสมือนคนไม่มีสตางค์ไปตัดสูทใส่ และยังใส่เนคไทเวอร์ซาเช่ อันนี้ก็เกินไป...</a:t>
            </a:r>
            <a:r>
              <a:rPr lang="en-US" sz="1800" i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” </a:t>
            </a:r>
            <a:endParaRPr lang="th-TH" sz="1800" i="1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defTabSz="342900"/>
            <a:endParaRPr lang="en-US" sz="1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r" defTabSz="342900"/>
            <a:r>
              <a:rPr lang="th-TH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พระราชดำรัส ณ วังไกลกังวล หัวหิน </a:t>
            </a:r>
            <a:endParaRPr lang="en-US" sz="1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r" defTabSz="342900"/>
            <a:r>
              <a:rPr lang="th-TH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จังหวัดประจวบคีรีขันธ์ วันที่ </a:t>
            </a:r>
            <a:r>
              <a:rPr lang="en-US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17 </a:t>
            </a:r>
            <a:r>
              <a:rPr lang="th-TH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มกราคม </a:t>
            </a:r>
            <a:r>
              <a:rPr lang="en-US" sz="1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2544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12239"/>
            <a:ext cx="4390786" cy="3088186"/>
          </a:xfrm>
          <a:prstGeom prst="rect">
            <a:avLst/>
          </a:prstGeom>
        </p:spPr>
      </p:pic>
      <p:grpSp>
        <p:nvGrpSpPr>
          <p:cNvPr id="6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8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9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8430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4"/>
          <p:cNvSpPr txBox="1">
            <a:spLocks noChangeArrowheads="1"/>
          </p:cNvSpPr>
          <p:nvPr/>
        </p:nvSpPr>
        <p:spPr bwMode="auto">
          <a:xfrm>
            <a:off x="-214313" y="526256"/>
            <a:ext cx="9644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อำเภอคุณธรรม</a:t>
            </a:r>
            <a:r>
              <a:rPr lang="en-US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ซื่อสัตย์  บริการดี  มีเมตตา  เป็นที่พึ่งพาของประชาชน</a:t>
            </a:r>
            <a:r>
              <a:rPr lang="en-US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7043" name="Picture 7" descr="Image may contain: 18 people, people standi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64407"/>
            <a:ext cx="3975100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9" descr="Image may contain: 8 people, people standing and indoor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86062"/>
            <a:ext cx="35718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6" descr="Image may contain: 3 people, people standing and in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732485"/>
            <a:ext cx="3143250" cy="24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รูปภาพ 12" descr="C:\Documents and Settings\Administrator\Desktop\19510301_2011045985779472_357585104718491681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964407"/>
            <a:ext cx="3786187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รูปภาพ 14" descr="C:\Documents and Settings\Administrator\Desktop\19553897_2011043925779678_113831284499542896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643312"/>
            <a:ext cx="278606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Box 15"/>
          <p:cNvSpPr txBox="1">
            <a:spLocks noChangeArrowheads="1"/>
          </p:cNvSpPr>
          <p:nvPr/>
        </p:nvSpPr>
        <p:spPr bwMode="auto">
          <a:xfrm>
            <a:off x="2309814" y="142875"/>
            <a:ext cx="4036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3200" b="1">
                <a:solidFill>
                  <a:srgbClr val="0000CC"/>
                </a:solidFill>
              </a:rPr>
              <a:t>ขยายผลสู่อำเภอ / จังหวัด คุณธรรม</a:t>
            </a:r>
          </a:p>
        </p:txBody>
      </p:sp>
      <p:pic>
        <p:nvPicPr>
          <p:cNvPr id="1027" name="Picture 3" descr="C:\Documents and Settings\COM\Desktop\19429914_2011044759112928_8170259657045379777_n.jpg"/>
          <p:cNvPicPr>
            <a:picLocks noChangeAspect="1" noChangeArrowheads="1"/>
          </p:cNvPicPr>
          <p:nvPr/>
        </p:nvPicPr>
        <p:blipFill>
          <a:blip r:embed="rId7" cstate="screen">
            <a:extLst/>
          </a:blip>
          <a:srcRect/>
          <a:stretch>
            <a:fillRect/>
          </a:stretch>
        </p:blipFill>
        <p:spPr bwMode="auto">
          <a:xfrm>
            <a:off x="3428992" y="800683"/>
            <a:ext cx="3071834" cy="1663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50" name="รูปภาพ 11" descr="C:\Documents and Settings\Administrator\Desktop\19429727_2011044459112958_8579281974204498731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2303860"/>
            <a:ext cx="3214687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6CAAA484-1E21-4C44-A27F-8F0448110F6E}" type="slidenum">
              <a:rPr lang="th-TH" sz="1200" smtClean="0">
                <a:solidFill>
                  <a:schemeClr val="bg1"/>
                </a:solidFill>
              </a:rPr>
              <a:pPr/>
              <a:t>60</a:t>
            </a:fld>
            <a:endParaRPr lang="th-TH" sz="12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33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รูปภาพ 4" descr="C:\Documents and Settings\Administrator\Desktop\135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321469"/>
            <a:ext cx="4429125" cy="230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https://scontent.fbkk6-1.fna.fbcdn.net/v/t34.0-12/20987697_1415796045134815_2045960576_n.jpg?oh=eff7360bd294eb8ad0ee4f0bc801ad69&amp;oe=599D2FF5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714875" y="696516"/>
            <a:ext cx="4357688" cy="23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8" name="Picture 17" descr="https://scontent.fbkk6-1.fna.fbcdn.net/v/t34.0-12/20987816_1415789821802104_25614969_n.jpg?oh=377907ec6ab6f0560562ec1f0d78d638&amp;oe=599D35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946798"/>
            <a:ext cx="4375150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22" descr="C:\Documents and Settings\COM\Desktop\รูปภาพ1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571751"/>
            <a:ext cx="4572000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Box 13"/>
          <p:cNvSpPr txBox="1">
            <a:spLocks noChangeArrowheads="1"/>
          </p:cNvSpPr>
          <p:nvPr/>
        </p:nvSpPr>
        <p:spPr bwMode="auto">
          <a:xfrm>
            <a:off x="4714875" y="160735"/>
            <a:ext cx="4286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3600" b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ร่วมขับเคลื่อน จังหวัดคุณธรรม</a:t>
            </a:r>
          </a:p>
        </p:txBody>
      </p:sp>
      <p:sp>
        <p:nvSpPr>
          <p:cNvPr id="88071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BB06CC22-E1A5-41BA-B841-D4F6E03DE152}" type="slidenum">
              <a:rPr lang="th-TH" sz="1200" smtClean="0">
                <a:solidFill>
                  <a:schemeClr val="bg1"/>
                </a:solidFill>
              </a:rPr>
              <a:pPr/>
              <a:t>61</a:t>
            </a:fld>
            <a:endParaRPr lang="th-TH" sz="12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24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k\Downloads\E5F20252-AB0C-41BD-B072-01D944923A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6"/>
            <a:ext cx="9144000" cy="1660922"/>
          </a:xfrm>
        </p:spPr>
      </p:pic>
      <p:pic>
        <p:nvPicPr>
          <p:cNvPr id="90115" name="Picture 2" descr="C:\Users\pk\Downloads\E5F20252-AB0C-41BD-B072-01D944923A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2" descr="C:\Users\pk\Downloads\E5F20252-AB0C-41BD-B072-01D944923A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969"/>
            <a:ext cx="91440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Box 9"/>
          <p:cNvSpPr txBox="1">
            <a:spLocks noChangeArrowheads="1"/>
          </p:cNvSpPr>
          <p:nvPr/>
        </p:nvSpPr>
        <p:spPr bwMode="auto">
          <a:xfrm>
            <a:off x="249239" y="2744392"/>
            <a:ext cx="86439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3200" b="1">
                <a:latin typeface="AngsanaUPC" pitchFamily="18" charset="-34"/>
                <a:cs typeface="AngsanaUPC" pitchFamily="18" charset="-34"/>
              </a:rPr>
              <a:t>องค์ประกอบ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>
                <a:latin typeface="AngsanaUPC" pitchFamily="18" charset="-34"/>
                <a:cs typeface="AngsanaUPC" pitchFamily="18" charset="-34"/>
              </a:rPr>
              <a:t> ทุกภาคส่วน</a:t>
            </a:r>
            <a:r>
              <a:rPr lang="th-TH" sz="32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มีส่วนร่วม</a:t>
            </a:r>
          </a:p>
          <a:p>
            <a:pPr>
              <a:buFont typeface="Arial" pitchFamily="34" charset="0"/>
              <a:buChar char="•"/>
            </a:pPr>
            <a:r>
              <a:rPr lang="th-TH" sz="3200" b="1">
                <a:latin typeface="AngsanaUPC" pitchFamily="18" charset="-34"/>
                <a:cs typeface="AngsanaUPC" pitchFamily="18" charset="-34"/>
              </a:rPr>
              <a:t> มีกระบวนการขับเคลื่อน</a:t>
            </a:r>
            <a:r>
              <a:rPr lang="th-TH" sz="32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กิจกรรมส่งเสริมความดี</a:t>
            </a:r>
            <a:r>
              <a:rPr lang="th-TH" sz="3200" b="1">
                <a:latin typeface="AngsanaUPC" pitchFamily="18" charset="-34"/>
                <a:cs typeface="AngsanaUPC" pitchFamily="18" charset="-34"/>
              </a:rPr>
              <a:t>ต่างๆ ทั้ง</a:t>
            </a:r>
            <a:r>
              <a:rPr lang="th-TH" sz="32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ภายในและภายนอก</a:t>
            </a:r>
            <a:r>
              <a:rPr lang="th-TH" sz="3200" b="1">
                <a:latin typeface="AngsanaUPC" pitchFamily="18" charset="-34"/>
                <a:cs typeface="AngsanaUPC" pitchFamily="18" charset="-34"/>
              </a:rPr>
              <a:t>    ซึ่งนำไปสู่การปรับ</a:t>
            </a:r>
            <a:r>
              <a:rPr lang="th-TH" sz="32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เปลี่ยนพฤติกรรมองค์กร</a:t>
            </a:r>
            <a:r>
              <a:rPr lang="th-TH" sz="3200" b="1">
                <a:latin typeface="AngsanaUPC" pitchFamily="18" charset="-34"/>
                <a:cs typeface="AngsanaUPC" pitchFamily="18" charset="-34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h-TH" sz="3200" b="1">
                <a:latin typeface="AngsanaUPC" pitchFamily="18" charset="-34"/>
                <a:cs typeface="AngsanaUPC" pitchFamily="18" charset="-34"/>
              </a:rPr>
              <a:t> ให้บริการ</a:t>
            </a:r>
            <a:r>
              <a:rPr lang="th-TH" sz="32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ด้วยหัวใจความเป็นมนุษย์</a:t>
            </a:r>
            <a:r>
              <a:rPr lang="th-TH" sz="3200" b="1">
                <a:latin typeface="AngsanaUPC" pitchFamily="18" charset="-34"/>
                <a:cs typeface="AngsanaUPC" pitchFamily="18" charset="-34"/>
              </a:rPr>
              <a:t>อย่างยั่งยืน</a:t>
            </a:r>
          </a:p>
        </p:txBody>
      </p:sp>
      <p:sp>
        <p:nvSpPr>
          <p:cNvPr id="90118" name="ตัวยึดหมายเลขภาพนิ่ง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55F15117-8D87-4477-AF86-182FDF093DF2}" type="slidenum">
              <a:rPr lang="th-TH" sz="1200" smtClean="0">
                <a:solidFill>
                  <a:srgbClr val="898989"/>
                </a:solidFill>
                <a:latin typeface="AngsanaUPC" pitchFamily="18" charset="-34"/>
                <a:cs typeface="AngsanaUPC" pitchFamily="18" charset="-34"/>
              </a:rPr>
              <a:pPr/>
              <a:t>62</a:t>
            </a:fld>
            <a:endParaRPr lang="th-TH" sz="1200" smtClean="0">
              <a:solidFill>
                <a:srgbClr val="898989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09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pk\Downloads\9jWedvTEJR_14427700231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0"/>
            <a:ext cx="9151938" cy="5143500"/>
          </a:xfrm>
        </p:spPr>
      </p:pic>
      <p:sp>
        <p:nvSpPr>
          <p:cNvPr id="9113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B49C9C6B-4EBB-479D-B55B-75081A83BE12}" type="slidenum">
              <a:rPr lang="th-TH" sz="1200" smtClean="0">
                <a:solidFill>
                  <a:schemeClr val="bg1"/>
                </a:solidFill>
              </a:rPr>
              <a:pPr/>
              <a:t>63</a:t>
            </a:fld>
            <a:endParaRPr lang="th-TH" sz="12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70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Image result for ท่านเกษม  วัฒนชั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25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0" y="3943350"/>
            <a:ext cx="9144000" cy="1200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601" y="2393602"/>
            <a:ext cx="3855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การพัฒนาที่ยั่งยืน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04800" y="3943350"/>
            <a:ext cx="31242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องค์กรคุณภาพ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981200" y="4520253"/>
            <a:ext cx="35052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องค์กรคุณธรรม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84168" y="4514850"/>
            <a:ext cx="2514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รมณียสถาน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72000" y="3948753"/>
            <a:ext cx="2514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ธรรมาภิบาล</a:t>
            </a:r>
          </a:p>
        </p:txBody>
      </p:sp>
      <p:sp>
        <p:nvSpPr>
          <p:cNvPr id="9319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4767263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C72B5AA0-5973-4D5B-A1F4-DA9C2C45E0F5}" type="slidenum">
              <a:rPr lang="th-TH" sz="1200" smtClean="0">
                <a:solidFill>
                  <a:srgbClr val="898989"/>
                </a:solidFill>
              </a:rPr>
              <a:pPr/>
              <a:t>64</a:t>
            </a:fld>
            <a:endParaRPr lang="th-TH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3"/>
          <p:cNvGrpSpPr>
            <a:grpSpLocks/>
          </p:cNvGrpSpPr>
          <p:nvPr/>
        </p:nvGrpSpPr>
        <p:grpSpPr bwMode="auto">
          <a:xfrm>
            <a:off x="6140450" y="1201341"/>
            <a:ext cx="2287588" cy="3423047"/>
            <a:chOff x="172809" y="269173"/>
            <a:chExt cx="3256032" cy="5995762"/>
          </a:xfrm>
        </p:grpSpPr>
        <p:grpSp>
          <p:nvGrpSpPr>
            <p:cNvPr id="95265" name="Group 24"/>
            <p:cNvGrpSpPr>
              <a:grpSpLocks/>
            </p:cNvGrpSpPr>
            <p:nvPr/>
          </p:nvGrpSpPr>
          <p:grpSpPr bwMode="auto">
            <a:xfrm>
              <a:off x="172809" y="269173"/>
              <a:ext cx="3256032" cy="5995762"/>
              <a:chOff x="1531591" y="469454"/>
              <a:chExt cx="3256032" cy="5995762"/>
            </a:xfrm>
          </p:grpSpPr>
          <p:grpSp>
            <p:nvGrpSpPr>
              <p:cNvPr id="95268" name="Group 27"/>
              <p:cNvGrpSpPr>
                <a:grpSpLocks/>
              </p:cNvGrpSpPr>
              <p:nvPr/>
            </p:nvGrpSpPr>
            <p:grpSpPr bwMode="auto">
              <a:xfrm>
                <a:off x="1531591" y="469454"/>
                <a:ext cx="3256032" cy="5995762"/>
                <a:chOff x="3465316" y="659794"/>
                <a:chExt cx="3256032" cy="5995762"/>
              </a:xfrm>
            </p:grpSpPr>
            <p:pic>
              <p:nvPicPr>
                <p:cNvPr id="95270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08" y="2996952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1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8271" y="5064576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72" name="Picture 10" descr="D:\07 สมัชชาคุณธรรม 61\05 แนวทางการส่งเสริม พัฒนาและคัดเลือกจังหวัดคุณธรรม\รูปประกอบ\thailand-map-1360073_960_72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5316" y="659794"/>
                  <a:ext cx="3256032" cy="5995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Freeform 32"/>
                <p:cNvSpPr/>
                <p:nvPr/>
              </p:nvSpPr>
              <p:spPr>
                <a:xfrm>
                  <a:off x="4136407" y="1652484"/>
                  <a:ext cx="1428044" cy="4538010"/>
                </a:xfrm>
                <a:custGeom>
                  <a:avLst/>
                  <a:gdLst>
                    <a:gd name="connsiteX0" fmla="*/ 225573 w 1631145"/>
                    <a:gd name="connsiteY0" fmla="*/ 0 h 5191048"/>
                    <a:gd name="connsiteX1" fmla="*/ 1628704 w 1631145"/>
                    <a:gd name="connsiteY1" fmla="*/ 709449 h 5191048"/>
                    <a:gd name="connsiteX2" fmla="*/ 556649 w 1631145"/>
                    <a:gd name="connsiteY2" fmla="*/ 1860331 h 5191048"/>
                    <a:gd name="connsiteX3" fmla="*/ 241338 w 1631145"/>
                    <a:gd name="connsiteY3" fmla="*/ 2837793 h 5191048"/>
                    <a:gd name="connsiteX4" fmla="*/ 4856 w 1631145"/>
                    <a:gd name="connsiteY4" fmla="*/ 4162097 h 5191048"/>
                    <a:gd name="connsiteX5" fmla="*/ 462056 w 1631145"/>
                    <a:gd name="connsiteY5" fmla="*/ 5044966 h 5191048"/>
                    <a:gd name="connsiteX6" fmla="*/ 966552 w 1631145"/>
                    <a:gd name="connsiteY6" fmla="*/ 5186855 h 5191048"/>
                    <a:gd name="connsiteX7" fmla="*/ 1029614 w 1631145"/>
                    <a:gd name="connsiteY7" fmla="*/ 5139559 h 519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31145" h="5191048">
                      <a:moveTo>
                        <a:pt x="225573" y="0"/>
                      </a:moveTo>
                      <a:cubicBezTo>
                        <a:pt x="899549" y="199697"/>
                        <a:pt x="1573525" y="399394"/>
                        <a:pt x="1628704" y="709449"/>
                      </a:cubicBezTo>
                      <a:cubicBezTo>
                        <a:pt x="1683883" y="1019504"/>
                        <a:pt x="787877" y="1505607"/>
                        <a:pt x="556649" y="1860331"/>
                      </a:cubicBezTo>
                      <a:cubicBezTo>
                        <a:pt x="325421" y="2215055"/>
                        <a:pt x="333303" y="2454165"/>
                        <a:pt x="241338" y="2837793"/>
                      </a:cubicBezTo>
                      <a:cubicBezTo>
                        <a:pt x="149373" y="3221421"/>
                        <a:pt x="-31930" y="3794235"/>
                        <a:pt x="4856" y="4162097"/>
                      </a:cubicBezTo>
                      <a:cubicBezTo>
                        <a:pt x="41642" y="4529959"/>
                        <a:pt x="301773" y="4874173"/>
                        <a:pt x="462056" y="5044966"/>
                      </a:cubicBezTo>
                      <a:cubicBezTo>
                        <a:pt x="622339" y="5215759"/>
                        <a:pt x="871959" y="5171090"/>
                        <a:pt x="966552" y="5186855"/>
                      </a:cubicBezTo>
                      <a:cubicBezTo>
                        <a:pt x="1061145" y="5202621"/>
                        <a:pt x="1045379" y="5171090"/>
                        <a:pt x="1029614" y="5139559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pic>
              <p:nvPicPr>
                <p:cNvPr id="95274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3069" y="1367047"/>
                  <a:ext cx="490970" cy="491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5269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469" y="1933907"/>
                <a:ext cx="601435" cy="60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5266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55" y="3731716"/>
              <a:ext cx="268300" cy="26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67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21" y="5678942"/>
              <a:ext cx="472530" cy="47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1587500" y="-148829"/>
            <a:ext cx="763746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400" i="1" dirty="0">
                <a:solidFill>
                  <a:srgbClr val="421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การประเมิน</a:t>
            </a:r>
            <a:r>
              <a:rPr lang="th-TH" sz="8000" b="1" i="1" dirty="0">
                <a:solidFill>
                  <a:srgbClr val="421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ชุมชนคุณธรรม</a:t>
            </a:r>
          </a:p>
        </p:txBody>
      </p:sp>
      <p:grpSp>
        <p:nvGrpSpPr>
          <p:cNvPr id="95236" name="Group 2"/>
          <p:cNvGrpSpPr>
            <a:grpSpLocks/>
          </p:cNvGrpSpPr>
          <p:nvPr/>
        </p:nvGrpSpPr>
        <p:grpSpPr bwMode="auto">
          <a:xfrm>
            <a:off x="119064" y="3530963"/>
            <a:ext cx="9024937" cy="1345640"/>
            <a:chOff x="129348" y="4941168"/>
            <a:chExt cx="9849359" cy="1954043"/>
          </a:xfrm>
        </p:grpSpPr>
        <p:sp>
          <p:nvSpPr>
            <p:cNvPr id="36" name="Rounded Rectangle 35"/>
            <p:cNvSpPr/>
            <p:nvPr/>
          </p:nvSpPr>
          <p:spPr>
            <a:xfrm>
              <a:off x="129348" y="5111381"/>
              <a:ext cx="9776593" cy="1783830"/>
            </a:xfrm>
            <a:prstGeom prst="round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31103" y="5111381"/>
              <a:ext cx="7347604" cy="17476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40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๓) แผนพัฒนาส่งเสริมคุณธรรมของชุมชน</a:t>
              </a:r>
            </a:p>
            <a:p>
              <a:pPr>
                <a:defRPr/>
              </a:pPr>
              <a:r>
                <a:rPr lang="th-TH" sz="240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๒) ร่วมกันกำหนดเป้าหมาย “ปัญหาที่อยากแก้” “ความดีที่อยากทำ”</a:t>
              </a:r>
              <a:endParaRPr lang="en-US" sz="2400" b="1" dirty="0">
                <a:solidFill>
                  <a:schemeClr val="accent4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endParaRPr>
            </a:p>
            <a:p>
              <a:pPr>
                <a:defRPr/>
              </a:pPr>
              <a:r>
                <a:rPr lang="th-TH" sz="240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๑) ร่วมกันประกาศข้อตกลง (ธรรมนูญ เจตนารมณ์) 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29348" y="4941168"/>
              <a:ext cx="2519080" cy="1952562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348" y="5277381"/>
              <a:ext cx="2519080" cy="1407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๑</a:t>
              </a:r>
            </a:p>
            <a:p>
              <a:pPr algn="ctr">
                <a:defRPr/>
              </a:pPr>
              <a:r>
                <a:rPr lang="th-TH" sz="2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ชุมชนส่งเสริมคุณธรรม</a:t>
              </a:r>
            </a:p>
          </p:txBody>
        </p:sp>
      </p:grpSp>
      <p:grpSp>
        <p:nvGrpSpPr>
          <p:cNvPr id="95237" name="Group 4"/>
          <p:cNvGrpSpPr>
            <a:grpSpLocks/>
          </p:cNvGrpSpPr>
          <p:nvPr/>
        </p:nvGrpSpPr>
        <p:grpSpPr bwMode="auto">
          <a:xfrm>
            <a:off x="849313" y="2355726"/>
            <a:ext cx="8547223" cy="1340644"/>
            <a:chOff x="920552" y="3140968"/>
            <a:chExt cx="9350286" cy="1787237"/>
          </a:xfrm>
        </p:grpSpPr>
        <p:sp>
          <p:nvSpPr>
            <p:cNvPr id="37" name="Rounded Rectangle 36"/>
            <p:cNvSpPr/>
            <p:nvPr/>
          </p:nvSpPr>
          <p:spPr>
            <a:xfrm>
              <a:off x="1985121" y="3152079"/>
              <a:ext cx="7936515" cy="1776126"/>
            </a:xfrm>
            <a:prstGeom prst="roundRect">
              <a:avLst>
                <a:gd name="adj" fmla="val 9260"/>
              </a:avLst>
            </a:prstGeom>
            <a:noFill/>
            <a:ln>
              <a:solidFill>
                <a:srgbClr val="2A1A5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17862" y="3152080"/>
              <a:ext cx="6852976" cy="1600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400" b="1" dirty="0">
                  <a:solidFill>
                    <a:srgbClr val="2A1A52"/>
                  </a:solidFill>
                  <a:latin typeface="AngsanaUPC" pitchFamily="18" charset="-34"/>
                  <a:cs typeface="AngsanaUPC" pitchFamily="18" charset="-34"/>
                </a:rPr>
                <a:t>๖) ประกาศยกย่องเชิดชูบุคคลผู้ทำความดีและหรือ</a:t>
              </a:r>
              <a:r>
                <a:rPr lang="th-TH" sz="2400" b="1" dirty="0" smtClean="0">
                  <a:solidFill>
                    <a:srgbClr val="2A1A52"/>
                  </a:solidFill>
                  <a:latin typeface="AngsanaUPC" pitchFamily="18" charset="-34"/>
                  <a:cs typeface="AngsanaUPC" pitchFamily="18" charset="-34"/>
                </a:rPr>
                <a:t>บุคคลผู้</a:t>
              </a:r>
              <a:r>
                <a:rPr lang="th-TH" sz="2400" b="1" dirty="0">
                  <a:solidFill>
                    <a:srgbClr val="2A1A52"/>
                  </a:solidFill>
                  <a:latin typeface="AngsanaUPC" pitchFamily="18" charset="-34"/>
                  <a:cs typeface="AngsanaUPC" pitchFamily="18" charset="-34"/>
                </a:rPr>
                <a:t>มีคุณธรรม</a:t>
              </a:r>
            </a:p>
            <a:p>
              <a:pPr>
                <a:defRPr/>
              </a:pPr>
              <a:r>
                <a:rPr lang="th-TH" sz="2400" b="1" dirty="0">
                  <a:solidFill>
                    <a:srgbClr val="2A1A52"/>
                  </a:solidFill>
                  <a:latin typeface="AngsanaUPC" pitchFamily="18" charset="-34"/>
                  <a:cs typeface="AngsanaUPC" pitchFamily="18" charset="-34"/>
                </a:rPr>
                <a:t>๕) ติดตาม ประเมินผลสำเร็จ เพื่อทบทวน ปรับปรุง แผนพัฒนาฯ</a:t>
              </a:r>
            </a:p>
            <a:p>
              <a:pPr>
                <a:defRPr/>
              </a:pPr>
              <a:r>
                <a:rPr lang="th-TH" sz="2400" b="1" dirty="0">
                  <a:solidFill>
                    <a:srgbClr val="2A1A52"/>
                  </a:solidFill>
                  <a:latin typeface="AngsanaUPC" pitchFamily="18" charset="-34"/>
                  <a:cs typeface="AngsanaUPC" pitchFamily="18" charset="-34"/>
                </a:rPr>
                <a:t>๔) ความสำเร็จตามคุณธรรมเป้าหมายของชุมชน</a:t>
              </a:r>
              <a:endParaRPr lang="en-US" sz="2400" b="1" dirty="0">
                <a:solidFill>
                  <a:srgbClr val="2A1A52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20552" y="3140968"/>
              <a:ext cx="2504257" cy="1787237"/>
            </a:xfrm>
            <a:prstGeom prst="roundRect">
              <a:avLst/>
            </a:prstGeom>
            <a:solidFill>
              <a:srgbClr val="5B38B2"/>
            </a:solidFill>
            <a:ln>
              <a:solidFill>
                <a:srgbClr val="2A1A5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27499" y="3300156"/>
              <a:ext cx="2521623" cy="14360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๒</a:t>
              </a:r>
            </a:p>
            <a:p>
              <a:pPr algn="ctr">
                <a:defRPr/>
              </a:pP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ชุมชนคุณธรรม</a:t>
              </a:r>
            </a:p>
          </p:txBody>
        </p:sp>
      </p:grpSp>
      <p:grpSp>
        <p:nvGrpSpPr>
          <p:cNvPr id="95238" name="Group 1"/>
          <p:cNvGrpSpPr>
            <a:grpSpLocks/>
          </p:cNvGrpSpPr>
          <p:nvPr/>
        </p:nvGrpSpPr>
        <p:grpSpPr bwMode="auto">
          <a:xfrm rot="362130">
            <a:off x="-187325" y="-28575"/>
            <a:ext cx="2330450" cy="1532335"/>
            <a:chOff x="-1736124" y="1401464"/>
            <a:chExt cx="1879112" cy="1520533"/>
          </a:xfrm>
        </p:grpSpPr>
        <p:grpSp>
          <p:nvGrpSpPr>
            <p:cNvPr id="95251" name="Group 106"/>
            <p:cNvGrpSpPr>
              <a:grpSpLocks/>
            </p:cNvGrpSpPr>
            <p:nvPr/>
          </p:nvGrpSpPr>
          <p:grpSpPr bwMode="auto">
            <a:xfrm rot="-787779">
              <a:off x="-1465091" y="1497879"/>
              <a:ext cx="1608079" cy="1424118"/>
              <a:chOff x="1228412" y="721081"/>
              <a:chExt cx="1752151" cy="1551708"/>
            </a:xfrm>
          </p:grpSpPr>
          <p:sp>
            <p:nvSpPr>
              <p:cNvPr id="108" name="Teardrop 107"/>
              <p:cNvSpPr/>
              <p:nvPr/>
            </p:nvSpPr>
            <p:spPr>
              <a:xfrm rot="2436946">
                <a:off x="2045744" y="1024316"/>
                <a:ext cx="933076" cy="932008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1228638" y="716658"/>
                <a:ext cx="1550942" cy="154862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pic>
          <p:nvPicPr>
            <p:cNvPr id="95252" name="Picture 2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City-Building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1" r="27757"/>
            <a:stretch>
              <a:fillRect/>
            </a:stretch>
          </p:blipFill>
          <p:spPr bwMode="auto">
            <a:xfrm rot="-299221">
              <a:off x="-1490721" y="1781916"/>
              <a:ext cx="1277544" cy="856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3" name="Picture 3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Flying-Bird-PNG-HD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6123">
              <a:off x="-998720" y="1401464"/>
              <a:ext cx="675336" cy="675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4" name="Picture 4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img-top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99221">
              <a:off x="-1736124" y="2191183"/>
              <a:ext cx="1870238" cy="675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5239" name="Group 5"/>
          <p:cNvGrpSpPr>
            <a:grpSpLocks/>
          </p:cNvGrpSpPr>
          <p:nvPr/>
        </p:nvGrpSpPr>
        <p:grpSpPr bwMode="auto">
          <a:xfrm>
            <a:off x="1462089" y="789543"/>
            <a:ext cx="7762874" cy="1937731"/>
            <a:chOff x="1584507" y="1325086"/>
            <a:chExt cx="8409519" cy="2328732"/>
          </a:xfrm>
        </p:grpSpPr>
        <p:sp>
          <p:nvSpPr>
            <p:cNvPr id="38" name="Rounded Rectangle 37"/>
            <p:cNvSpPr/>
            <p:nvPr/>
          </p:nvSpPr>
          <p:spPr>
            <a:xfrm>
              <a:off x="2950467" y="1325086"/>
              <a:ext cx="6970569" cy="1817632"/>
            </a:xfrm>
            <a:prstGeom prst="roundRect">
              <a:avLst>
                <a:gd name="adj" fmla="val 5174"/>
              </a:avLst>
            </a:prstGeom>
            <a:noFill/>
            <a:ln>
              <a:solidFill>
                <a:srgbClr val="42162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43583" y="1325086"/>
              <a:ext cx="5950443" cy="2098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400" b="1" dirty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>๙)ชุมชนมีองค์ความรู้สามารถเป็นแหล่งเรียนรู้เพื่อขยายผล</a:t>
              </a:r>
            </a:p>
            <a:p>
              <a:pPr>
                <a:defRPr/>
              </a:pPr>
              <a:r>
                <a:rPr lang="th-TH" sz="2400" b="1" dirty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>๘) กำหนดกิจกรรมมิติศาสนา หลักปรัชญาของเศรษฐกิจ-</a:t>
              </a:r>
              <a:br>
                <a:rPr lang="th-TH" sz="2400" b="1" dirty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</a:br>
              <a:r>
                <a:rPr lang="th-TH" sz="2400" b="1" dirty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>    พอเพียงและวิถีวัฒนธรรม</a:t>
              </a:r>
              <a:r>
                <a:rPr lang="th-TH" sz="2400" b="1" dirty="0" smtClean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>เพิ่ม</a:t>
              </a:r>
              <a:r>
                <a:rPr lang="en-US" sz="2400" b="1" dirty="0" smtClean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/>
              </a:r>
              <a:br>
                <a:rPr lang="en-US" sz="2400" b="1" dirty="0" smtClean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</a:br>
              <a:r>
                <a:rPr lang="th-TH" sz="2400" b="1" dirty="0" smtClean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>๗</a:t>
              </a:r>
              <a:r>
                <a:rPr lang="th-TH" sz="2400" b="1" dirty="0">
                  <a:solidFill>
                    <a:srgbClr val="42162C"/>
                  </a:solidFill>
                  <a:latin typeface="AngsanaUPC" pitchFamily="18" charset="-34"/>
                  <a:cs typeface="AngsanaUPC" pitchFamily="18" charset="-34"/>
                </a:rPr>
                <a:t>) ความสำเร็จตามแผนพัฒนาส่งเสริมคุณธรรม</a:t>
              </a:r>
              <a:endParaRPr lang="en-US" sz="2400" b="1" dirty="0">
                <a:solidFill>
                  <a:srgbClr val="42162C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584507" y="1325086"/>
              <a:ext cx="2504260" cy="1828355"/>
            </a:xfrm>
            <a:prstGeom prst="roundRect">
              <a:avLst/>
            </a:prstGeom>
            <a:solidFill>
              <a:srgbClr val="933162"/>
            </a:solidFill>
            <a:ln>
              <a:solidFill>
                <a:srgbClr val="42162C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84507" y="1390000"/>
              <a:ext cx="2504260" cy="22638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๓</a:t>
              </a:r>
            </a:p>
            <a:p>
              <a:pPr algn="ctr">
                <a:defRPr/>
              </a:pP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ชุมชนคุณธรรมต้นแบบ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1529" y="2885545"/>
            <a:ext cx="72866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๓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๓ คะแนน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1560" y="1851670"/>
            <a:ext cx="72866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๖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๖ คะแนน</a:t>
            </a:r>
          </a:p>
        </p:txBody>
      </p:sp>
      <p:sp>
        <p:nvSpPr>
          <p:cNvPr id="44" name="7-Point Star 43"/>
          <p:cNvSpPr/>
          <p:nvPr/>
        </p:nvSpPr>
        <p:spPr>
          <a:xfrm>
            <a:off x="21440" y="2767572"/>
            <a:ext cx="246062" cy="20716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6" name="7-Point Star 45"/>
          <p:cNvSpPr/>
          <p:nvPr/>
        </p:nvSpPr>
        <p:spPr>
          <a:xfrm>
            <a:off x="544129" y="1768079"/>
            <a:ext cx="246062" cy="208360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16014" y="735806"/>
            <a:ext cx="7270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๙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๙ คะแนน</a:t>
            </a:r>
          </a:p>
        </p:txBody>
      </p:sp>
      <p:sp>
        <p:nvSpPr>
          <p:cNvPr id="48" name="7-Point Star 47"/>
          <p:cNvSpPr/>
          <p:nvPr/>
        </p:nvSpPr>
        <p:spPr>
          <a:xfrm>
            <a:off x="1116013" y="627460"/>
            <a:ext cx="246062" cy="20835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5246" name="TextBox 49"/>
          <p:cNvSpPr txBox="1">
            <a:spLocks noChangeArrowheads="1"/>
          </p:cNvSpPr>
          <p:nvPr/>
        </p:nvSpPr>
        <p:spPr bwMode="auto">
          <a:xfrm>
            <a:off x="3375025" y="4772025"/>
            <a:ext cx="3644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****ต้องทำทุกตัวชี้วัด****</a:t>
            </a:r>
          </a:p>
        </p:txBody>
      </p:sp>
    </p:spTree>
    <p:extLst>
      <p:ext uri="{BB962C8B-B14F-4D97-AF65-F5344CB8AC3E}">
        <p14:creationId xmlns:p14="http://schemas.microsoft.com/office/powerpoint/2010/main" val="34845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58"/>
            <a:ext cx="9144000" cy="7402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sz="6000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ชุมชนคุณธรรม</a:t>
            </a:r>
            <a:endParaRPr lang="en-US" sz="60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68" y="1128467"/>
            <a:ext cx="8668203" cy="374753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thaiDist"/>
            <a:r>
              <a:rPr lang="th-TH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ชุมชนคุณธรรม </a:t>
            </a:r>
            <a:r>
              <a:rPr lang="th-TH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ชุมชนที่อยู่ร่วมกันเป็นหมู่บ้านอย่างเป็นทางการตามพระราชบัญญัติลักษณะปกครองท้องถิ่น พ.ศ. ๒๔๔๗ และแก้ไขฉบับเพิ่มเติม หรือเป็นชุมชนที่อยู่ร่วมกันโดยธรรมชาติหรือตามความสนใจเพื่อทำกิจกรรมร่วมแสดงเจตนารมณ์ และมุ่งมั่นที่จะดำเนินการส่งเสริมและพัฒนาคุณธรรมโดยยึดมั่นและปฏิบัติตามหลักธรรมทางศาสนา น้อมนำหลักปรัชญาของเศรษฐกิจพอเพียงและวิถีวัฒนธรรมไทยอันดีงามมาเป็นหลักในการดำเนินชีวิต</a:t>
            </a:r>
            <a:endParaRPr lang="en-US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43026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55650" y="-236562"/>
            <a:ext cx="8229600" cy="12003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4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ชุมชนคุณธรรม</a:t>
            </a:r>
            <a:endParaRPr lang="th-TH" sz="72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771550"/>
            <a:ext cx="82296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479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5753"/>
            <a:ext cx="8208912" cy="48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50" y="2441791"/>
            <a:ext cx="2088231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761" y="411511"/>
            <a:ext cx="869471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แผนแม่บทส่งเสริมคุณธรรมแห่งชาติ ฉบับที่ 1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(พ.ศ. 2559 – 2564)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-39866" y="987575"/>
            <a:ext cx="8572308" cy="11701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75000"/>
                  <a:alpha val="91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109982" y="1560152"/>
            <a:ext cx="2661820" cy="34598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44000"/>
                </a:schemeClr>
              </a:gs>
              <a:gs pos="50000">
                <a:schemeClr val="tx2">
                  <a:lumMod val="75000"/>
                  <a:alpha val="48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0" y="1335710"/>
            <a:ext cx="2517803" cy="3536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840619" y="2441790"/>
            <a:ext cx="2843951" cy="2330645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3059833" y="1560150"/>
            <a:ext cx="568863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solidFill>
                  <a:srgbClr val="0000CC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600" dirty="0">
                <a:solidFill>
                  <a:srgbClr val="0000CC"/>
                </a:solidFill>
                <a:latin typeface="TH SarabunIT๙" pitchFamily="34" charset="-34"/>
                <a:cs typeface="TH SarabunIT๙" pitchFamily="34" charset="-34"/>
              </a:rPr>
              <a:t>คณะรัฐมนตรีลงมติเห็นชอบแผนแม่บทส่งเสริมคุณธรรมแห่งชาติ ฉบับที่ ๑ (พ.ศ.2559 - 2564) </a:t>
            </a:r>
            <a:br>
              <a:rPr lang="th-TH" sz="2600" dirty="0">
                <a:solidFill>
                  <a:srgbClr val="0000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600" dirty="0">
                <a:solidFill>
                  <a:srgbClr val="0000CC"/>
                </a:solidFill>
                <a:latin typeface="TH SarabunIT๙" pitchFamily="34" charset="-34"/>
                <a:cs typeface="TH SarabunIT๙" pitchFamily="34" charset="-34"/>
              </a:rPr>
              <a:t>เมื่อวันที่ ๑๒ กรกฎาคม ๒๕๕๙ ให้เป็นแผนแม่บทระดับชาติ เพื่อให้ทุกหน่วยงานใช้เป็นกรอบและทิศทางในการส่งเสริมคุณธรรม โดยนำกลไกประชารัฐมาใช้เป็นแนวทางในการขับเคลื่อนแผนแม่บทฯ </a:t>
            </a:r>
            <a:endParaRPr lang="th-TH" sz="2600" spc="-60" dirty="0">
              <a:solidFill>
                <a:srgbClr val="0000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770776"/>
            <a:ext cx="966681" cy="12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12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100"/>
            <a:ext cx="8280920" cy="48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477"/>
            <a:ext cx="8280919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8503"/>
            <a:ext cx="8208912" cy="49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3762"/>
            <a:ext cx="8280920" cy="46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06242" y="1952939"/>
            <a:ext cx="7704856" cy="201622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3200" b="1" dirty="0" smtClean="0">
              <a:solidFill>
                <a:schemeClr val="accent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>
              <a:defRPr/>
            </a:pPr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ขอให้ท่านนำตัวอย่างของชุมชนคุณธรรมต้นแบบในจังหวัด</a:t>
            </a:r>
            <a:b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ของท่านมานำเสนอ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</a:t>
            </a:r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อหากเชิญ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ผู้นำชุมชนมา</a:t>
            </a:r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นำเสนอ </a:t>
            </a:r>
            <a:b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ก็จะเป็นเรื่องดี ผู้ฟังจะได้ไปศึกษาดูงานได้</a:t>
            </a:r>
            <a:b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600" b="1" dirty="0">
              <a:solidFill>
                <a:schemeClr val="accent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28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046288" y="-20241"/>
            <a:ext cx="65659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th-TH" sz="5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การประเมิน</a:t>
            </a:r>
            <a:r>
              <a:rPr lang="th-TH" sz="8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อำเภอคุณธรรม</a:t>
            </a:r>
          </a:p>
        </p:txBody>
      </p:sp>
      <p:grpSp>
        <p:nvGrpSpPr>
          <p:cNvPr id="97283" name="Group 2"/>
          <p:cNvGrpSpPr>
            <a:grpSpLocks/>
          </p:cNvGrpSpPr>
          <p:nvPr/>
        </p:nvGrpSpPr>
        <p:grpSpPr bwMode="auto">
          <a:xfrm>
            <a:off x="119064" y="147638"/>
            <a:ext cx="2135187" cy="1506141"/>
            <a:chOff x="558897" y="310575"/>
            <a:chExt cx="1810439" cy="1571474"/>
          </a:xfrm>
        </p:grpSpPr>
        <p:grpSp>
          <p:nvGrpSpPr>
            <p:cNvPr id="97320" name="Group 1"/>
            <p:cNvGrpSpPr>
              <a:grpSpLocks/>
            </p:cNvGrpSpPr>
            <p:nvPr/>
          </p:nvGrpSpPr>
          <p:grpSpPr bwMode="auto">
            <a:xfrm rot="1545037" flipH="1">
              <a:off x="558897" y="388114"/>
              <a:ext cx="1681078" cy="1493935"/>
              <a:chOff x="4015019" y="1299950"/>
              <a:chExt cx="1681078" cy="1493935"/>
            </a:xfrm>
          </p:grpSpPr>
          <p:sp>
            <p:nvSpPr>
              <p:cNvPr id="71" name="Teardrop 70"/>
              <p:cNvSpPr/>
              <p:nvPr/>
            </p:nvSpPr>
            <p:spPr>
              <a:xfrm rot="19693701" flipH="1">
                <a:off x="4016586" y="1518452"/>
                <a:ext cx="897816" cy="899405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 rot="530647" flipH="1">
                <a:off x="4204258" y="1296654"/>
                <a:ext cx="1494117" cy="149693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97321" name="Group 63"/>
            <p:cNvGrpSpPr>
              <a:grpSpLocks/>
            </p:cNvGrpSpPr>
            <p:nvPr/>
          </p:nvGrpSpPr>
          <p:grpSpPr bwMode="auto">
            <a:xfrm>
              <a:off x="561453" y="310575"/>
              <a:ext cx="1807883" cy="1462241"/>
              <a:chOff x="6753200" y="4703063"/>
              <a:chExt cx="1807883" cy="1462241"/>
            </a:xfrm>
          </p:grpSpPr>
          <p:pic>
            <p:nvPicPr>
              <p:cNvPr id="97322" name="Picture 7" descr="D:\07 สมัชชาคุณธรรม 61\แผนแม่บทส่งเสริมคุณธรรม\03 แนวทางการส่งเสริม พัฒนาและคัดเลือกอำเภอคุณธรรม\รูปภาพ\seo-local-ico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3550" y="4703063"/>
                <a:ext cx="969900" cy="9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323" name="Picture 11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Untitled-3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3200" y="5311358"/>
                <a:ext cx="1807883" cy="853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7284" name="Group 32"/>
          <p:cNvGrpSpPr>
            <a:grpSpLocks/>
          </p:cNvGrpSpPr>
          <p:nvPr/>
        </p:nvGrpSpPr>
        <p:grpSpPr bwMode="auto">
          <a:xfrm>
            <a:off x="6140450" y="1201341"/>
            <a:ext cx="2287588" cy="3423047"/>
            <a:chOff x="172809" y="269173"/>
            <a:chExt cx="3256032" cy="5995762"/>
          </a:xfrm>
        </p:grpSpPr>
        <p:grpSp>
          <p:nvGrpSpPr>
            <p:cNvPr id="97310" name="Group 33"/>
            <p:cNvGrpSpPr>
              <a:grpSpLocks/>
            </p:cNvGrpSpPr>
            <p:nvPr/>
          </p:nvGrpSpPr>
          <p:grpSpPr bwMode="auto">
            <a:xfrm>
              <a:off x="172809" y="269173"/>
              <a:ext cx="3256032" cy="5995762"/>
              <a:chOff x="1531591" y="469454"/>
              <a:chExt cx="3256032" cy="5995762"/>
            </a:xfrm>
          </p:grpSpPr>
          <p:grpSp>
            <p:nvGrpSpPr>
              <p:cNvPr id="97313" name="Group 36"/>
              <p:cNvGrpSpPr>
                <a:grpSpLocks/>
              </p:cNvGrpSpPr>
              <p:nvPr/>
            </p:nvGrpSpPr>
            <p:grpSpPr bwMode="auto">
              <a:xfrm>
                <a:off x="1531591" y="469454"/>
                <a:ext cx="3256032" cy="5995762"/>
                <a:chOff x="3465316" y="659794"/>
                <a:chExt cx="3256032" cy="5995762"/>
              </a:xfrm>
            </p:grpSpPr>
            <p:pic>
              <p:nvPicPr>
                <p:cNvPr id="97315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08" y="2996952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316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8271" y="5064576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317" name="Picture 10" descr="D:\07 สมัชชาคุณธรรม 61\05 แนวทางการส่งเสริม พัฒนาและคัดเลือกจังหวัดคุณธรรม\รูปประกอบ\thailand-map-1360073_960_720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5316" y="659794"/>
                  <a:ext cx="3256032" cy="5995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Freeform 48"/>
                <p:cNvSpPr/>
                <p:nvPr/>
              </p:nvSpPr>
              <p:spPr>
                <a:xfrm>
                  <a:off x="4136407" y="1652484"/>
                  <a:ext cx="1428044" cy="4538010"/>
                </a:xfrm>
                <a:custGeom>
                  <a:avLst/>
                  <a:gdLst>
                    <a:gd name="connsiteX0" fmla="*/ 225573 w 1631145"/>
                    <a:gd name="connsiteY0" fmla="*/ 0 h 5191048"/>
                    <a:gd name="connsiteX1" fmla="*/ 1628704 w 1631145"/>
                    <a:gd name="connsiteY1" fmla="*/ 709449 h 5191048"/>
                    <a:gd name="connsiteX2" fmla="*/ 556649 w 1631145"/>
                    <a:gd name="connsiteY2" fmla="*/ 1860331 h 5191048"/>
                    <a:gd name="connsiteX3" fmla="*/ 241338 w 1631145"/>
                    <a:gd name="connsiteY3" fmla="*/ 2837793 h 5191048"/>
                    <a:gd name="connsiteX4" fmla="*/ 4856 w 1631145"/>
                    <a:gd name="connsiteY4" fmla="*/ 4162097 h 5191048"/>
                    <a:gd name="connsiteX5" fmla="*/ 462056 w 1631145"/>
                    <a:gd name="connsiteY5" fmla="*/ 5044966 h 5191048"/>
                    <a:gd name="connsiteX6" fmla="*/ 966552 w 1631145"/>
                    <a:gd name="connsiteY6" fmla="*/ 5186855 h 5191048"/>
                    <a:gd name="connsiteX7" fmla="*/ 1029614 w 1631145"/>
                    <a:gd name="connsiteY7" fmla="*/ 5139559 h 519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31145" h="5191048">
                      <a:moveTo>
                        <a:pt x="225573" y="0"/>
                      </a:moveTo>
                      <a:cubicBezTo>
                        <a:pt x="899549" y="199697"/>
                        <a:pt x="1573525" y="399394"/>
                        <a:pt x="1628704" y="709449"/>
                      </a:cubicBezTo>
                      <a:cubicBezTo>
                        <a:pt x="1683883" y="1019504"/>
                        <a:pt x="787877" y="1505607"/>
                        <a:pt x="556649" y="1860331"/>
                      </a:cubicBezTo>
                      <a:cubicBezTo>
                        <a:pt x="325421" y="2215055"/>
                        <a:pt x="333303" y="2454165"/>
                        <a:pt x="241338" y="2837793"/>
                      </a:cubicBezTo>
                      <a:cubicBezTo>
                        <a:pt x="149373" y="3221421"/>
                        <a:pt x="-31930" y="3794235"/>
                        <a:pt x="4856" y="4162097"/>
                      </a:cubicBezTo>
                      <a:cubicBezTo>
                        <a:pt x="41642" y="4529959"/>
                        <a:pt x="301773" y="4874173"/>
                        <a:pt x="462056" y="5044966"/>
                      </a:cubicBezTo>
                      <a:cubicBezTo>
                        <a:pt x="622339" y="5215759"/>
                        <a:pt x="871959" y="5171090"/>
                        <a:pt x="966552" y="5186855"/>
                      </a:cubicBezTo>
                      <a:cubicBezTo>
                        <a:pt x="1061145" y="5202621"/>
                        <a:pt x="1045379" y="5171090"/>
                        <a:pt x="1029614" y="5139559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pic>
              <p:nvPicPr>
                <p:cNvPr id="97319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3069" y="1367047"/>
                  <a:ext cx="490970" cy="491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7314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469" y="1933907"/>
                <a:ext cx="601435" cy="60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7311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55" y="3731716"/>
              <a:ext cx="268300" cy="26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312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21" y="5678942"/>
              <a:ext cx="472530" cy="47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285" name="Group 6"/>
          <p:cNvGrpSpPr>
            <a:grpSpLocks/>
          </p:cNvGrpSpPr>
          <p:nvPr/>
        </p:nvGrpSpPr>
        <p:grpSpPr bwMode="auto">
          <a:xfrm>
            <a:off x="1979613" y="1113235"/>
            <a:ext cx="7200900" cy="1692771"/>
            <a:chOff x="2144303" y="1484784"/>
            <a:chExt cx="7801253" cy="2256943"/>
          </a:xfrm>
        </p:grpSpPr>
        <p:grpSp>
          <p:nvGrpSpPr>
            <p:cNvPr id="97305" name="Group 42"/>
            <p:cNvGrpSpPr>
              <a:grpSpLocks/>
            </p:cNvGrpSpPr>
            <p:nvPr/>
          </p:nvGrpSpPr>
          <p:grpSpPr bwMode="auto">
            <a:xfrm>
              <a:off x="2300705" y="1505240"/>
              <a:ext cx="7644851" cy="1716204"/>
              <a:chOff x="-158403" y="4941168"/>
              <a:chExt cx="10116749" cy="1716204"/>
            </a:xfrm>
          </p:grpSpPr>
          <p:sp>
            <p:nvSpPr>
              <p:cNvPr id="44" name="Pentagon 43"/>
              <p:cNvSpPr/>
              <p:nvPr/>
            </p:nvSpPr>
            <p:spPr>
              <a:xfrm flipH="1">
                <a:off x="-158265" y="4941348"/>
                <a:ext cx="10116611" cy="1716024"/>
              </a:xfrm>
              <a:prstGeom prst="homePlate">
                <a:avLst/>
              </a:prstGeom>
              <a:solidFill>
                <a:srgbClr val="558D11"/>
              </a:solidFill>
              <a:ln>
                <a:solidFill>
                  <a:srgbClr val="2D4A0A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5" name="Pentagon 44"/>
              <p:cNvSpPr/>
              <p:nvPr/>
            </p:nvSpPr>
            <p:spPr>
              <a:xfrm flipH="1">
                <a:off x="2113136" y="4941348"/>
                <a:ext cx="7792863" cy="171602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rgbClr val="2D4A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4414509" y="1484784"/>
              <a:ext cx="5491490" cy="22569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600" b="1" dirty="0">
                  <a:solidFill>
                    <a:schemeClr val="accent3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๙. มีองค์ความรู้ และสามารถเป็นแหล่งเรียนรู้ขยายผล </a:t>
              </a:r>
            </a:p>
            <a:p>
              <a:pPr>
                <a:defRPr/>
              </a:pPr>
              <a:r>
                <a:rPr lang="th-TH" sz="2600" b="1" dirty="0">
                  <a:solidFill>
                    <a:schemeClr val="accent3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๘. เพิ่มมิติศาสนา/หลักปรัชญาเศรษฐกิจพอเพียง/</a:t>
              </a:r>
              <a:br>
                <a:rPr lang="th-TH" sz="2600" b="1" dirty="0">
                  <a:solidFill>
                    <a:schemeClr val="accent3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</a:br>
              <a:r>
                <a:rPr lang="th-TH" sz="2600" b="1" dirty="0">
                  <a:solidFill>
                    <a:schemeClr val="accent3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    วิถีวัฒนธรรม</a:t>
              </a:r>
            </a:p>
            <a:p>
              <a:pPr>
                <a:defRPr/>
              </a:pPr>
              <a:r>
                <a:rPr lang="th-TH" sz="2600" b="1" dirty="0">
                  <a:solidFill>
                    <a:schemeClr val="accent3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๗. ความสำเร็จตามแผนพัฒนาส่งเสริมคุณธรรม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144303" y="1845133"/>
              <a:ext cx="2392315" cy="11079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๓</a:t>
              </a:r>
            </a:p>
            <a:p>
              <a:pPr algn="ctr">
                <a:defRPr/>
              </a:pPr>
              <a:r>
                <a:rPr lang="th-TH" sz="200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อำเภอคุณธรรมต้นแบบ</a:t>
              </a:r>
            </a:p>
          </p:txBody>
        </p:sp>
      </p:grpSp>
      <p:grpSp>
        <p:nvGrpSpPr>
          <p:cNvPr id="97286" name="Group 5"/>
          <p:cNvGrpSpPr>
            <a:grpSpLocks/>
          </p:cNvGrpSpPr>
          <p:nvPr/>
        </p:nvGrpSpPr>
        <p:grpSpPr bwMode="auto">
          <a:xfrm>
            <a:off x="1116014" y="2355727"/>
            <a:ext cx="8093075" cy="1315746"/>
            <a:chOff x="1208584" y="3134215"/>
            <a:chExt cx="8767820" cy="1911852"/>
          </a:xfrm>
        </p:grpSpPr>
        <p:grpSp>
          <p:nvGrpSpPr>
            <p:cNvPr id="97300" name="Group 38"/>
            <p:cNvGrpSpPr>
              <a:grpSpLocks/>
            </p:cNvGrpSpPr>
            <p:nvPr/>
          </p:nvGrpSpPr>
          <p:grpSpPr bwMode="auto">
            <a:xfrm>
              <a:off x="1353138" y="3223204"/>
              <a:ext cx="8552861" cy="1716204"/>
              <a:chOff x="492754" y="4941168"/>
              <a:chExt cx="9413246" cy="1716204"/>
            </a:xfrm>
          </p:grpSpPr>
          <p:sp>
            <p:nvSpPr>
              <p:cNvPr id="40" name="Pentagon 39"/>
              <p:cNvSpPr/>
              <p:nvPr/>
            </p:nvSpPr>
            <p:spPr>
              <a:xfrm flipH="1">
                <a:off x="492659" y="4941168"/>
                <a:ext cx="9413220" cy="1716204"/>
              </a:xfrm>
              <a:prstGeom prst="homePlate">
                <a:avLst/>
              </a:prstGeom>
              <a:solidFill>
                <a:srgbClr val="39BD97"/>
              </a:solidFill>
              <a:ln>
                <a:solidFill>
                  <a:srgbClr val="216D57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1" name="Pentagon 40"/>
              <p:cNvSpPr/>
              <p:nvPr/>
            </p:nvSpPr>
            <p:spPr>
              <a:xfrm flipH="1">
                <a:off x="2432845" y="4941168"/>
                <a:ext cx="7473033" cy="171620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rgbClr val="216D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208584" y="3598624"/>
              <a:ext cx="2734569" cy="12074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๒</a:t>
              </a:r>
            </a:p>
            <a:p>
              <a:pPr algn="ctr">
                <a:defRPr/>
              </a:pPr>
              <a:r>
                <a:rPr lang="th-TH" sz="200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อำเภอคุณธรรม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9306" y="3134215"/>
              <a:ext cx="6427098" cy="19118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65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๖. มีการยกย่อง เชิดชูบุคคล ชุมชน องค์กรด้านคุณธรรม</a:t>
              </a:r>
            </a:p>
            <a:p>
              <a:pPr>
                <a:defRPr/>
              </a:pPr>
              <a:r>
                <a:rPr lang="th-TH" sz="265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๕. แผนส่งเสริมคุณธรรมได้รับการบรรจุเป็นยุทธศาสตร์จังหวัด</a:t>
              </a:r>
            </a:p>
            <a:p>
              <a:pPr>
                <a:defRPr/>
              </a:pPr>
              <a:r>
                <a:rPr lang="th-TH" sz="2650" b="1" dirty="0">
                  <a:solidFill>
                    <a:schemeClr val="accent4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๔. มีผลสำเร็จตามคุณธรรมเป้าหมาย</a:t>
              </a:r>
            </a:p>
          </p:txBody>
        </p:sp>
      </p:grpSp>
      <p:grpSp>
        <p:nvGrpSpPr>
          <p:cNvPr id="97287" name="Group 4"/>
          <p:cNvGrpSpPr>
            <a:grpSpLocks/>
          </p:cNvGrpSpPr>
          <p:nvPr/>
        </p:nvGrpSpPr>
        <p:grpSpPr bwMode="auto">
          <a:xfrm>
            <a:off x="-11113" y="3507854"/>
            <a:ext cx="9478963" cy="1315745"/>
            <a:chOff x="-11996" y="4806411"/>
            <a:chExt cx="10269585" cy="1965341"/>
          </a:xfrm>
        </p:grpSpPr>
        <p:grpSp>
          <p:nvGrpSpPr>
            <p:cNvPr id="97295" name="Group 7"/>
            <p:cNvGrpSpPr>
              <a:grpSpLocks/>
            </p:cNvGrpSpPr>
            <p:nvPr/>
          </p:nvGrpSpPr>
          <p:grpSpPr bwMode="auto">
            <a:xfrm>
              <a:off x="0" y="4941168"/>
              <a:ext cx="9906000" cy="1716204"/>
              <a:chOff x="492754" y="4941168"/>
              <a:chExt cx="9413246" cy="1716204"/>
            </a:xfrm>
          </p:grpSpPr>
          <p:sp>
            <p:nvSpPr>
              <p:cNvPr id="57" name="Pentagon 56"/>
              <p:cNvSpPr/>
              <p:nvPr/>
            </p:nvSpPr>
            <p:spPr>
              <a:xfrm flipH="1">
                <a:off x="492796" y="4941168"/>
                <a:ext cx="9413896" cy="1716204"/>
              </a:xfrm>
              <a:prstGeom prst="homePlate">
                <a:avLst/>
              </a:prstGeom>
              <a:ln>
                <a:solidFill>
                  <a:srgbClr val="558D1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32" name="Pentagon 31"/>
              <p:cNvSpPr/>
              <p:nvPr/>
            </p:nvSpPr>
            <p:spPr>
              <a:xfrm flipH="1">
                <a:off x="2432778" y="4941168"/>
                <a:ext cx="7473913" cy="1716204"/>
              </a:xfrm>
              <a:prstGeom prst="homePlate">
                <a:avLst/>
              </a:prstGeom>
              <a:ln>
                <a:solidFill>
                  <a:srgbClr val="558D1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-11996" y="5384002"/>
              <a:ext cx="2729498" cy="12412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b="1" dirty="0">
                  <a:solidFill>
                    <a:srgbClr val="2137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ระดับที่ ๑</a:t>
              </a:r>
            </a:p>
            <a:p>
              <a:pPr algn="ctr">
                <a:defRPr/>
              </a:pPr>
              <a:r>
                <a:rPr lang="th-TH" sz="2000" b="1" dirty="0">
                  <a:solidFill>
                    <a:srgbClr val="213707"/>
                  </a:solidFill>
                  <a:latin typeface="AngsanaUPC" pitchFamily="18" charset="-34"/>
                  <a:cs typeface="AngsanaUPC" pitchFamily="18" charset="-34"/>
                </a:rPr>
                <a:t>อำเภอส่งเสริมคุณธรรม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12588" y="4806411"/>
              <a:ext cx="7645001" cy="19653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650" b="1" dirty="0">
                  <a:solidFill>
                    <a:srgbClr val="2F4F09"/>
                  </a:solidFill>
                  <a:latin typeface="AngsanaUPC" pitchFamily="18" charset="-34"/>
                  <a:cs typeface="AngsanaUPC" pitchFamily="18" charset="-34"/>
                </a:rPr>
                <a:t>๓. มีการจัดตั้งคณะกรรมการ หรือคณะทำงานในการดำเนินงานฯ </a:t>
              </a:r>
            </a:p>
            <a:p>
              <a:pPr>
                <a:defRPr/>
              </a:pPr>
              <a:r>
                <a:rPr lang="th-TH" sz="2650" b="1" dirty="0">
                  <a:solidFill>
                    <a:srgbClr val="2F4F09"/>
                  </a:solidFill>
                  <a:latin typeface="AngsanaUPC" pitchFamily="18" charset="-34"/>
                  <a:cs typeface="AngsanaUPC" pitchFamily="18" charset="-34"/>
                </a:rPr>
                <a:t>๒. กำหนดคุณธรรมเป้าหมายร่วม “ปัญหาที่อยากแก้”/“ความดีที่อยากทำ”</a:t>
              </a:r>
              <a:endParaRPr lang="en-US" sz="2650" b="1" dirty="0">
                <a:solidFill>
                  <a:srgbClr val="2F4F09"/>
                </a:solidFill>
                <a:latin typeface="AngsanaUPC" pitchFamily="18" charset="-34"/>
                <a:cs typeface="AngsanaUPC" pitchFamily="18" charset="-34"/>
              </a:endParaRPr>
            </a:p>
            <a:p>
              <a:pPr>
                <a:defRPr/>
              </a:pPr>
              <a:r>
                <a:rPr lang="th-TH" sz="2650" b="1" dirty="0">
                  <a:solidFill>
                    <a:srgbClr val="2F4F09"/>
                  </a:solidFill>
                  <a:latin typeface="AngsanaUPC" pitchFamily="18" charset="-34"/>
                  <a:cs typeface="AngsanaUPC" pitchFamily="18" charset="-34"/>
                </a:rPr>
                <a:t>๑. ร่วมกันประกาศข้อตกลง (เจตนารมณ์)</a:t>
              </a:r>
              <a:endParaRPr lang="en-US" sz="2650" b="1" dirty="0">
                <a:solidFill>
                  <a:srgbClr val="2F4F09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20676" y="3319463"/>
            <a:ext cx="728663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๓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๓ คะแนน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52589" y="2116931"/>
            <a:ext cx="7270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๖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๖ คะแนน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200026" y="3219450"/>
            <a:ext cx="246063" cy="208360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9" name="7-Point Star 58"/>
          <p:cNvSpPr/>
          <p:nvPr/>
        </p:nvSpPr>
        <p:spPr>
          <a:xfrm>
            <a:off x="1550988" y="2012157"/>
            <a:ext cx="246062" cy="208360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78113" y="785813"/>
            <a:ext cx="72866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ข้อ ๑ - ๙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อย่างน้อย 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AngsanaUPC" pitchFamily="18" charset="-34"/>
                <a:cs typeface="AngsanaUPC" pitchFamily="18" charset="-34"/>
              </a:rPr>
              <a:t>๙ คะแนน</a:t>
            </a:r>
          </a:p>
        </p:txBody>
      </p:sp>
      <p:sp>
        <p:nvSpPr>
          <p:cNvPr id="61" name="7-Point Star 60"/>
          <p:cNvSpPr/>
          <p:nvPr/>
        </p:nvSpPr>
        <p:spPr>
          <a:xfrm>
            <a:off x="2578101" y="681038"/>
            <a:ext cx="246063" cy="208360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7294" name="TextBox 61"/>
          <p:cNvSpPr txBox="1">
            <a:spLocks noChangeArrowheads="1"/>
          </p:cNvSpPr>
          <p:nvPr/>
        </p:nvSpPr>
        <p:spPr bwMode="auto">
          <a:xfrm>
            <a:off x="2700338" y="4772025"/>
            <a:ext cx="3816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****ต้องทำทุกตัวชี้วัด****</a:t>
            </a:r>
          </a:p>
        </p:txBody>
      </p:sp>
    </p:spTree>
    <p:extLst>
      <p:ext uri="{BB962C8B-B14F-4D97-AF65-F5344CB8AC3E}">
        <p14:creationId xmlns:p14="http://schemas.microsoft.com/office/powerpoint/2010/main" val="12893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58"/>
            <a:ext cx="9144000" cy="7402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sz="6000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อำเภอคุณธรรม</a:t>
            </a:r>
            <a:endParaRPr lang="en-US" sz="60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68" y="1128467"/>
            <a:ext cx="8668203" cy="37475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thaiDist"/>
            <a:r>
              <a:rPr lang="th-TH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อำเภอคุณธรรม คือ อำเภอ</a:t>
            </a:r>
            <a:r>
              <a:rPr lang="en-US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 นายอำเภอ</a:t>
            </a:r>
            <a:r>
              <a:rPr lang="en-US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ผู้อำนวยการเขต ส่วนราชการในสังกัด เครือข่ายภาครัฐ ภาคธุรกิจ ภาคเอกชน ชุมชน สถาบันทางศาสนา สมาคม มูลนิธิ ทุกภาคส่วนของอำเภอ เข้ามามีส่วนร่วมในการแสดงเจตนารมณ์และมุ่งมั่นที่จะดำเนินการส่งเสริมและพัฒนาคุณธรรมในอำเภอ</a:t>
            </a:r>
            <a:r>
              <a:rPr lang="en-US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 โดยยึดมั่นและปฏิบัติตามหลักธรรมทางศาสนา น้อมนำหลักปรัชญาของเศรษฐกิจพอเพียงและวิถีวัฒนธรรมไทยอันดีงามมาเป็นหลักในการดำเนิน</a:t>
            </a:r>
            <a:r>
              <a:rPr lang="th-TH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ชีวิต</a:t>
            </a:r>
            <a:r>
              <a:rPr lang="th-TH" b="1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3097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55650" y="0"/>
            <a:ext cx="8229600" cy="12003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48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อำเภอคุณธรรม</a:t>
            </a:r>
            <a:endParaRPr lang="th-TH" sz="72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059582"/>
            <a:ext cx="8229600" cy="37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478"/>
            <a:ext cx="8280919" cy="470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765"/>
            <a:ext cx="8280919" cy="47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93" y="483519"/>
            <a:ext cx="621035" cy="56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1721" y="486237"/>
            <a:ext cx="763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เป้าหมาย</a:t>
            </a:r>
            <a:r>
              <a:rPr lang="th-TH" sz="32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ของแผนแม่บทส่งเสริมคุณธรรมแห่งชาติ ฉบับที่ 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3" y="1779662"/>
            <a:ext cx="7992889" cy="2247056"/>
            <a:chOff x="539552" y="1779662"/>
            <a:chExt cx="7992888" cy="22470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0362"/>
            <a:stretch/>
          </p:blipFill>
          <p:spPr>
            <a:xfrm>
              <a:off x="880439" y="2699797"/>
              <a:ext cx="1387305" cy="106415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12576" y="1995686"/>
              <a:ext cx="1871192" cy="182412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552" y="2182093"/>
              <a:ext cx="2033162" cy="88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th-TH" sz="3200" b="1" dirty="0">
                  <a:latin typeface="TH SarabunIT๙" pitchFamily="34" charset="-34"/>
                  <a:cs typeface="TH SarabunIT๙" pitchFamily="34" charset="-34"/>
                </a:rPr>
                <a:t>สังคม</a:t>
              </a:r>
            </a:p>
            <a:p>
              <a:pPr algn="ctr">
                <a:lnSpc>
                  <a:spcPts val="3100"/>
                </a:lnSpc>
              </a:pPr>
              <a:r>
                <a:rPr lang="th-TH" sz="3200" b="1" dirty="0">
                  <a:latin typeface="TH SarabunIT๙" pitchFamily="34" charset="-34"/>
                  <a:cs typeface="TH SarabunIT๙" pitchFamily="34" charset="-34"/>
                </a:rPr>
                <a:t>คุณธรรม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483768" y="2931790"/>
              <a:ext cx="2797241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281009" y="2038077"/>
              <a:ext cx="11071" cy="175780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81009" y="2038077"/>
              <a:ext cx="36004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81009" y="2643758"/>
              <a:ext cx="36004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652120" y="1779662"/>
              <a:ext cx="150109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IT๙" pitchFamily="34" charset="-34"/>
                  <a:cs typeface="TH SarabunIT๙" pitchFamily="34" charset="-34"/>
                </a:rPr>
                <a:t>คนมีคุณธรรม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292080" y="3219822"/>
              <a:ext cx="36004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95886"/>
              <a:ext cx="36004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641048" y="2382429"/>
              <a:ext cx="187220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IT๙" pitchFamily="34" charset="-34"/>
                  <a:cs typeface="TH SarabunIT๙" pitchFamily="34" charset="-34"/>
                </a:rPr>
                <a:t>ครอบครัวมีคุณธรรม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52120" y="3565053"/>
              <a:ext cx="2880320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IT๙" pitchFamily="34" charset="-34"/>
                  <a:cs typeface="TH SarabunIT๙" pitchFamily="34" charset="-34"/>
                </a:rPr>
                <a:t>องค์กร/หน่วยงานมีคุณธรรม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52120" y="2988989"/>
              <a:ext cx="2232249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IT๙" pitchFamily="34" charset="-34"/>
                  <a:cs typeface="TH SarabunIT๙" pitchFamily="34" charset="-34"/>
                </a:rPr>
                <a:t>ชุมชนมีคุณธรรม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40090" y="2499742"/>
              <a:ext cx="1656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หลักธรรมทางศาสนา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37921" y="2931790"/>
              <a:ext cx="2688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หลักปรัชญาของเศรษฐกิจพอเพียง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411760" y="3363838"/>
              <a:ext cx="2688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วิถีวัฒนธรรมที่ดีงาม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11562" y="1131592"/>
            <a:ext cx="8572308" cy="11701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75000"/>
                  <a:alpha val="91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5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26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28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1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" y="109982"/>
            <a:ext cx="8208912" cy="471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2816"/>
            <a:ext cx="8280920" cy="47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19672" y="2211710"/>
            <a:ext cx="7416824" cy="172819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accent3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ขอให้ท่านนำตัวอย่างของอำเภอคุณธรรมต้นแบบ</a:t>
            </a:r>
            <a:br>
              <a:rPr lang="th-TH" sz="3600" b="1" dirty="0" smtClean="0">
                <a:solidFill>
                  <a:schemeClr val="accent3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chemeClr val="accent3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ในจังหวัดท่านมานำเสนอ </a:t>
            </a:r>
            <a:endParaRPr lang="th-TH" sz="3600" b="1" dirty="0">
              <a:solidFill>
                <a:schemeClr val="accent3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09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0242" y="-236562"/>
            <a:ext cx="9150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การประเมิน</a:t>
            </a:r>
            <a:r>
              <a:rPr lang="th-TH" sz="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จังหวัดคุณธรรม</a:t>
            </a:r>
          </a:p>
        </p:txBody>
      </p:sp>
      <p:grpSp>
        <p:nvGrpSpPr>
          <p:cNvPr id="98307" name="Group 55"/>
          <p:cNvGrpSpPr>
            <a:grpSpLocks/>
          </p:cNvGrpSpPr>
          <p:nvPr/>
        </p:nvGrpSpPr>
        <p:grpSpPr bwMode="auto">
          <a:xfrm>
            <a:off x="6140450" y="1201341"/>
            <a:ext cx="2287588" cy="3423047"/>
            <a:chOff x="172809" y="269173"/>
            <a:chExt cx="3256032" cy="5995762"/>
          </a:xfrm>
        </p:grpSpPr>
        <p:grpSp>
          <p:nvGrpSpPr>
            <p:cNvPr id="98361" name="Group 56"/>
            <p:cNvGrpSpPr>
              <a:grpSpLocks/>
            </p:cNvGrpSpPr>
            <p:nvPr/>
          </p:nvGrpSpPr>
          <p:grpSpPr bwMode="auto">
            <a:xfrm>
              <a:off x="172809" y="269173"/>
              <a:ext cx="3256032" cy="5995762"/>
              <a:chOff x="1531591" y="469454"/>
              <a:chExt cx="3256032" cy="5995762"/>
            </a:xfrm>
          </p:grpSpPr>
          <p:grpSp>
            <p:nvGrpSpPr>
              <p:cNvPr id="98364" name="Group 59"/>
              <p:cNvGrpSpPr>
                <a:grpSpLocks/>
              </p:cNvGrpSpPr>
              <p:nvPr/>
            </p:nvGrpSpPr>
            <p:grpSpPr bwMode="auto">
              <a:xfrm>
                <a:off x="1531591" y="469454"/>
                <a:ext cx="3256032" cy="5995762"/>
                <a:chOff x="3465316" y="659794"/>
                <a:chExt cx="3256032" cy="5995762"/>
              </a:xfrm>
            </p:grpSpPr>
            <p:pic>
              <p:nvPicPr>
                <p:cNvPr id="98366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08" y="2996952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367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8271" y="5064576"/>
                  <a:ext cx="472530" cy="473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368" name="Picture 10" descr="D:\07 สมัชชาคุณธรรม 61\05 แนวทางการส่งเสริม พัฒนาและคัดเลือกจังหวัดคุณธรรม\รูปประกอบ\thailand-map-1360073_960_720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5316" y="659794"/>
                  <a:ext cx="3256032" cy="5995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5" name="Freeform 64"/>
                <p:cNvSpPr/>
                <p:nvPr/>
              </p:nvSpPr>
              <p:spPr>
                <a:xfrm>
                  <a:off x="4136407" y="1652484"/>
                  <a:ext cx="1428044" cy="4538010"/>
                </a:xfrm>
                <a:custGeom>
                  <a:avLst/>
                  <a:gdLst>
                    <a:gd name="connsiteX0" fmla="*/ 225573 w 1631145"/>
                    <a:gd name="connsiteY0" fmla="*/ 0 h 5191048"/>
                    <a:gd name="connsiteX1" fmla="*/ 1628704 w 1631145"/>
                    <a:gd name="connsiteY1" fmla="*/ 709449 h 5191048"/>
                    <a:gd name="connsiteX2" fmla="*/ 556649 w 1631145"/>
                    <a:gd name="connsiteY2" fmla="*/ 1860331 h 5191048"/>
                    <a:gd name="connsiteX3" fmla="*/ 241338 w 1631145"/>
                    <a:gd name="connsiteY3" fmla="*/ 2837793 h 5191048"/>
                    <a:gd name="connsiteX4" fmla="*/ 4856 w 1631145"/>
                    <a:gd name="connsiteY4" fmla="*/ 4162097 h 5191048"/>
                    <a:gd name="connsiteX5" fmla="*/ 462056 w 1631145"/>
                    <a:gd name="connsiteY5" fmla="*/ 5044966 h 5191048"/>
                    <a:gd name="connsiteX6" fmla="*/ 966552 w 1631145"/>
                    <a:gd name="connsiteY6" fmla="*/ 5186855 h 5191048"/>
                    <a:gd name="connsiteX7" fmla="*/ 1029614 w 1631145"/>
                    <a:gd name="connsiteY7" fmla="*/ 5139559 h 519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31145" h="5191048">
                      <a:moveTo>
                        <a:pt x="225573" y="0"/>
                      </a:moveTo>
                      <a:cubicBezTo>
                        <a:pt x="899549" y="199697"/>
                        <a:pt x="1573525" y="399394"/>
                        <a:pt x="1628704" y="709449"/>
                      </a:cubicBezTo>
                      <a:cubicBezTo>
                        <a:pt x="1683883" y="1019504"/>
                        <a:pt x="787877" y="1505607"/>
                        <a:pt x="556649" y="1860331"/>
                      </a:cubicBezTo>
                      <a:cubicBezTo>
                        <a:pt x="325421" y="2215055"/>
                        <a:pt x="333303" y="2454165"/>
                        <a:pt x="241338" y="2837793"/>
                      </a:cubicBezTo>
                      <a:cubicBezTo>
                        <a:pt x="149373" y="3221421"/>
                        <a:pt x="-31930" y="3794235"/>
                        <a:pt x="4856" y="4162097"/>
                      </a:cubicBezTo>
                      <a:cubicBezTo>
                        <a:pt x="41642" y="4529959"/>
                        <a:pt x="301773" y="4874173"/>
                        <a:pt x="462056" y="5044966"/>
                      </a:cubicBezTo>
                      <a:cubicBezTo>
                        <a:pt x="622339" y="5215759"/>
                        <a:pt x="871959" y="5171090"/>
                        <a:pt x="966552" y="5186855"/>
                      </a:cubicBezTo>
                      <a:cubicBezTo>
                        <a:pt x="1061145" y="5202621"/>
                        <a:pt x="1045379" y="5171090"/>
                        <a:pt x="1029614" y="5139559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pic>
              <p:nvPicPr>
                <p:cNvPr id="98370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3069" y="1367047"/>
                  <a:ext cx="490970" cy="491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8365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469" y="1933907"/>
                <a:ext cx="601435" cy="60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8362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55" y="3731716"/>
              <a:ext cx="268300" cy="26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63" name="Picture 13" descr="D:\07 สมัชชาคุณธรรม 61\05 แนวทางการส่งเสริม พัฒนาและคัดเลือกจังหวัดคุณธรรม\รูปประกอบ\vivoactive-features-icon-large-gps.pn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21" y="5678942"/>
              <a:ext cx="472530" cy="47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3697288" y="3544491"/>
            <a:ext cx="1833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</a:pPr>
            <a:r>
              <a:rPr lang="th-TH" sz="2000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๔. กำหนดวิธีการและกลไกในการปฏิบัติงาน </a:t>
            </a:r>
            <a:endParaRPr lang="en-US" sz="2000" b="1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101976" y="1304925"/>
            <a:ext cx="4614863" cy="30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95477" tIns="58420" rIns="58420" bIns="58420" spcCol="1270" anchor="ctr"/>
          <a:lstStyle/>
          <a:p>
            <a:pPr defTabSz="1022350">
              <a:lnSpc>
                <a:spcPct val="90000"/>
              </a:lnSpc>
              <a:spcAft>
                <a:spcPct val="35000"/>
              </a:spcAft>
              <a:defRPr/>
            </a:pPr>
            <a:endParaRPr lang="th-TH" sz="2300" dirty="0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98310" name="Group 5"/>
          <p:cNvGrpSpPr>
            <a:grpSpLocks/>
          </p:cNvGrpSpPr>
          <p:nvPr/>
        </p:nvGrpSpPr>
        <p:grpSpPr bwMode="auto">
          <a:xfrm>
            <a:off x="-280988" y="3175396"/>
            <a:ext cx="9452770" cy="1825391"/>
            <a:chOff x="-303584" y="4234463"/>
            <a:chExt cx="10239680" cy="2433706"/>
          </a:xfrm>
        </p:grpSpPr>
        <p:sp>
          <p:nvSpPr>
            <p:cNvPr id="80" name="Rounded Rectangle 79"/>
            <p:cNvSpPr/>
            <p:nvPr/>
          </p:nvSpPr>
          <p:spPr>
            <a:xfrm>
              <a:off x="693816" y="4832912"/>
              <a:ext cx="9212185" cy="17648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98347" name="Group 1"/>
            <p:cNvGrpSpPr>
              <a:grpSpLocks/>
            </p:cNvGrpSpPr>
            <p:nvPr/>
          </p:nvGrpSpPr>
          <p:grpSpPr bwMode="auto">
            <a:xfrm>
              <a:off x="1754842" y="4869424"/>
              <a:ext cx="8181254" cy="1798745"/>
              <a:chOff x="1444721" y="4928850"/>
              <a:chExt cx="9956161" cy="1798745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1444721" y="6081304"/>
                <a:ext cx="7771560" cy="646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550" b="1" dirty="0">
                    <a:solidFill>
                      <a:schemeClr val="tx2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๑. ร่วมกันประกาศข้อตกลง (เจตนารมณ์)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444721" y="5674928"/>
                <a:ext cx="9919537" cy="64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550" b="1" dirty="0">
                    <a:solidFill>
                      <a:schemeClr val="tx2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๒. กำหนดคุณธรรมเป้าหมายจังหวัด “ปัญหาที่อยากแก้”“ความดีที่อยากทำ”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481345" y="5351783"/>
                <a:ext cx="9919537" cy="64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550" b="1" dirty="0">
                    <a:solidFill>
                      <a:schemeClr val="tx2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๓. ตั้งกลไกการทำงาน (คณะกรรมการ/คณะทำงาน) ส่งเสริมคุณธรรมของจังหวัด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445277" y="4928850"/>
                <a:ext cx="7717986" cy="64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550" b="1" dirty="0">
                    <a:solidFill>
                      <a:schemeClr val="tx2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๔. ถ่ายทอดภารกิจการส่งเสริมคุณธรรมไปสู่ระดับอำเภอ</a:t>
                </a:r>
              </a:p>
            </p:txBody>
          </p:sp>
        </p:grpSp>
        <p:grpSp>
          <p:nvGrpSpPr>
            <p:cNvPr id="98348" name="Group 127"/>
            <p:cNvGrpSpPr>
              <a:grpSpLocks/>
            </p:cNvGrpSpPr>
            <p:nvPr/>
          </p:nvGrpSpPr>
          <p:grpSpPr bwMode="auto">
            <a:xfrm>
              <a:off x="-303584" y="4234463"/>
              <a:ext cx="1930842" cy="1930841"/>
              <a:chOff x="1050911" y="2689118"/>
              <a:chExt cx="1250856" cy="1250856"/>
            </a:xfrm>
          </p:grpSpPr>
          <p:grpSp>
            <p:nvGrpSpPr>
              <p:cNvPr id="98351" name="Group 128"/>
              <p:cNvGrpSpPr>
                <a:grpSpLocks/>
              </p:cNvGrpSpPr>
              <p:nvPr/>
            </p:nvGrpSpPr>
            <p:grpSpPr bwMode="auto">
              <a:xfrm>
                <a:off x="1050911" y="2689118"/>
                <a:ext cx="1250856" cy="1250856"/>
                <a:chOff x="1050911" y="2689118"/>
                <a:chExt cx="1250856" cy="1250856"/>
              </a:xfrm>
            </p:grpSpPr>
            <p:grpSp>
              <p:nvGrpSpPr>
                <p:cNvPr id="98353" name="Group 130"/>
                <p:cNvGrpSpPr>
                  <a:grpSpLocks/>
                </p:cNvGrpSpPr>
                <p:nvPr/>
              </p:nvGrpSpPr>
              <p:grpSpPr bwMode="auto">
                <a:xfrm>
                  <a:off x="1050911" y="2689118"/>
                  <a:ext cx="1250856" cy="1250856"/>
                  <a:chOff x="1050911" y="2689118"/>
                  <a:chExt cx="1250856" cy="1250856"/>
                </a:xfrm>
              </p:grpSpPr>
              <p:pic>
                <p:nvPicPr>
                  <p:cNvPr id="133" name="Picture 4" descr="D:\07 สมัชชาคุณธรรม 61\05 แนวทางการส่งเสริม พัฒนาและคัดเลือกจังหวัดคุณธรรม\รูปประกอบ\256-256-a5485b563efc4511e0cd8bd04ad0fe9e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50911" y="2689118"/>
                    <a:ext cx="1250856" cy="1250856"/>
                  </a:xfrm>
                  <a:prstGeom prst="rect">
                    <a:avLst/>
                  </a:prstGeom>
                  <a:noFill/>
                  <a:extLst/>
                </p:spPr>
              </p:pic>
              <p:sp>
                <p:nvSpPr>
                  <p:cNvPr id="134" name="Oval 133"/>
                  <p:cNvSpPr/>
                  <p:nvPr/>
                </p:nvSpPr>
                <p:spPr>
                  <a:xfrm>
                    <a:off x="1340563" y="2773444"/>
                    <a:ext cx="714100" cy="71471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th-TH">
                      <a:latin typeface="AngsanaUPC" pitchFamily="18" charset="-34"/>
                      <a:cs typeface="AngsanaUPC" pitchFamily="18" charset="-34"/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1405610" y="2727167"/>
                  <a:ext cx="578435" cy="39874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th-TH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UPC" pitchFamily="18" charset="-34"/>
                      <a:cs typeface="AngsanaUPC" pitchFamily="18" charset="-34"/>
                    </a:rPr>
                    <a:t>ระดับ ๑</a:t>
                  </a:r>
                </a:p>
              </p:txBody>
            </p:sp>
          </p:grpSp>
          <p:sp>
            <p:nvSpPr>
              <p:cNvPr id="98352" name="TextBox 129"/>
              <p:cNvSpPr txBox="1">
                <a:spLocks noChangeArrowheads="1"/>
              </p:cNvSpPr>
              <p:nvPr/>
            </p:nvSpPr>
            <p:spPr bwMode="auto">
              <a:xfrm>
                <a:off x="1313425" y="2939884"/>
                <a:ext cx="861914" cy="611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9pPr>
              </a:lstStyle>
              <a:p>
                <a:pPr algn="ctr"/>
                <a:r>
                  <a:rPr lang="th-TH" sz="2000" b="1">
                    <a:latin typeface="AngsanaUPC" pitchFamily="18" charset="-34"/>
                    <a:cs typeface="AngsanaUPC" pitchFamily="18" charset="-34"/>
                  </a:rPr>
                  <a:t>จังหวัดส่งเสริม</a:t>
                </a:r>
              </a:p>
              <a:p>
                <a:pPr algn="ctr"/>
                <a:r>
                  <a:rPr lang="th-TH" sz="2000" b="1">
                    <a:latin typeface="AngsanaUPC" pitchFamily="18" charset="-34"/>
                    <a:cs typeface="AngsanaUPC" pitchFamily="18" charset="-34"/>
                  </a:rPr>
                  <a:t>คุณธรรม</a:t>
                </a: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798715" y="5528196"/>
              <a:ext cx="787601" cy="9848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ข้อ ๑ - ๔ </a:t>
              </a:r>
            </a:p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อย่างน้อย </a:t>
              </a:r>
            </a:p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๓ คะแนน</a:t>
              </a:r>
            </a:p>
          </p:txBody>
        </p:sp>
        <p:sp>
          <p:nvSpPr>
            <p:cNvPr id="146" name="7-Point Star 145"/>
            <p:cNvSpPr/>
            <p:nvPr/>
          </p:nvSpPr>
          <p:spPr>
            <a:xfrm>
              <a:off x="652545" y="5445651"/>
              <a:ext cx="266546" cy="276208"/>
            </a:xfrm>
            <a:prstGeom prst="star7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</p:grpSp>
      <p:grpSp>
        <p:nvGrpSpPr>
          <p:cNvPr id="98311" name="Group 10"/>
          <p:cNvGrpSpPr>
            <a:grpSpLocks/>
          </p:cNvGrpSpPr>
          <p:nvPr/>
        </p:nvGrpSpPr>
        <p:grpSpPr bwMode="auto">
          <a:xfrm>
            <a:off x="2051051" y="681038"/>
            <a:ext cx="7161213" cy="1781339"/>
            <a:chOff x="2707472" y="979481"/>
            <a:chExt cx="7286090" cy="2373915"/>
          </a:xfrm>
        </p:grpSpPr>
        <p:sp>
          <p:nvSpPr>
            <p:cNvPr id="82" name="Rounded Rectangle 81"/>
            <p:cNvSpPr/>
            <p:nvPr/>
          </p:nvSpPr>
          <p:spPr>
            <a:xfrm>
              <a:off x="4090068" y="1484050"/>
              <a:ext cx="5816274" cy="180883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98335" name="Group 100"/>
            <p:cNvGrpSpPr>
              <a:grpSpLocks/>
            </p:cNvGrpSpPr>
            <p:nvPr/>
          </p:nvGrpSpPr>
          <p:grpSpPr bwMode="auto">
            <a:xfrm>
              <a:off x="2707472" y="979481"/>
              <a:ext cx="1930841" cy="1930841"/>
              <a:chOff x="813566" y="2818592"/>
              <a:chExt cx="1250856" cy="1250856"/>
            </a:xfrm>
          </p:grpSpPr>
          <p:grpSp>
            <p:nvGrpSpPr>
              <p:cNvPr id="98342" name="Group 101"/>
              <p:cNvGrpSpPr>
                <a:grpSpLocks/>
              </p:cNvGrpSpPr>
              <p:nvPr/>
            </p:nvGrpSpPr>
            <p:grpSpPr bwMode="auto">
              <a:xfrm>
                <a:off x="813566" y="2818592"/>
                <a:ext cx="1250856" cy="1250856"/>
                <a:chOff x="813566" y="2818592"/>
                <a:chExt cx="1250856" cy="1250856"/>
              </a:xfrm>
            </p:grpSpPr>
            <p:pic>
              <p:nvPicPr>
                <p:cNvPr id="104" name="Picture 4" descr="D:\07 สมัชชาคุณธรรม 61\05 แนวทางการส่งเสริม พัฒนาและคัดเลือกจังหวัดคุณธรรม\รูปประกอบ\256-256-a5485b563efc4511e0cd8bd04ad0fe9e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813566" y="2818592"/>
                  <a:ext cx="1250856" cy="1250856"/>
                </a:xfrm>
                <a:prstGeom prst="rect">
                  <a:avLst/>
                </a:prstGeom>
                <a:noFill/>
                <a:extLst/>
              </p:spPr>
            </p:pic>
            <p:sp>
              <p:nvSpPr>
                <p:cNvPr id="105" name="Oval 104"/>
                <p:cNvSpPr/>
                <p:nvPr/>
              </p:nvSpPr>
              <p:spPr>
                <a:xfrm>
                  <a:off x="1098177" y="2912132"/>
                  <a:ext cx="714666" cy="7143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1208837" y="2912132"/>
                <a:ext cx="571822" cy="39857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ระดับ ๓</a:t>
                </a: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472867" y="2707393"/>
              <a:ext cx="5451241" cy="6460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55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๘. มีผลสำเร็จการดำเนินงาน/กำหนดประเด็นคุณธรรมเพิ่ม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466407" y="1904525"/>
              <a:ext cx="5527155" cy="11689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55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๙. เพิ่มประเด็นคุณธรรมในมิติศาสนา หลัก</a:t>
              </a:r>
              <a:r>
                <a:rPr lang="th-TH" sz="2550" b="1" dirty="0" smtClean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ปรัชญาของ</a:t>
              </a:r>
              <a:r>
                <a:rPr lang="th-TH" sz="255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เศรษฐกิจพอเพียง และวิถีวัฒนธรรม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392108" y="1484050"/>
              <a:ext cx="5236423" cy="6460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550" b="1" dirty="0">
                  <a:solidFill>
                    <a:schemeClr val="bg1"/>
                  </a:solidFill>
                  <a:latin typeface="AngsanaUPC" pitchFamily="18" charset="-34"/>
                  <a:cs typeface="AngsanaUPC" pitchFamily="18" charset="-34"/>
                </a:rPr>
                <a:t>๑๐. มีองค์ความรู้/วิทยากร และเป็นแหล่งเรียนรู้</a:t>
              </a:r>
            </a:p>
          </p:txBody>
        </p:sp>
        <p:sp>
          <p:nvSpPr>
            <p:cNvPr id="98339" name="TextBox 141"/>
            <p:cNvSpPr txBox="1">
              <a:spLocks noChangeArrowheads="1"/>
            </p:cNvSpPr>
            <p:nvPr/>
          </p:nvSpPr>
          <p:spPr bwMode="auto">
            <a:xfrm>
              <a:off x="3034388" y="1483536"/>
              <a:ext cx="1339341" cy="94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/>
              <a:r>
                <a:rPr lang="th-TH" sz="2000" b="1">
                  <a:latin typeface="AngsanaUPC" pitchFamily="18" charset="-34"/>
                  <a:cs typeface="AngsanaUPC" pitchFamily="18" charset="-34"/>
                </a:rPr>
                <a:t>จังหวัดคุณธรรม</a:t>
              </a:r>
            </a:p>
            <a:p>
              <a:pPr algn="ctr"/>
              <a:r>
                <a:rPr lang="th-TH" sz="2000" b="1">
                  <a:latin typeface="AngsanaUPC" pitchFamily="18" charset="-34"/>
                  <a:cs typeface="AngsanaUPC" pitchFamily="18" charset="-34"/>
                </a:rPr>
                <a:t>ต้นแบบ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513449" y="2202823"/>
              <a:ext cx="788209" cy="9843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ข้อ ๑ - ๑๐ </a:t>
              </a:r>
            </a:p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อย่างน้อย </a:t>
              </a:r>
            </a:p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๑๐ คะแนน</a:t>
              </a:r>
            </a:p>
          </p:txBody>
        </p:sp>
        <p:sp>
          <p:nvSpPr>
            <p:cNvPr id="148" name="7-Point Star 147"/>
            <p:cNvSpPr/>
            <p:nvPr/>
          </p:nvSpPr>
          <p:spPr>
            <a:xfrm>
              <a:off x="3293784" y="2060021"/>
              <a:ext cx="266505" cy="276085"/>
            </a:xfrm>
            <a:prstGeom prst="star7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</p:grpSp>
      <p:grpSp>
        <p:nvGrpSpPr>
          <p:cNvPr id="98312" name="Group 4"/>
          <p:cNvGrpSpPr>
            <a:grpSpLocks/>
          </p:cNvGrpSpPr>
          <p:nvPr/>
        </p:nvGrpSpPr>
        <p:grpSpPr bwMode="auto">
          <a:xfrm rot="-726938">
            <a:off x="106363" y="426244"/>
            <a:ext cx="1852612" cy="1354931"/>
            <a:chOff x="394710" y="449033"/>
            <a:chExt cx="1686915" cy="1519242"/>
          </a:xfrm>
        </p:grpSpPr>
        <p:grpSp>
          <p:nvGrpSpPr>
            <p:cNvPr id="98328" name="Group 149"/>
            <p:cNvGrpSpPr>
              <a:grpSpLocks/>
            </p:cNvGrpSpPr>
            <p:nvPr/>
          </p:nvGrpSpPr>
          <p:grpSpPr bwMode="auto">
            <a:xfrm rot="-686669">
              <a:off x="394710" y="449033"/>
              <a:ext cx="1686915" cy="1493935"/>
              <a:chOff x="1228412" y="721081"/>
              <a:chExt cx="1752151" cy="1551708"/>
            </a:xfrm>
          </p:grpSpPr>
          <p:sp>
            <p:nvSpPr>
              <p:cNvPr id="154" name="Teardrop 153"/>
              <p:cNvSpPr/>
              <p:nvPr/>
            </p:nvSpPr>
            <p:spPr>
              <a:xfrm rot="2436946">
                <a:off x="2047726" y="1026952"/>
                <a:ext cx="932378" cy="933207"/>
              </a:xfrm>
              <a:prstGeom prst="teardrop">
                <a:avLst/>
              </a:prstGeom>
              <a:solidFill>
                <a:srgbClr val="429780"/>
              </a:solidFill>
              <a:ln>
                <a:solidFill>
                  <a:srgbClr val="42978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1228024" y="716397"/>
                <a:ext cx="1550961" cy="1551648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98329" name="Group 2"/>
            <p:cNvGrpSpPr>
              <a:grpSpLocks/>
            </p:cNvGrpSpPr>
            <p:nvPr/>
          </p:nvGrpSpPr>
          <p:grpSpPr bwMode="auto">
            <a:xfrm>
              <a:off x="821716" y="504395"/>
              <a:ext cx="794968" cy="1463880"/>
              <a:chOff x="305991" y="1858335"/>
              <a:chExt cx="794968" cy="1463880"/>
            </a:xfrm>
          </p:grpSpPr>
          <p:pic>
            <p:nvPicPr>
              <p:cNvPr id="98330" name="Picture 4" descr="D:\07 สมัชชาคุณธรรม 61\แผนแม่บทส่งเสริมคุณธรรม\04 แนวทางการส่งเสริม พัฒนาและคัดเลือกจังหวัดคุณธรรม\รูปประกอบ\thailand-map-1360073_960_720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14967">
                <a:off x="305991" y="1858335"/>
                <a:ext cx="794968" cy="1463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1" name="Picture 6" descr="D:\07 สมัชชาคุณธรรม 61\แผนแม่บทส่งเสริมคุณธรรม\04 แนวทางการส่งเสริม พัฒนาและคัดเลือกจังหวัดคุณธรรม\รูปประกอบ\pointer_compass-512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787" y="2155500"/>
                <a:ext cx="374386" cy="374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8313" name="Group 8"/>
          <p:cNvGrpSpPr>
            <a:grpSpLocks/>
          </p:cNvGrpSpPr>
          <p:nvPr/>
        </p:nvGrpSpPr>
        <p:grpSpPr bwMode="auto">
          <a:xfrm>
            <a:off x="1125538" y="1993107"/>
            <a:ext cx="8018462" cy="1704262"/>
            <a:chOff x="1219200" y="2657128"/>
            <a:chExt cx="8686800" cy="2272427"/>
          </a:xfrm>
        </p:grpSpPr>
        <p:sp>
          <p:nvSpPr>
            <p:cNvPr id="81" name="Rounded Rectangle 80"/>
            <p:cNvSpPr/>
            <p:nvPr/>
          </p:nvSpPr>
          <p:spPr>
            <a:xfrm>
              <a:off x="2227013" y="3263574"/>
              <a:ext cx="7656630" cy="153199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98316" name="Group 105"/>
            <p:cNvGrpSpPr>
              <a:grpSpLocks/>
            </p:cNvGrpSpPr>
            <p:nvPr/>
          </p:nvGrpSpPr>
          <p:grpSpPr bwMode="auto">
            <a:xfrm>
              <a:off x="1219200" y="2657128"/>
              <a:ext cx="1930841" cy="1930841"/>
              <a:chOff x="1050911" y="2819400"/>
              <a:chExt cx="1250856" cy="1250856"/>
            </a:xfrm>
          </p:grpSpPr>
          <p:grpSp>
            <p:nvGrpSpPr>
              <p:cNvPr id="98324" name="Group 106"/>
              <p:cNvGrpSpPr>
                <a:grpSpLocks/>
              </p:cNvGrpSpPr>
              <p:nvPr/>
            </p:nvGrpSpPr>
            <p:grpSpPr bwMode="auto">
              <a:xfrm>
                <a:off x="1050911" y="2819400"/>
                <a:ext cx="1250856" cy="1250856"/>
                <a:chOff x="1050911" y="2819400"/>
                <a:chExt cx="1250856" cy="1250856"/>
              </a:xfrm>
            </p:grpSpPr>
            <p:pic>
              <p:nvPicPr>
                <p:cNvPr id="109" name="Picture 4" descr="D:\07 สมัชชาคุณธรรม 61\05 แนวทางการส่งเสริม พัฒนาและคัดเลือกจังหวัดคุณธรรม\รูปประกอบ\256-256-a5485b563efc4511e0cd8bd04ad0fe9e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1050911" y="2819400"/>
                  <a:ext cx="1250856" cy="1250856"/>
                </a:xfrm>
                <a:prstGeom prst="rect">
                  <a:avLst/>
                </a:prstGeom>
                <a:noFill/>
                <a:extLst/>
              </p:spPr>
            </p:pic>
            <p:sp>
              <p:nvSpPr>
                <p:cNvPr id="127" name="Oval 126"/>
                <p:cNvSpPr/>
                <p:nvPr/>
              </p:nvSpPr>
              <p:spPr>
                <a:xfrm>
                  <a:off x="1340590" y="2918133"/>
                  <a:ext cx="714169" cy="7137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</p:grpSp>
          <p:sp>
            <p:nvSpPr>
              <p:cNvPr id="108" name="TextBox 107"/>
              <p:cNvSpPr txBox="1"/>
              <p:nvPr/>
            </p:nvSpPr>
            <p:spPr>
              <a:xfrm>
                <a:off x="1387081" y="2934588"/>
                <a:ext cx="615616" cy="3987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ระดับ ๒</a:t>
                </a:r>
              </a:p>
            </p:txBody>
          </p:sp>
        </p:grpSp>
        <p:grpSp>
          <p:nvGrpSpPr>
            <p:cNvPr id="98317" name="Group 6"/>
            <p:cNvGrpSpPr>
              <a:grpSpLocks/>
            </p:cNvGrpSpPr>
            <p:nvPr/>
          </p:nvGrpSpPr>
          <p:grpSpPr bwMode="auto">
            <a:xfrm>
              <a:off x="3098961" y="3236652"/>
              <a:ext cx="6807039" cy="1536222"/>
              <a:chOff x="2838041" y="3302980"/>
              <a:chExt cx="6807039" cy="153622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2838041" y="4182589"/>
                <a:ext cx="6807039" cy="6566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600" b="1" dirty="0">
                    <a:solidFill>
                      <a:schemeClr val="accent1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๕. ดำเนินงานตามเป้าหมายจนเกิดผลสำเร็จตามแผนการขับเคลื่อนฯ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838041" y="3783050"/>
                <a:ext cx="6535308" cy="6463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550" b="1" dirty="0">
                    <a:solidFill>
                      <a:schemeClr val="accent1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๖. แผนส่งเสริมคุณธรรมได้รับการบรรจุเป็นยุทธศาสตร์จังหวัด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2838041" y="3302980"/>
                <a:ext cx="6535308" cy="6566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600" b="1" dirty="0">
                    <a:solidFill>
                      <a:schemeClr val="accent1">
                        <a:lumMod val="50000"/>
                      </a:schemeClr>
                    </a:solidFill>
                    <a:latin typeface="AngsanaUPC" pitchFamily="18" charset="-34"/>
                    <a:cs typeface="AngsanaUPC" pitchFamily="18" charset="-34"/>
                  </a:rPr>
                  <a:t>๗. มีการยกย่อง เชิดชู บุคคล ชุมชน องค์กร อำเภอคุณธรรม</a:t>
                </a:r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2245931" y="3944636"/>
              <a:ext cx="789397" cy="9849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ข้อ ๑ - ๗ </a:t>
              </a:r>
            </a:p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อย่างน้อย </a:t>
              </a:r>
            </a:p>
            <a:p>
              <a:pPr algn="ctr">
                <a:defRPr/>
              </a:pPr>
              <a:r>
                <a:rPr lang="th-TH" sz="1400" b="1" dirty="0">
                  <a:solidFill>
                    <a:schemeClr val="accent1">
                      <a:lumMod val="50000"/>
                    </a:schemeClr>
                  </a:solidFill>
                  <a:latin typeface="AngsanaUPC" pitchFamily="18" charset="-34"/>
                  <a:cs typeface="AngsanaUPC" pitchFamily="18" charset="-34"/>
                </a:rPr>
                <a:t>๗ คะแนน</a:t>
              </a:r>
            </a:p>
          </p:txBody>
        </p:sp>
        <p:sp>
          <p:nvSpPr>
            <p:cNvPr id="147" name="7-Point Star 146"/>
            <p:cNvSpPr/>
            <p:nvPr/>
          </p:nvSpPr>
          <p:spPr>
            <a:xfrm>
              <a:off x="2120385" y="3860495"/>
              <a:ext cx="266571" cy="277823"/>
            </a:xfrm>
            <a:prstGeom prst="star7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98320" name="TextBox 54"/>
            <p:cNvSpPr txBox="1">
              <a:spLocks noChangeArrowheads="1"/>
            </p:cNvSpPr>
            <p:nvPr/>
          </p:nvSpPr>
          <p:spPr bwMode="auto">
            <a:xfrm>
              <a:off x="1596847" y="3216369"/>
              <a:ext cx="1426107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r>
                <a:rPr lang="th-TH" sz="2000" b="1">
                  <a:latin typeface="AngsanaUPC" pitchFamily="18" charset="-34"/>
                  <a:cs typeface="AngsanaUPC" pitchFamily="18" charset="-34"/>
                </a:rPr>
                <a:t>จังหวัดคุณธรรม</a:t>
              </a:r>
            </a:p>
          </p:txBody>
        </p:sp>
      </p:grpSp>
      <p:sp>
        <p:nvSpPr>
          <p:cNvPr id="98314" name="TextBox 66"/>
          <p:cNvSpPr txBox="1">
            <a:spLocks noChangeArrowheads="1"/>
          </p:cNvSpPr>
          <p:nvPr/>
        </p:nvSpPr>
        <p:spPr bwMode="auto">
          <a:xfrm>
            <a:off x="3375025" y="4772025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****ต้องทำทุกตัวชี้วัด****</a:t>
            </a:r>
          </a:p>
        </p:txBody>
      </p:sp>
    </p:spTree>
    <p:extLst>
      <p:ext uri="{BB962C8B-B14F-4D97-AF65-F5344CB8AC3E}">
        <p14:creationId xmlns:p14="http://schemas.microsoft.com/office/powerpoint/2010/main" val="38082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58"/>
            <a:ext cx="9144000" cy="7402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sz="6000" b="1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จังหวัดคุณธรรม</a:t>
            </a:r>
            <a:endParaRPr lang="en-US" sz="6000" b="1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68" y="1128467"/>
            <a:ext cx="8668203" cy="37475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thaiDist"/>
            <a:r>
              <a:rPr lang="th-TH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จังหวัดคุณธรรม คือ จังหวัด</a:t>
            </a:r>
            <a:r>
              <a:rPr lang="th-TH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ที่ผู้ว่าราชการจังหวัดและผู้แทนเครือข่ายประชารัฐ แสดงเจตนารมณ์ และ</a:t>
            </a:r>
            <a:r>
              <a:rPr lang="th-TH" b="1" dirty="0" smtClean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มุ่งมั่นดำเนินการ</a:t>
            </a:r>
            <a:r>
              <a:rPr lang="th-TH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ส่งเสริมคุณธรรมในองค์กรของเครือข่ายประชารัฐ ชุมชน และประชาชนให้เป็นองค์กร คุณธรรม ชุมชน</a:t>
            </a:r>
            <a:r>
              <a:rPr lang="th-TH" b="1" dirty="0" smtClean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คุณธรรม  โดย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ยึดมั่นและปฏิบัติตามหลักธรรมทางศาสนา น้อมนำหลักปรัชญาของเศรษฐกิจพอเพียงและวิถีวัฒนธรรมไทยอันดีงามมาเป็นหลักในการดำเนิน</a:t>
            </a:r>
            <a:r>
              <a:rPr lang="th-TH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ชีวิต</a:t>
            </a:r>
            <a:endParaRPr lang="en-US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00461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55650" y="0"/>
            <a:ext cx="8229600" cy="12003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48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r>
              <a:rPr lang="th-TH" sz="7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จังหวัดคุณธรรม</a:t>
            </a:r>
            <a:endParaRPr lang="th-TH" sz="72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987574"/>
            <a:ext cx="8280845" cy="40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5486"/>
            <a:ext cx="831715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479"/>
            <a:ext cx="8280920" cy="47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3478"/>
            <a:ext cx="835292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4804"/>
            <a:ext cx="8280920" cy="49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323850" y="4371975"/>
            <a:ext cx="9558338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90488" y="4348163"/>
            <a:ext cx="9324976" cy="959644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379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2" t="18040" r="25500" b="14670"/>
          <a:stretch>
            <a:fillRect/>
          </a:stretch>
        </p:blipFill>
        <p:spPr bwMode="auto">
          <a:xfrm>
            <a:off x="7666039" y="1427560"/>
            <a:ext cx="1004887" cy="88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/>
          <a:stretch>
            <a:fillRect/>
          </a:stretch>
        </p:blipFill>
        <p:spPr bwMode="auto">
          <a:xfrm>
            <a:off x="6662738" y="2321719"/>
            <a:ext cx="1003300" cy="9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/>
          <a:stretch>
            <a:fillRect/>
          </a:stretch>
        </p:blipFill>
        <p:spPr bwMode="auto">
          <a:xfrm>
            <a:off x="6662738" y="1425179"/>
            <a:ext cx="1003300" cy="8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r="1443"/>
          <a:stretch>
            <a:fillRect/>
          </a:stretch>
        </p:blipFill>
        <p:spPr bwMode="auto">
          <a:xfrm>
            <a:off x="7675563" y="2352675"/>
            <a:ext cx="995362" cy="89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2"/>
          <a:stretch>
            <a:fillRect/>
          </a:stretch>
        </p:blipFill>
        <p:spPr bwMode="auto">
          <a:xfrm>
            <a:off x="5657850" y="2331244"/>
            <a:ext cx="1004888" cy="91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12108"/>
          <a:stretch>
            <a:fillRect/>
          </a:stretch>
        </p:blipFill>
        <p:spPr bwMode="auto">
          <a:xfrm>
            <a:off x="5654675" y="1425179"/>
            <a:ext cx="1003300" cy="8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3"/>
          <a:stretch>
            <a:fillRect/>
          </a:stretch>
        </p:blipFill>
        <p:spPr bwMode="auto">
          <a:xfrm>
            <a:off x="-107950" y="-538162"/>
            <a:ext cx="5759450" cy="534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16"/>
          <p:cNvSpPr txBox="1">
            <a:spLocks noChangeArrowheads="1"/>
          </p:cNvSpPr>
          <p:nvPr/>
        </p:nvSpPr>
        <p:spPr bwMode="auto">
          <a:xfrm>
            <a:off x="2808289" y="557213"/>
            <a:ext cx="1692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200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ความมั่นคง</a:t>
            </a:r>
          </a:p>
        </p:txBody>
      </p:sp>
      <p:sp>
        <p:nvSpPr>
          <p:cNvPr id="33804" name="TextBox 17"/>
          <p:cNvSpPr txBox="1">
            <a:spLocks noChangeArrowheads="1"/>
          </p:cNvSpPr>
          <p:nvPr/>
        </p:nvSpPr>
        <p:spPr bwMode="auto">
          <a:xfrm>
            <a:off x="3924300" y="1275160"/>
            <a:ext cx="16906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1800" b="1">
                <a:latin typeface="AngsanaUPC" pitchFamily="18" charset="-34"/>
                <a:cs typeface="AngsanaUPC" pitchFamily="18" charset="-34"/>
              </a:rPr>
              <a:t>การสร้าง</a:t>
            </a:r>
          </a:p>
          <a:p>
            <a:r>
              <a:rPr lang="th-TH" sz="1800" b="1">
                <a:latin typeface="AngsanaUPC" pitchFamily="18" charset="-34"/>
                <a:cs typeface="AngsanaUPC" pitchFamily="18" charset="-34"/>
              </a:rPr>
              <a:t>   ความสามารถ</a:t>
            </a:r>
          </a:p>
          <a:p>
            <a:r>
              <a:rPr lang="th-TH" sz="1800" b="1">
                <a:latin typeface="AngsanaUPC" pitchFamily="18" charset="-34"/>
                <a:cs typeface="AngsanaUPC" pitchFamily="18" charset="-34"/>
              </a:rPr>
              <a:t>   ในการแข่งขัน</a:t>
            </a:r>
          </a:p>
        </p:txBody>
      </p:sp>
      <p:sp>
        <p:nvSpPr>
          <p:cNvPr id="33805" name="TextBox 18"/>
          <p:cNvSpPr txBox="1">
            <a:spLocks noChangeArrowheads="1"/>
          </p:cNvSpPr>
          <p:nvPr/>
        </p:nvSpPr>
        <p:spPr bwMode="auto">
          <a:xfrm>
            <a:off x="3960814" y="2689623"/>
            <a:ext cx="1690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1800" b="1">
                <a:solidFill>
                  <a:srgbClr val="FFC000"/>
                </a:solidFill>
                <a:latin typeface="AngsanaUPC" pitchFamily="18" charset="-34"/>
                <a:cs typeface="AngsanaUPC" pitchFamily="18" charset="-34"/>
              </a:rPr>
              <a:t>       </a:t>
            </a:r>
            <a:r>
              <a:rPr lang="th-TH" sz="1800" b="1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พัฒนา</a:t>
            </a:r>
          </a:p>
          <a:p>
            <a:r>
              <a:rPr lang="th-TH" sz="1800" b="1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   และเสริมสร้าง</a:t>
            </a:r>
          </a:p>
          <a:p>
            <a:r>
              <a:rPr lang="th-TH" sz="1800" b="1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ศักยภาพคน</a:t>
            </a:r>
          </a:p>
        </p:txBody>
      </p:sp>
      <p:sp>
        <p:nvSpPr>
          <p:cNvPr id="33806" name="TextBox 20"/>
          <p:cNvSpPr txBox="1">
            <a:spLocks noChangeArrowheads="1"/>
          </p:cNvSpPr>
          <p:nvPr/>
        </p:nvSpPr>
        <p:spPr bwMode="auto">
          <a:xfrm>
            <a:off x="2952750" y="3654029"/>
            <a:ext cx="16906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1800" b="1">
                <a:latin typeface="AngsanaUPC" pitchFamily="18" charset="-34"/>
                <a:cs typeface="AngsanaUPC" pitchFamily="18" charset="-34"/>
              </a:rPr>
              <a:t>สร้างโอกาสความ</a:t>
            </a:r>
          </a:p>
          <a:p>
            <a:r>
              <a:rPr lang="th-TH" sz="1800" b="1">
                <a:latin typeface="AngsanaUPC" pitchFamily="18" charset="-34"/>
                <a:cs typeface="AngsanaUPC" pitchFamily="18" charset="-34"/>
              </a:rPr>
              <a:t>เสมอภาคและ</a:t>
            </a:r>
          </a:p>
          <a:p>
            <a:r>
              <a:rPr lang="th-TH" sz="1800" b="1">
                <a:latin typeface="AngsanaUPC" pitchFamily="18" charset="-34"/>
                <a:cs typeface="AngsanaUPC" pitchFamily="18" charset="-34"/>
              </a:rPr>
              <a:t>   เท่าเทียมกัน</a:t>
            </a:r>
          </a:p>
        </p:txBody>
      </p:sp>
      <p:sp>
        <p:nvSpPr>
          <p:cNvPr id="33807" name="TextBox 21"/>
          <p:cNvSpPr txBox="1">
            <a:spLocks noChangeArrowheads="1"/>
          </p:cNvSpPr>
          <p:nvPr/>
        </p:nvSpPr>
        <p:spPr bwMode="auto">
          <a:xfrm>
            <a:off x="1320801" y="3651647"/>
            <a:ext cx="1738313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lnSpc>
                <a:spcPts val="1900"/>
              </a:lnSpc>
            </a:pPr>
            <a:r>
              <a:rPr lang="th-TH" sz="1800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   สร้างการเติบโต</a:t>
            </a:r>
          </a:p>
          <a:p>
            <a:pPr>
              <a:lnSpc>
                <a:spcPts val="1900"/>
              </a:lnSpc>
            </a:pPr>
            <a:r>
              <a:rPr lang="th-TH" sz="1800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บนคุณภาพชีวิตที่</a:t>
            </a:r>
          </a:p>
          <a:p>
            <a:pPr>
              <a:lnSpc>
                <a:spcPts val="1900"/>
              </a:lnSpc>
            </a:pPr>
            <a:r>
              <a:rPr lang="th-TH" sz="1800" b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 เป็นมิตรกับสิ่งแวดล้อม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07950" y="617935"/>
            <a:ext cx="3167063" cy="12080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th-TH" sz="3200" b="1" dirty="0">
                <a:ln w="12700"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ยุทธศาสตร์ชาติ</a:t>
            </a:r>
          </a:p>
          <a:p>
            <a:pPr algn="ctr">
              <a:lnSpc>
                <a:spcPts val="2900"/>
              </a:lnSpc>
              <a:defRPr/>
            </a:pPr>
            <a:r>
              <a:rPr lang="th-TH" b="1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ระยะ</a:t>
            </a:r>
            <a:r>
              <a:rPr lang="th-TH" sz="3200" b="1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600" b="1" dirty="0">
                <a:ln w="12700"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20</a:t>
            </a:r>
            <a:r>
              <a:rPr lang="th-TH" sz="3200" b="1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b="1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ปี</a:t>
            </a:r>
          </a:p>
          <a:p>
            <a:pPr algn="ctr">
              <a:lnSpc>
                <a:spcPts val="2900"/>
              </a:lnSpc>
              <a:defRPr/>
            </a:pPr>
            <a:r>
              <a:rPr lang="th-TH" sz="2400" b="1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(2560 – 2579)</a:t>
            </a:r>
            <a:endParaRPr lang="th-TH" sz="2000" b="1" dirty="0">
              <a:ln w="1270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3809" name="TextBox 23"/>
          <p:cNvSpPr txBox="1">
            <a:spLocks noChangeArrowheads="1"/>
          </p:cNvSpPr>
          <p:nvPr/>
        </p:nvSpPr>
        <p:spPr bwMode="auto">
          <a:xfrm>
            <a:off x="539751" y="2582466"/>
            <a:ext cx="1692275" cy="10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lnSpc>
                <a:spcPts val="1900"/>
              </a:lnSpc>
            </a:pPr>
            <a:r>
              <a:rPr lang="th-TH" sz="1800" b="1">
                <a:latin typeface="AngsanaUPC" pitchFamily="18" charset="-34"/>
                <a:cs typeface="AngsanaUPC" pitchFamily="18" charset="-34"/>
              </a:rPr>
              <a:t>ปรับสมดุล</a:t>
            </a:r>
          </a:p>
          <a:p>
            <a:pPr>
              <a:lnSpc>
                <a:spcPts val="1900"/>
              </a:lnSpc>
            </a:pPr>
            <a:r>
              <a:rPr lang="th-TH" sz="1800" b="1">
                <a:latin typeface="AngsanaUPC" pitchFamily="18" charset="-34"/>
                <a:cs typeface="AngsanaUPC" pitchFamily="18" charset="-34"/>
              </a:rPr>
              <a:t> และพัฒนาระบบ</a:t>
            </a:r>
          </a:p>
          <a:p>
            <a:pPr>
              <a:lnSpc>
                <a:spcPts val="1900"/>
              </a:lnSpc>
            </a:pPr>
            <a:r>
              <a:rPr lang="th-TH" sz="1800" b="1">
                <a:latin typeface="AngsanaUPC" pitchFamily="18" charset="-34"/>
                <a:cs typeface="AngsanaUPC" pitchFamily="18" charset="-34"/>
              </a:rPr>
              <a:t>   การบริหารจัดการ</a:t>
            </a:r>
          </a:p>
          <a:p>
            <a:pPr>
              <a:lnSpc>
                <a:spcPts val="1900"/>
              </a:lnSpc>
            </a:pPr>
            <a:r>
              <a:rPr lang="th-TH" sz="1800" b="1">
                <a:latin typeface="AngsanaUPC" pitchFamily="18" charset="-34"/>
                <a:cs typeface="AngsanaUPC" pitchFamily="18" charset="-34"/>
              </a:rPr>
              <a:t>           ภาครัฐ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54676" y="1415654"/>
            <a:ext cx="1008063" cy="915590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62738" y="1415654"/>
            <a:ext cx="1008062" cy="915590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49913" y="2331244"/>
            <a:ext cx="1008062" cy="915591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57976" y="2331244"/>
            <a:ext cx="1008063" cy="915591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75563" y="2334817"/>
            <a:ext cx="1008062" cy="915590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70801" y="1415654"/>
            <a:ext cx="1008063" cy="915590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31" name="Group 17"/>
          <p:cNvGrpSpPr>
            <a:grpSpLocks noChangeAspect="1"/>
          </p:cNvGrpSpPr>
          <p:nvPr/>
        </p:nvGrpSpPr>
        <p:grpSpPr>
          <a:xfrm>
            <a:off x="8100393" y="4529297"/>
            <a:ext cx="900467" cy="486279"/>
            <a:chOff x="7092714" y="290766"/>
            <a:chExt cx="1094903" cy="591281"/>
          </a:xfrm>
        </p:grpSpPr>
        <p:pic>
          <p:nvPicPr>
            <p:cNvPr id="32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90766"/>
              <a:ext cx="591281" cy="591281"/>
            </a:xfrm>
            <a:prstGeom prst="rect">
              <a:avLst/>
            </a:prstGeom>
          </p:spPr>
        </p:pic>
        <p:pic>
          <p:nvPicPr>
            <p:cNvPr id="33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714" y="291647"/>
              <a:ext cx="390548" cy="59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586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478"/>
            <a:ext cx="8280920" cy="47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hangingPunct="1"/>
            <a:endParaRPr lang="en-US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19672" y="2211710"/>
            <a:ext cx="7272808" cy="201622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ขอให้ท่านนำเสนอผลการขับเคลื่อนของจังหวัดคุณธรรม</a:t>
            </a:r>
            <a:br>
              <a:rPr lang="th-TH" sz="3200" b="1" dirty="0" smtClean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200" b="1" dirty="0" smtClean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ของจังหวัดท่าน โดยชี้ให้เห็นว่าทุกภาคส่วนมีความสำคัญ</a:t>
            </a:r>
            <a:br>
              <a:rPr lang="th-TH" sz="3200" b="1" dirty="0" smtClean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200" b="1" dirty="0" smtClean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ในการผลักดันให้เกิดจังหวัดคุณธรรมต้นแบบ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ทำให้ทุกหน่วยงานมีส่วนร่วมมากยิ่งขึ้น</a:t>
            </a:r>
            <a:endParaRPr lang="th-TH" sz="3200" b="1" dirty="0">
              <a:solidFill>
                <a:schemeClr val="tx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59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12605"/>
          <a:stretch/>
        </p:blipFill>
        <p:spPr>
          <a:xfrm>
            <a:off x="4499992" y="-20538"/>
            <a:ext cx="4644006" cy="5256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12578"/>
          <a:stretch/>
        </p:blipFill>
        <p:spPr>
          <a:xfrm>
            <a:off x="26853" y="-20538"/>
            <a:ext cx="4617155" cy="51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990600"/>
            <a:ext cx="9144000" cy="1077516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-90488" y="4448175"/>
            <a:ext cx="9324976" cy="772716"/>
          </a:xfrm>
          <a:prstGeom prst="rect">
            <a:avLst/>
          </a:prstGeom>
          <a:solidFill>
            <a:srgbClr val="00B0F0">
              <a:alpha val="63000"/>
            </a:srgbClr>
          </a:solidFill>
          <a:ln w="412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87450" y="413147"/>
            <a:ext cx="6769100" cy="64633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3600" b="1">
                <a:solidFill>
                  <a:srgbClr val="FF3399"/>
                </a:solidFill>
                <a:latin typeface="AngsanaUPC" pitchFamily="18" charset="-34"/>
                <a:cs typeface="AngsanaUPC" pitchFamily="18" charset="-34"/>
              </a:rPr>
              <a:t>ผลสำเร็จของแผนแม่บทส่งเสริมคุณธรรมแห่งชาติ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87450" y="411957"/>
            <a:ext cx="6769100" cy="645319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56247"/>
            <a:ext cx="2089150" cy="19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1171575"/>
            <a:ext cx="1811338" cy="17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850" y="1345406"/>
            <a:ext cx="6985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lnSpc>
                <a:spcPts val="2700"/>
              </a:lnSpc>
            </a:pPr>
            <a:r>
              <a:rPr lang="th-TH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“ประชาชน” </a:t>
            </a:r>
            <a:r>
              <a:rPr lang="th-TH" sz="2400">
                <a:latin typeface="AngsanaUPC" pitchFamily="18" charset="-34"/>
                <a:cs typeface="AngsanaUPC" pitchFamily="18" charset="-34"/>
              </a:rPr>
              <a:t>มีพฤติกรรมที่ถูกต้องดีงามด้วยหลักธรรมทางศาสนา</a:t>
            </a:r>
          </a:p>
          <a:p>
            <a:pPr>
              <a:lnSpc>
                <a:spcPts val="2700"/>
              </a:lnSpc>
            </a:pPr>
            <a:r>
              <a:rPr lang="th-TH" sz="4000" b="1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            </a:t>
            </a:r>
            <a:r>
              <a:rPr lang="th-TH" b="1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มั่งคั่ง ยั่งยืน </a:t>
            </a:r>
            <a:r>
              <a:rPr lang="th-TH" sz="2000">
                <a:latin typeface="AngsanaUPC" pitchFamily="18" charset="-34"/>
                <a:cs typeface="AngsanaUPC" pitchFamily="18" charset="-34"/>
              </a:rPr>
              <a:t>ด้วยหลักปรัชญาของเศรษฐกิจพอเพียงและวิถีวัฒนธรรมไทย</a:t>
            </a:r>
            <a:endParaRPr lang="th-TH" sz="2000" b="1">
              <a:solidFill>
                <a:srgbClr val="9933FF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9751" y="2116931"/>
            <a:ext cx="85693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lnSpc>
                <a:spcPts val="2800"/>
              </a:lnSpc>
            </a:pPr>
            <a:r>
              <a:rPr lang="th-TH">
                <a:latin typeface="AngsanaUPC" pitchFamily="18" charset="-34"/>
                <a:cs typeface="AngsanaUPC" pitchFamily="18" charset="-34"/>
              </a:rPr>
              <a:t>                                                                          </a:t>
            </a:r>
            <a:r>
              <a:rPr lang="th-TH" sz="4000" b="1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“สังคม” </a:t>
            </a:r>
            <a:endParaRPr lang="th-TH" sz="240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lnSpc>
                <a:spcPts val="2800"/>
              </a:lnSpc>
            </a:pPr>
            <a:r>
              <a:rPr lang="th-TH" sz="2400">
                <a:latin typeface="AngsanaUPC" pitchFamily="18" charset="-34"/>
                <a:cs typeface="AngsanaUPC" pitchFamily="18" charset="-34"/>
              </a:rPr>
              <a:t>                             ยึดมั่นในสถาบันชาติ ศาสนา และพระมหากษัตริย์ มีความเอื้ออาทร</a:t>
            </a:r>
          </a:p>
          <a:p>
            <a:pPr>
              <a:lnSpc>
                <a:spcPts val="2800"/>
              </a:lnSpc>
            </a:pPr>
            <a:r>
              <a:rPr lang="th-TH" sz="2400">
                <a:latin typeface="AngsanaUPC" pitchFamily="18" charset="-34"/>
                <a:cs typeface="AngsanaUPC" pitchFamily="18" charset="-34"/>
              </a:rPr>
              <a:t>                        และแบ่งปัน  </a:t>
            </a:r>
            <a:r>
              <a:rPr lang="th-TH" sz="2400" b="1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ประกอบด้วย</a:t>
            </a:r>
            <a:r>
              <a:rPr lang="th-TH" sz="2400" b="1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9933FF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>
                <a:latin typeface="AngsanaUPC" pitchFamily="18" charset="-34"/>
                <a:cs typeface="AngsanaUPC" pitchFamily="18" charset="-34"/>
              </a:rPr>
              <a:t>คนมีคุณธรรม องค์กร หน่วยงาน ชุมชนคุณธรรม</a:t>
            </a:r>
            <a:endParaRPr lang="th-TH" sz="2400" b="1">
              <a:solidFill>
                <a:srgbClr val="9933FF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68538" y="3384947"/>
            <a:ext cx="698341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lnSpc>
                <a:spcPts val="2700"/>
              </a:lnSpc>
            </a:pPr>
            <a:r>
              <a:rPr lang="th-TH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“ประเทศชาติ” </a:t>
            </a:r>
          </a:p>
          <a:p>
            <a:pPr>
              <a:lnSpc>
                <a:spcPts val="2700"/>
              </a:lnSpc>
            </a:pPr>
            <a:r>
              <a:rPr lang="th-TH" sz="2400">
                <a:latin typeface="AngsanaUPC" pitchFamily="18" charset="-34"/>
                <a:cs typeface="AngsanaUPC" pitchFamily="18" charset="-34"/>
              </a:rPr>
              <a:t>มีความสงบสุข สมานฉันท์ </a:t>
            </a:r>
            <a:r>
              <a:rPr lang="th-TH" b="1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มั่นคง</a:t>
            </a:r>
            <a:r>
              <a:rPr lang="th-TH" b="1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>
                <a:latin typeface="AngsanaUPC" pitchFamily="18" charset="-34"/>
                <a:cs typeface="AngsanaUPC" pitchFamily="18" charset="-34"/>
              </a:rPr>
              <a:t>ด้วยมิติทางศาสนาอย่าง </a:t>
            </a:r>
            <a:r>
              <a:rPr lang="th-TH" b="1">
                <a:solidFill>
                  <a:srgbClr val="0033CC"/>
                </a:solidFill>
                <a:latin typeface="AngsanaUPC" pitchFamily="18" charset="-34"/>
                <a:cs typeface="AngsanaUPC" pitchFamily="18" charset="-34"/>
              </a:rPr>
              <a:t>ยั่งยืน </a:t>
            </a:r>
          </a:p>
          <a:p>
            <a:pPr>
              <a:lnSpc>
                <a:spcPts val="2700"/>
              </a:lnSpc>
            </a:pPr>
            <a:r>
              <a:rPr lang="th-TH" sz="2400">
                <a:latin typeface="AngsanaUPC" pitchFamily="18" charset="-34"/>
                <a:cs typeface="AngsanaUPC" pitchFamily="18" charset="-34"/>
              </a:rPr>
              <a:t>เป็นแบบอย่างในการส่งเสริมคุณธรรมในประชาคมอาเซียนและประชาคมโลก</a:t>
            </a:r>
            <a:endParaRPr lang="th-TH" sz="180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499122"/>
            <a:ext cx="2376488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331119"/>
            <a:ext cx="1998662" cy="143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589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/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>
            <a:fillRect/>
          </a:stretch>
        </p:blipFill>
        <p:spPr bwMode="auto">
          <a:xfrm>
            <a:off x="-215900" y="4261247"/>
            <a:ext cx="9683750" cy="9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3813"/>
            <a:ext cx="9720263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1438" y="-92869"/>
            <a:ext cx="9323388" cy="864394"/>
          </a:xfrm>
          <a:prstGeom prst="rect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  <a:ln w="412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0" name="Rectangle 29"/>
          <p:cNvSpPr/>
          <p:nvPr/>
        </p:nvSpPr>
        <p:spPr>
          <a:xfrm>
            <a:off x="0" y="990600"/>
            <a:ext cx="9144000" cy="1077516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252413" y="1203722"/>
            <a:ext cx="9144000" cy="113877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ln w="12700">
                  <a:noFill/>
                </a:ln>
                <a:solidFill>
                  <a:schemeClr val="tx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             </a:t>
            </a:r>
            <a:r>
              <a:rPr lang="th-TH" sz="3600" b="1" dirty="0">
                <a:ln w="1270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คุณธรรมนำการพัฒนา นำประเทศสู่ความ</a:t>
            </a:r>
          </a:p>
          <a:p>
            <a:pPr>
              <a:defRPr/>
            </a:pPr>
            <a:r>
              <a:rPr lang="th-TH" sz="3200" b="1" dirty="0">
                <a:ln w="1270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     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313114" y="2283619"/>
            <a:ext cx="169068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ln w="12700"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มั่นคง</a:t>
            </a:r>
            <a:endParaRPr lang="th-TH" sz="3600" b="1" dirty="0">
              <a:ln w="12700"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563939" y="2068116"/>
            <a:ext cx="1152525" cy="1151334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8" name="TextBox 77"/>
          <p:cNvSpPr txBox="1"/>
          <p:nvPr/>
        </p:nvSpPr>
        <p:spPr>
          <a:xfrm>
            <a:off x="5040314" y="2283619"/>
            <a:ext cx="16922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ln w="12700"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มั่งคั่ง</a:t>
            </a:r>
            <a:endParaRPr lang="th-TH" sz="3600" b="1" dirty="0">
              <a:ln w="12700"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5292725" y="2068116"/>
            <a:ext cx="1150938" cy="1151334"/>
          </a:xfrm>
          <a:prstGeom prst="ellipse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0" name="TextBox 79"/>
          <p:cNvSpPr txBox="1"/>
          <p:nvPr/>
        </p:nvSpPr>
        <p:spPr>
          <a:xfrm>
            <a:off x="6769100" y="2283619"/>
            <a:ext cx="16906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ln w="12700"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ยั่งยืน</a:t>
            </a:r>
            <a:endParaRPr lang="th-TH" sz="3600" b="1" dirty="0">
              <a:ln w="12700"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019926" y="2068116"/>
            <a:ext cx="1152525" cy="115133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3175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359569"/>
            <a:ext cx="2673350" cy="482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405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0538"/>
            <a:ext cx="6885384" cy="5164038"/>
          </a:xfrm>
        </p:spPr>
      </p:pic>
    </p:spTree>
    <p:extLst>
      <p:ext uri="{BB962C8B-B14F-4D97-AF65-F5344CB8AC3E}">
        <p14:creationId xmlns:p14="http://schemas.microsoft.com/office/powerpoint/2010/main" val="8517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1006079"/>
            <a:ext cx="2232025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813" y="1707357"/>
            <a:ext cx="7561262" cy="3059906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5936" y="1195925"/>
            <a:ext cx="7704856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500" b="1" dirty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ติดต่อประสานงาน</a:t>
            </a:r>
          </a:p>
        </p:txBody>
      </p:sp>
      <p:sp>
        <p:nvSpPr>
          <p:cNvPr id="102406" name="TextBox 15"/>
          <p:cNvSpPr txBox="1">
            <a:spLocks noChangeArrowheads="1"/>
          </p:cNvSpPr>
          <p:nvPr/>
        </p:nvSpPr>
        <p:spPr bwMode="auto">
          <a:xfrm>
            <a:off x="1663700" y="1762125"/>
            <a:ext cx="7480300" cy="3234219"/>
          </a:xfrm>
          <a:prstGeom prst="rect">
            <a:avLst/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ts val="3500"/>
              </a:lnSpc>
            </a:pPr>
            <a:r>
              <a:rPr lang="th-TH" sz="3500" b="1" dirty="0">
                <a:solidFill>
                  <a:srgbClr val="028452"/>
                </a:solidFill>
                <a:latin typeface="AngsanaUPC" pitchFamily="18" charset="-34"/>
                <a:cs typeface="AngsanaUPC" pitchFamily="18" charset="-34"/>
              </a:rPr>
              <a:t>สำนักงานขับเคลื่อนแผนแม่บทส่งเสริมคุณธรรมแห่งชาติ </a:t>
            </a:r>
          </a:p>
          <a:p>
            <a:pPr algn="ctr" eaLnBrk="1" hangingPunct="1">
              <a:lnSpc>
                <a:spcPts val="3500"/>
              </a:lnSpc>
            </a:pPr>
            <a:r>
              <a:rPr lang="th-TH" sz="3500" b="1" dirty="0">
                <a:solidFill>
                  <a:srgbClr val="028452"/>
                </a:solidFill>
                <a:latin typeface="AngsanaUPC" pitchFamily="18" charset="-34"/>
                <a:cs typeface="AngsanaUPC" pitchFamily="18" charset="-34"/>
              </a:rPr>
              <a:t>กรมการ</a:t>
            </a:r>
            <a:r>
              <a:rPr lang="th-TH" sz="3500" b="1" dirty="0" smtClean="0">
                <a:solidFill>
                  <a:srgbClr val="028452"/>
                </a:solidFill>
                <a:latin typeface="AngsanaUPC" pitchFamily="18" charset="-34"/>
                <a:cs typeface="AngsanaUPC" pitchFamily="18" charset="-34"/>
              </a:rPr>
              <a:t>ศาสนา</a:t>
            </a:r>
            <a:r>
              <a:rPr lang="en-US" sz="3500" b="1" dirty="0" smtClean="0">
                <a:solidFill>
                  <a:srgbClr val="028452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3500" b="1" dirty="0" smtClean="0">
                <a:solidFill>
                  <a:srgbClr val="028452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500" b="1" dirty="0">
                <a:solidFill>
                  <a:srgbClr val="028452"/>
                </a:solidFill>
                <a:latin typeface="AngsanaUPC" pitchFamily="18" charset="-34"/>
                <a:cs typeface="AngsanaUPC" pitchFamily="18" charset="-34"/>
              </a:rPr>
              <a:t>กระทรวงวัฒนธรรม</a:t>
            </a:r>
          </a:p>
          <a:p>
            <a:pPr eaLnBrk="1" hangingPunct="1">
              <a:lnSpc>
                <a:spcPts val="3500"/>
              </a:lnSpc>
            </a:pPr>
            <a:r>
              <a:rPr lang="th-TH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	โทรศัพท์ 0 2209 3732</a:t>
            </a:r>
          </a:p>
          <a:p>
            <a:pPr eaLnBrk="1" hangingPunct="1">
              <a:lnSpc>
                <a:spcPts val="3500"/>
              </a:lnSpc>
            </a:pPr>
            <a:r>
              <a:rPr lang="th-TH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	โทรสาร 0 2202 9628</a:t>
            </a:r>
          </a:p>
          <a:p>
            <a:pPr eaLnBrk="1" hangingPunct="1">
              <a:lnSpc>
                <a:spcPts val="3500"/>
              </a:lnSpc>
            </a:pPr>
            <a:r>
              <a:rPr lang="th-TH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	มือถือ   06 1412 9422</a:t>
            </a:r>
            <a:br>
              <a:rPr lang="th-TH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	อีเมล์</a:t>
            </a:r>
            <a:r>
              <a:rPr lang="en-US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 nmpc.dra@gmail.com </a:t>
            </a:r>
            <a:endParaRPr lang="th-TH" sz="3200" dirty="0">
              <a:solidFill>
                <a:srgbClr val="0000CC"/>
              </a:solidFill>
              <a:latin typeface="AngsanaUPC" pitchFamily="18" charset="-34"/>
              <a:cs typeface="AngsanaUPC" pitchFamily="18" charset="-34"/>
            </a:endParaRPr>
          </a:p>
          <a:p>
            <a:pPr eaLnBrk="1" hangingPunct="1">
              <a:lnSpc>
                <a:spcPts val="3500"/>
              </a:lnSpc>
            </a:pPr>
            <a:r>
              <a:rPr lang="th-TH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	เว็บไซต์ </a:t>
            </a:r>
            <a:r>
              <a:rPr lang="en-US" sz="3200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http://mnpc.dra.go.th/</a:t>
            </a:r>
            <a:endParaRPr lang="th-TH" sz="3200" dirty="0">
              <a:solidFill>
                <a:srgbClr val="0000CC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40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4" y="3748087"/>
            <a:ext cx="160337" cy="1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748087"/>
            <a:ext cx="160338" cy="1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รูปภาพ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16669"/>
            <a:ext cx="1316037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9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639742"/>
            <a:ext cx="8458200" cy="91678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/>
          </a:p>
        </p:txBody>
      </p:sp>
      <p:pic>
        <p:nvPicPr>
          <p:cNvPr id="10342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635376" y="2571750"/>
            <a:ext cx="4824413" cy="15120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2276" y="1893094"/>
            <a:ext cx="4175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srgbClr val="0000CC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endParaRPr lang="th-TH" spc="-60" dirty="0">
              <a:solidFill>
                <a:srgbClr val="0000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3431" name="TextBox 9"/>
          <p:cNvSpPr txBox="1">
            <a:spLocks noChangeArrowheads="1"/>
          </p:cNvSpPr>
          <p:nvPr/>
        </p:nvSpPr>
        <p:spPr bwMode="auto">
          <a:xfrm>
            <a:off x="1547813" y="1029891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4800" b="1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องค์กรคุณธรรม</a:t>
            </a:r>
            <a:endParaRPr lang="th-TH" sz="5400">
              <a:solidFill>
                <a:srgbClr val="C00000"/>
              </a:solidFill>
              <a:latin typeface="Franklin Gothic Book" pitchFamily="34" charset="0"/>
              <a:cs typeface="LilyUPC" pitchFamily="34" charset="-34"/>
            </a:endParaRPr>
          </a:p>
        </p:txBody>
      </p:sp>
      <p:sp>
        <p:nvSpPr>
          <p:cNvPr id="103432" name="TextBox 10"/>
          <p:cNvSpPr txBox="1">
            <a:spLocks noChangeArrowheads="1"/>
          </p:cNvSpPr>
          <p:nvPr/>
        </p:nvSpPr>
        <p:spPr bwMode="auto">
          <a:xfrm>
            <a:off x="755651" y="1653779"/>
            <a:ext cx="82089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3000" b="1">
                <a:solidFill>
                  <a:srgbClr val="6600FF"/>
                </a:solidFill>
                <a:latin typeface="TH SarabunIT๙" pitchFamily="34" charset="-34"/>
                <a:cs typeface="TH SarabunIT๙" pitchFamily="34" charset="-34"/>
              </a:rPr>
              <a:t>            </a:t>
            </a:r>
            <a:endParaRPr lang="th-TH" sz="2400">
              <a:solidFill>
                <a:srgbClr val="0000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3433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335"/>
            <a:ext cx="1293813" cy="105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รูปภาพ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16669"/>
            <a:ext cx="1316037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7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3244</Words>
  <Application>Microsoft Office PowerPoint</Application>
  <PresentationFormat>นำเสนอทางหน้าจอ (16:9)</PresentationFormat>
  <Paragraphs>547</Paragraphs>
  <Slides>97</Slides>
  <Notes>29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2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97</vt:i4>
      </vt:variant>
    </vt:vector>
  </HeadingPairs>
  <TitlesOfParts>
    <vt:vector size="100" baseType="lpstr">
      <vt:lpstr>ชุดรูปแบบของ Office</vt:lpstr>
      <vt:lpstr>Savon</vt:lpstr>
      <vt:lpstr>แผนภูมิ Microsoft Excel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ผลที่ได้จากการส่งเสริมชุมชน องค์กร อำเภอ จังหวัดคุณธรรม</vt:lpstr>
      <vt:lpstr>องค์กรคุณธรรม</vt:lpstr>
      <vt:lpstr>กงล้อการพัฒนาองค์กร</vt:lpstr>
      <vt:lpstr>ความเป็นองค์กรคุณธรรม</vt:lpstr>
      <vt:lpstr>งานนำเสนอ PowerPoint</vt:lpstr>
      <vt:lpstr>ทุกองค์กร เป็นองค์กรคุณธรรมได้ </vt:lpstr>
      <vt:lpstr>ทำองค์กรคุณธรรมแล้วจะได้อะไร </vt:lpstr>
      <vt:lpstr>ระดับการพัฒนาองค์กรคุณธรรม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 ประกาศเจตนารมณ์</vt:lpstr>
      <vt:lpstr>งานนำเสนอ PowerPoint</vt:lpstr>
      <vt:lpstr>งานนำเสนอ PowerPoint</vt:lpstr>
      <vt:lpstr>แผนยุทธศาสตร์องค์กรคุณธรรม</vt:lpstr>
      <vt:lpstr>งานนำเสนอ PowerPoint</vt:lpstr>
      <vt:lpstr>งานนำเสนอ PowerPoint</vt:lpstr>
      <vt:lpstr>งานนำเสนอ PowerPoint</vt:lpstr>
      <vt:lpstr>อัตราการมาสายของเจ้าหน้าที่</vt:lpstr>
      <vt:lpstr>งานนำเสนอ PowerPoint</vt:lpstr>
      <vt:lpstr>ความพึงพอใจผู้รับบริการ 2558-2561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ชุมชนคุณธรรม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อำเภอคุณธรรม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จังหวัดคุณธรรม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</dc:creator>
  <cp:lastModifiedBy>chanakit</cp:lastModifiedBy>
  <cp:revision>151</cp:revision>
  <cp:lastPrinted>2019-06-19T13:54:35Z</cp:lastPrinted>
  <dcterms:created xsi:type="dcterms:W3CDTF">2019-06-19T08:00:04Z</dcterms:created>
  <dcterms:modified xsi:type="dcterms:W3CDTF">2019-08-23T08:06:53Z</dcterms:modified>
</cp:coreProperties>
</file>