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73" r:id="rId3"/>
  </p:sldMasterIdLst>
  <p:notesMasterIdLst>
    <p:notesMasterId r:id="rId26"/>
  </p:notesMasterIdLst>
  <p:handoutMasterIdLst>
    <p:handoutMasterId r:id="rId27"/>
  </p:handoutMasterIdLst>
  <p:sldIdLst>
    <p:sldId id="342" r:id="rId4"/>
    <p:sldId id="372" r:id="rId5"/>
    <p:sldId id="374" r:id="rId6"/>
    <p:sldId id="260" r:id="rId7"/>
    <p:sldId id="370" r:id="rId8"/>
    <p:sldId id="375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39" r:id="rId22"/>
    <p:sldId id="371" r:id="rId23"/>
    <p:sldId id="369" r:id="rId24"/>
    <p:sldId id="346" r:id="rId25"/>
  </p:sldIdLst>
  <p:sldSz cx="12192000" cy="6858000"/>
  <p:notesSz cx="6797675" cy="992663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C Subject Rounded [Non-cml.] B" pitchFamily="2" charset="-34"/>
      <p:bold r:id="rId32"/>
    </p:embeddedFont>
    <p:embeddedFont>
      <p:font typeface="FC Subject Rounded [Non-cml.] R" pitchFamily="2" charset="-34"/>
      <p:regular r:id="rId33"/>
    </p:embeddedFont>
    <p:embeddedFont>
      <p:font typeface="TH SarabunIT๙" panose="020B0500040200020003" pitchFamily="34" charset="-34"/>
      <p:regular r:id="rId34"/>
      <p:bold r:id="rId35"/>
      <p:italic r:id="rId36"/>
      <p:boldItalic r:id="rId37"/>
    </p:embeddedFont>
    <p:embeddedFont>
      <p:font typeface="TH SarabunPSK" panose="020B0500040200020003" pitchFamily="34" charset="-34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6E6E6"/>
    <a:srgbClr val="FF9933"/>
    <a:srgbClr val="0000FF"/>
    <a:srgbClr val="596D96"/>
    <a:srgbClr val="EE6CC1"/>
    <a:srgbClr val="D9D9D9"/>
    <a:srgbClr val="6DB0E4"/>
    <a:srgbClr val="47D3DC"/>
    <a:srgbClr val="B98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6196" autoAdjust="0"/>
  </p:normalViewPr>
  <p:slideViewPr>
    <p:cSldViewPr snapToGrid="0" showGuides="1">
      <p:cViewPr varScale="1">
        <p:scale>
          <a:sx n="105" d="100"/>
          <a:sy n="105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3815EDCA-A6FC-4D2C-8B83-B7861A4F23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A5693C9-3BEE-4EC9-B494-1FEED1C6B1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5880D-C4A3-47BB-AA81-B004DB3D7048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27F6D4B-E7BF-45EA-96A7-FD419F7B93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13109CF-5AAF-42A7-9815-CB7B4E6349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20BD9-3EFD-44D3-9B48-13937FBB66D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4970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5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04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3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2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2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8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6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DBCD3-13D8-4B61-A324-65F1C4F838CB}"/>
              </a:ext>
            </a:extLst>
          </p:cNvPr>
          <p:cNvSpPr/>
          <p:nvPr userDrawn="1"/>
        </p:nvSpPr>
        <p:spPr>
          <a:xfrm>
            <a:off x="3397776" y="2717708"/>
            <a:ext cx="8794226" cy="240487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7C1F53F-D199-4227-A23E-2B5F143EB982}"/>
              </a:ext>
            </a:extLst>
          </p:cNvPr>
          <p:cNvGrpSpPr/>
          <p:nvPr userDrawn="1"/>
        </p:nvGrpSpPr>
        <p:grpSpPr>
          <a:xfrm>
            <a:off x="733478" y="1571013"/>
            <a:ext cx="2664296" cy="4683693"/>
            <a:chOff x="445712" y="1449040"/>
            <a:chExt cx="2113018" cy="3924176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4B09402C-7E86-41C9-8E37-9EF71EDF1056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41DF11FE-4210-4E1A-AAC1-AD2FF969D36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E578CC1-F58F-4C71-AB27-A73396D54EA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FF38739C-F2ED-4F4B-9A89-B33A3B4C6A3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8">
                <a:extLst>
                  <a:ext uri="{FF2B5EF4-FFF2-40B4-BE49-F238E27FC236}">
                    <a16:creationId xmlns:a16="http://schemas.microsoft.com/office/drawing/2014/main" id="{42258DA3-8567-4D16-9190-D371531398A8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BFDD25E-3936-4728-A24A-3CD8211A0E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6" y="1982583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ED7D35-2C36-4F32-8052-655C68EBB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EA604A-1015-4952-8EE1-CCE52EC0E000}"/>
              </a:ext>
            </a:extLst>
          </p:cNvPr>
          <p:cNvGrpSpPr/>
          <p:nvPr userDrawn="1"/>
        </p:nvGrpSpPr>
        <p:grpSpPr>
          <a:xfrm>
            <a:off x="3095065" y="1780189"/>
            <a:ext cx="6001870" cy="3297621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9EEB588-97F3-4BF3-B3B2-294329E1431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9AC13C8-EB64-4309-9F83-DE884AB194A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A07D5B-242A-465B-B3D3-285BCC72495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5AF579-3200-4645-9B4A-C34A0B00A82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BA6078-E1D1-4C14-AE2A-562D309320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2DB06-6191-4D99-A246-B0F044EEB6D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0B2AB32-6E87-4708-AD26-26A3474DFD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4A0B59C-D502-416F-87A9-4FFE2F84014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DAEF2E-9E44-473D-B13F-ABD8FD1964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7A63B6A-A2C7-42FA-A975-B2C3DBEA0A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25CD56A-8303-4E00-957E-0BF842A3B05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42D482D-A042-4240-A15D-1E65B56B30D2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36F31BD-D2C3-4C53-B8E6-33C74563614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909754" y="1947860"/>
            <a:ext cx="4372493" cy="2669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D8BBD3D-237B-4299-A310-B537C2DF7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5458041-BCC9-4D92-9490-8AF60C0098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E26C6D06-6A68-4FCA-8E86-84C6A4BCE9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7EA72833-AD93-4833-9A2D-CEDAD0BA74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E974C75D-D81B-497C-9C4E-F1BB2C01057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8" r:id="rId6"/>
    <p:sldLayoutId id="2147483680" r:id="rId7"/>
    <p:sldLayoutId id="2147483681" r:id="rId8"/>
    <p:sldLayoutId id="2147483682" r:id="rId9"/>
    <p:sldLayoutId id="2147483684" r:id="rId10"/>
    <p:sldLayoutId id="2147483686" r:id="rId11"/>
    <p:sldLayoutId id="2147483689" r:id="rId12"/>
    <p:sldLayoutId id="2147483687" r:id="rId13"/>
    <p:sldLayoutId id="2147483688" r:id="rId14"/>
    <p:sldLayoutId id="2147483671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88B842-DBB0-296D-0F4A-912C1012FE3E}"/>
              </a:ext>
            </a:extLst>
          </p:cNvPr>
          <p:cNvSpPr/>
          <p:nvPr/>
        </p:nvSpPr>
        <p:spPr>
          <a:xfrm>
            <a:off x="0" y="2743200"/>
            <a:ext cx="12192000" cy="1874520"/>
          </a:xfrm>
          <a:prstGeom prst="rect">
            <a:avLst/>
          </a:prstGeom>
          <a:solidFill>
            <a:srgbClr val="E6E6E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54864" y="2854035"/>
            <a:ext cx="12100560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3400" b="1" dirty="0">
                <a:solidFill>
                  <a:schemeClr val="accent3">
                    <a:lumMod val="50000"/>
                  </a:schemeClr>
                </a:solidFill>
                <a:latin typeface="FC Subject Rounded [Non-cml.] B" pitchFamily="2" charset="-34"/>
                <a:cs typeface="FC Subject Rounded [Non-cml.] B" pitchFamily="2" charset="-34"/>
              </a:rPr>
              <a:t>สาระสำคัญ</a:t>
            </a:r>
          </a:p>
          <a:p>
            <a:pPr algn="ctr"/>
            <a:r>
              <a:rPr lang="th-TH" sz="3400" b="1" dirty="0">
                <a:solidFill>
                  <a:schemeClr val="accent3">
                    <a:lumMod val="50000"/>
                  </a:schemeClr>
                </a:solidFill>
                <a:latin typeface="FC Subject Rounded [Non-cml.] B" pitchFamily="2" charset="-34"/>
                <a:cs typeface="FC Subject Rounded [Non-cml.] B" pitchFamily="2" charset="-34"/>
              </a:rPr>
              <a:t>การประเมินชุมชน องค์กร อำเภอ และจังหวัดคุณธรรม </a:t>
            </a:r>
          </a:p>
          <a:p>
            <a:pPr algn="ctr"/>
            <a:r>
              <a:rPr lang="th-TH" sz="3400" b="1" dirty="0">
                <a:solidFill>
                  <a:schemeClr val="accent3">
                    <a:lumMod val="50000"/>
                  </a:schemeClr>
                </a:solidFill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2567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B6907-6612-5385-7573-ED5DE1BA18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2032" y="982521"/>
            <a:ext cx="1161288" cy="1161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CD4D8-096C-BEE9-63A9-1999188673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1618" y="563066"/>
            <a:ext cx="1057975" cy="1651617"/>
          </a:xfrm>
          <a:prstGeom prst="rect">
            <a:avLst/>
          </a:prstGeom>
        </p:spPr>
      </p:pic>
      <p:sp>
        <p:nvSpPr>
          <p:cNvPr id="5" name="TextBox 69">
            <a:extLst>
              <a:ext uri="{FF2B5EF4-FFF2-40B4-BE49-F238E27FC236}">
                <a16:creationId xmlns:a16="http://schemas.microsoft.com/office/drawing/2014/main" id="{8B041821-C0A1-4FD9-5716-89589968D382}"/>
              </a:ext>
            </a:extLst>
          </p:cNvPr>
          <p:cNvSpPr txBox="1"/>
          <p:nvPr/>
        </p:nvSpPr>
        <p:spPr>
          <a:xfrm>
            <a:off x="2660281" y="5674753"/>
            <a:ext cx="6597118" cy="430887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นางพิมพ์กาญจน์  ชัยจิตร</a:t>
            </a:r>
            <a:r>
              <a:rPr lang="th-TH" sz="2800" b="1" dirty="0" err="1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์ส</a:t>
            </a:r>
            <a:r>
              <a:rPr lang="th-TH" sz="28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กุล</a:t>
            </a:r>
          </a:p>
        </p:txBody>
      </p:sp>
      <p:sp>
        <p:nvSpPr>
          <p:cNvPr id="7" name="TextBox 69">
            <a:extLst>
              <a:ext uri="{FF2B5EF4-FFF2-40B4-BE49-F238E27FC236}">
                <a16:creationId xmlns:a16="http://schemas.microsoft.com/office/drawing/2014/main" id="{045B1189-4725-49A7-15DB-3BE993504C50}"/>
              </a:ext>
            </a:extLst>
          </p:cNvPr>
          <p:cNvSpPr txBox="1"/>
          <p:nvPr/>
        </p:nvSpPr>
        <p:spPr>
          <a:xfrm>
            <a:off x="1060704" y="6207332"/>
            <a:ext cx="9930383" cy="61555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รองประธานอนุกรรมการ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ด้านการประเมินชุมชน องค์กร อำเภอ และจังหวัดคุณธรรม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97645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59339924-EB78-440D-873E-A1ED15A8280D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B98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512161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B982D5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องค์กรคุณธรรม</a:t>
            </a:r>
            <a:endParaRPr lang="en-US" sz="3600" dirty="0">
              <a:solidFill>
                <a:srgbClr val="B982D5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39297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57619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59261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6710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72903" y="2952708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1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46453" y="42136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2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54111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3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48849" y="2864870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องค์กรมีการประกาศเจตนารมณ์ร่วมกัน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ที่จะขับเคลื่อนองค์กรให้เป็น องค์กรคุณธรรม 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48849" y="4121044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องค์กรมีการกำหนดเป้าหมายจาก 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“ปัญหาที่อยากแก้” “ความดีที่อยากทำ” 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48849" y="5308906"/>
            <a:ext cx="3413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องค์กรมีการจัดทำแผนการดำเนินงาน 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ที่กำหนดไว้ในข้อที่ 2 อย่างมีส่วนร่วมของบุคลากร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เพื่อการพัฒนาองค์กร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94324" y="2667243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ผู้บริหารและบุคลากรในองค์กร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ที่ร่วมประกาศเจตนารมณ์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ขึ้นไป </a:t>
            </a:r>
          </a:p>
          <a:p>
            <a:endParaRPr lang="th-TH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74841" y="3867541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69915" y="5126370"/>
            <a:ext cx="222231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มอบหมายหน่วยงานและบุคลากร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 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แต่งตั้งคณะกรรมการ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</a:t>
            </a:r>
            <a:r>
              <a:rPr lang="th-TH" sz="1400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รับผิดชอบ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96378" y="2667243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ผู้บริหารและบุคลากรในองค์กร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ที่ร่วมประกาศเจตนารมณ์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60 - 79.99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339402" y="2664358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ผู้บริหารและบุคลากรในองค์กร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ที่ร่วมประกาศเจตนารมณ์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– 59.99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227272" y="2665513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ผู้บริหารและบุคลากรในองค์กร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ที่ร่วมประกาศเจตนารมณ์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น้อยกว่า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415861" y="3859548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315864" y="3859548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47936" y="3856663"/>
            <a:ext cx="222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ไม่มีการกำหนดเป้าหมาย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99955" y="5126370"/>
            <a:ext cx="191590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มอบหมายหน่วยงานและบุคลากร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 </a:t>
            </a:r>
            <a:endParaRPr lang="th-TH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305538" y="5145392"/>
            <a:ext cx="1829347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มีการจัดทำแผน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ตามเป้าหมายที่กำหนดไว้ในข้อที่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  <a:p>
            <a:endParaRPr lang="th-TH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47936" y="5148210"/>
            <a:ext cx="179568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ไม่มีการจัดทำแผน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ในข้อที่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B2CD5-838D-05D3-E7F2-5BDFE2545133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2887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57619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59261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6710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4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5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6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37351" y="5359323"/>
            <a:ext cx="3238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องค์กรมีการยกย่อง เชิดชู บุคลากรและหน่วยงาน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ที่มีคุณธรรมหรือทำความดีจนเป็นแบบอย่างได้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เพื่อส่งเสริมการดำเนินงานตามเป้าหมายของ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แผนการดำเนินงานที่กำหนดไว้ในข้อที่ 3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30246" y="4001098"/>
            <a:ext cx="3844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องค์กรมีการประเมินผลหรือรายงานผลการดำเนินงาน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มีการปรับปรุงหรือพัฒนา มีการทบทวนหรือถอดบทเรียน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ตามเป้าหมายของแผนการดำเนินงานที่กำหนดไว้ในข้อที่ 3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37351" y="2835852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ของแผนการดำเนินงาน ที่กำหนดไว้ในข้อที่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386758" y="2790333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70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380310" y="3781312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มีการปรับปรุงหรือพัฒนา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มีการถอดบทเรียนจาก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391357" y="5202095"/>
            <a:ext cx="2222312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ภายในหรือภายนอกองค์กร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ภายในหรือภายนอกองค์กร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ภายในองค์กร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ผ่านช่องทางสื่อสารที่หลากหลาย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08295" y="2790333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– 69.99%</a:t>
            </a:r>
            <a:endParaRPr lang="th-TH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251319" y="2773022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– 59.99%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33609" y="2760547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06077" y="3800228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มีการปรับปรุงหรือพัฒนา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54711" y="3784676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06185" y="3784676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ไม่มีการประเมินผล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23946" y="5202009"/>
            <a:ext cx="1967206" cy="132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ภายในหรือภายนอกองค์กร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ภายในหรือภายนอกองค์กร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ภายในองค์กร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64674" y="5220519"/>
            <a:ext cx="1895071" cy="93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บุคลากรภายในหรือภายนอกองค์กร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ที่มีคุณธรรมหรือทำความดี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จนเป็นแบบอย่างได้ 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06185" y="5231596"/>
            <a:ext cx="1728358" cy="93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ไม่มีการประกาศ ยกย่อง เชิดชู 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บุคลากรและหน่วยงาน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ที่มีคุณธรรมหรือทำความดี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จนเป็นแบบอย่างได้ </a:t>
            </a:r>
          </a:p>
        </p:txBody>
      </p:sp>
      <p:sp>
        <p:nvSpPr>
          <p:cNvPr id="54" name="สี่เหลี่ยมผืนผ้า: มุมมน 53">
            <a:extLst>
              <a:ext uri="{FF2B5EF4-FFF2-40B4-BE49-F238E27FC236}">
                <a16:creationId xmlns:a16="http://schemas.microsoft.com/office/drawing/2014/main" id="{366220CA-EEB6-4351-A70C-01CE0CD2E618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B98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11849EAC-2CCD-4B31-AB58-D152754FA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B982D5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องค์กรคุณธรรม</a:t>
            </a:r>
            <a:endParaRPr lang="en-US" sz="3600" dirty="0">
              <a:solidFill>
                <a:srgbClr val="B982D5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87718-FD08-9725-4055-7705790944EB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8980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57619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59261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6710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7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8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9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35497" y="5466687"/>
            <a:ext cx="3645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องค์กรมีขีดความสามารถในการเผยแพร่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เอกสารองค์ความรู้หรือผลสำเร็จการดำเนินกิจกรรม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และมีความพร้อมเป็นแหล่งเรียนรู้ให้กับองค์กรอื่น ๆ ได้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25759" y="4023304"/>
            <a:ext cx="3828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องค์กรมีการรวบรวมองค์ความรู้หรือผลสำเร็จ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การดำเนินกิจกรรมตามแผนการดำเนินงานที่กำหนด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ไว้ในข้อที่ 3 โดยจัดทำเป็นเอกสาร และสื่อในรูปแบบต่าง ๆ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35497" y="2634369"/>
            <a:ext cx="38571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องค์กรมีผลสำเร็จของการดำเนินงาน ตามเป้าหมาย</a:t>
            </a:r>
          </a:p>
          <a:p>
            <a:r>
              <a:rPr lang="th-TH" sz="1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ของแผนการดำเนินงาน ที่กำหนดไว้ในข้อที่ 3 เพิ่มมากขึ้น</a:t>
            </a:r>
          </a:p>
          <a:p>
            <a:r>
              <a:rPr lang="th-TH" sz="1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องค์กรมีบรรยากาศหรือสภาพแวดล้อมที่เอื้อต่อการส่งเสริม</a:t>
            </a:r>
          </a:p>
          <a:p>
            <a:r>
              <a:rPr lang="th-TH" sz="1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 และบุคลากรมีพฤติกรรมที่เปลี่ยนแปลงในทางที่ดีขึ้น 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29104" y="2587229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การดำเนินงานตามเป้าหมาย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90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องค์กรมีบรรยากาศ หรือ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บุคลากรมีพฤติกรรมที่ดีขึ้น</a:t>
            </a:r>
          </a:p>
          <a:p>
            <a:endParaRPr lang="th-TH" sz="1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07337" y="3760193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รูปแบบ 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397802" y="5297555"/>
            <a:ext cx="2222312" cy="145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ภายในองค์กร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มีการเผยแพร่ภายนอกองค์กร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ช่องทางสื่อสารไม่น้อยกว่า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ช่องทาง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57597" y="2587352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การดำเนินงานตามเป้าหมายของ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 – 89.99%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องค์กรมีบรรยากาศ หรือ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257238" y="258722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การดำเนินงานตามเป้าหมายของ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 – 79.99%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91180" y="2582911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 ตามเป้าหมายของ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28038" y="3752156"/>
            <a:ext cx="2029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1 รูปแบบ 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68674" y="3767914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06185" y="3800099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ไม่มีการรวบรวมองค์ความรู้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28039" y="5300248"/>
            <a:ext cx="1851789" cy="1450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ภายในองค์กร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มีการเผยแพร่ภายนอกองค์กร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ช่องทางสื่อสารไม่น้อยกว่า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ช่องทาง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68674" y="5322802"/>
            <a:ext cx="1851789" cy="1067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ภายในองค์กร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191180" y="5297555"/>
            <a:ext cx="185178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ไม่มีการเผยแพร่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</p:txBody>
      </p:sp>
      <p:sp>
        <p:nvSpPr>
          <p:cNvPr id="52" name="สี่เหลี่ยมผืนผ้า: มุมมน 51">
            <a:extLst>
              <a:ext uri="{FF2B5EF4-FFF2-40B4-BE49-F238E27FC236}">
                <a16:creationId xmlns:a16="http://schemas.microsoft.com/office/drawing/2014/main" id="{2C1C5F12-8781-4446-BFA5-1B2997E80F30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B98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F3AFC2D3-9424-4EB1-8150-906E23FF0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B982D5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องค์กรคุณธรรม</a:t>
            </a:r>
            <a:endParaRPr lang="en-US" sz="3600" dirty="0">
              <a:solidFill>
                <a:srgbClr val="B982D5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01027-1ECA-EA37-81FF-CA9BBB1A9B0B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395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59339924-EB78-440D-873E-A1ED15A8280D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6DB0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512161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6DB0E4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อำเภอคุณธรรม</a:t>
            </a:r>
            <a:endParaRPr lang="en-US" sz="3600" dirty="0">
              <a:solidFill>
                <a:srgbClr val="6DB0E4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39297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72903" y="2952708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1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46453" y="42136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2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54111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3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30246" y="2721523"/>
            <a:ext cx="3770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อำเภอมีการประกาศเจตนารมณ์ร่วมกันระหว่างนายอำเภอ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กับหัวหน้าส่วนราชการ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ผู้แทนหน่วยงานทั้งภาครัฐและ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เอกชนในอำเภอ เพื่อร่วมกันพัฒนาเป็นอำเภอคุณธรรม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48849" y="4121044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อำเภอมีการกำหนดเป้าหมายจาก 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“ปัญหาที่อยากแก้” “ความดีที่อยากทำ” 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30246" y="5337393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อำเภอมีการจัดทำแผนการดำเนินงาน 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ที่กำหนดไว้ในข้อที่ 2 อย่างมีส่วนร่วมของทุกภาคส่วน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ในอำเภอ เพื่อการพัฒนาอำเภอ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00830" y="2546395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หน่วยงานที่ร่วมประกาศเจตนารมณ์</a:t>
            </a:r>
          </a:p>
          <a:p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โดยทำเป็นลายลักษณ์อักษร มีจำนวนดังนี้ </a:t>
            </a:r>
          </a:p>
          <a:p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ส่วนราชการระดับอำเภอ 80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องค์กรปกครองส่วนท้องถิ่น 30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ชุมชนและองค์กรเอกชน ตั้งแต่ระดับ</a:t>
            </a:r>
          </a:p>
          <a:p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ส่งเสริมคุณธรรมในปีที่ผ่านมา 30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endParaRPr lang="th-TH" sz="12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00830" y="3868762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395904" y="5127591"/>
            <a:ext cx="222231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 หน่วยงานและบุคลากร</a:t>
            </a:r>
            <a:endParaRPr lang="th-TH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 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แต่งตั้งคณะกรรมการ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</a:t>
            </a:r>
            <a:r>
              <a:rPr lang="th-TH" sz="1400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รับผิดชอบ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70766" y="2509990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หน่วยงานทั้งภาครัฐและเอกชน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ในอำเภอ ร่วมประกาศเจตนารมณ์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น้อยกว่า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41850" y="3860769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41853" y="3860769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48909" y="3880568"/>
            <a:ext cx="222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ไม่มีการกำหนดเป้าหมาย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08295" y="5126465"/>
            <a:ext cx="195598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 หน่วยงานและบุคลากร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</a:t>
            </a:r>
            <a:endParaRPr lang="th-TH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74178" y="5121126"/>
            <a:ext cx="1829347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มีการจัดทำแผน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ตามเป้าหมายที่กำหนดไว้ในข้อที่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  <a:p>
            <a:endParaRPr lang="th-TH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176671" y="5131124"/>
            <a:ext cx="182934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ไม่มีการจัดทำแผน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ตามเป้าหมายที่กำหนดไว้ในข้อที่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270D36CC-98D5-482B-950D-19E0551B94BF}"/>
              </a:ext>
            </a:extLst>
          </p:cNvPr>
          <p:cNvSpPr txBox="1"/>
          <p:nvPr/>
        </p:nvSpPr>
        <p:spPr>
          <a:xfrm>
            <a:off x="6333111" y="2548658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หน่วยงานที่ร่วมประกาศเจตนารมณ์</a:t>
            </a:r>
          </a:p>
          <a:p>
            <a:r>
              <a:rPr lang="th-TH" sz="1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โดยทำเป็นลายลักษณ์อักษร มีจำนวนดังนี้ </a:t>
            </a:r>
          </a:p>
          <a:p>
            <a:r>
              <a:rPr lang="th-TH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ส่วนราชการระดับอำเภอ 60 - 79.99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1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องค์กรปกครองส่วนท้องถิ่น 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20 - 29.99%</a:t>
            </a:r>
            <a:endParaRPr lang="th-TH" sz="1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ชุมชนและองค์กรเอกชน ตั้งแต่ระดับ</a:t>
            </a:r>
          </a:p>
          <a:p>
            <a:r>
              <a:rPr lang="th-TH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ส่งเสริมคุณธรรมในปีที่ผ่านมา 20 </a:t>
            </a:r>
            <a:r>
              <a:rPr lang="th-TH" sz="1200" b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29.99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1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3E5C5D0F-6F75-4D9F-8332-C84DEC5B071A}"/>
              </a:ext>
            </a:extLst>
          </p:cNvPr>
          <p:cNvSpPr txBox="1"/>
          <p:nvPr/>
        </p:nvSpPr>
        <p:spPr>
          <a:xfrm>
            <a:off x="8256159" y="2548658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หน่วยงานที่ร่วมประกาศเจตนารมณ์</a:t>
            </a:r>
          </a:p>
          <a:p>
            <a:r>
              <a:rPr lang="th-TH" sz="12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โดยทำเป็นลายลักษณ์อักษร มีจำนวนดังนี้ </a:t>
            </a:r>
          </a:p>
          <a:p>
            <a:r>
              <a:rPr lang="th-TH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ส่วนราชการระดับอำเภอ 40 - 59.99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12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องค์กรปกครองส่วนท้องถิ่น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10 - 19.99%</a:t>
            </a:r>
            <a:endParaRPr lang="th-TH" sz="12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ชุมชนและองค์กรเอกชน ตั้งแต่ระดับ</a:t>
            </a:r>
          </a:p>
          <a:p>
            <a:r>
              <a:rPr lang="th-TH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ส่งเสริมคุณธรรมในปีที่ผ่านมา 10 – 19.99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12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BF94A-1289-8E49-040C-D1495967C697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7626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4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5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6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21797" y="5359323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อำเภอมีการยกย่องเชิดชู บุคคล ชุมชน และองค์กร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ที่มีคุณธรรมหรือที่ทำความดีจนเป็นแบบอย่างได้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ภายในอำเภอ เพื่อส่งเสริมการดำเนินงาน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ที่กำหนดไว้ในข้อที่ 3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30246" y="4001098"/>
            <a:ext cx="3804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อำเภอมีการประเมินผลหรือรายงานผลการดำเนินงาน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มีการปรับปรุงหรือพัฒนา มีการทบทวนหรือถอดบทเรียน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ตามเป้าหมายของแผนการดำเนินงานที่กำหนดไว้ในข้อที่ 3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865866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ของแผนการดำเนินงาน ที่กำหนดไว้ในข้อที่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74841" y="2763830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70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69915" y="5100208"/>
            <a:ext cx="22223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บุคคล ชุมชน และองค์กร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ที่มีคุณธรรมหรือที่ทำความดี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ภายในอำเภอ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ผ่านช่องทาง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สื่อสารที่หลากหลาย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96378" y="2763830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– 69.99%</a:t>
            </a:r>
            <a:endParaRPr lang="th-TH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339402" y="274651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– 59.99%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221692" y="2742753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64122" y="5171895"/>
            <a:ext cx="1734770" cy="110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 ชุมชน และองค์กร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ภายในอำเภอ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328915" y="5165931"/>
            <a:ext cx="1608133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 ชุมชน และองค์กร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21692" y="5178090"/>
            <a:ext cx="1728358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ไม่มีการประกาศ ยกย่อง เชิดชู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 ชุมชน และองค์กร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</p:txBody>
      </p:sp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23A62BE0-97FD-4611-BDFC-7FC1D6BC037F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6DB0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23A10546-DA74-485C-9AA9-0F2BF3D8F1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6DB0E4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อำเภอคุณธรรม</a:t>
            </a:r>
            <a:endParaRPr lang="en-US" sz="3600" dirty="0">
              <a:solidFill>
                <a:srgbClr val="6DB0E4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03B66426-0FDE-40EC-8B03-98DAD3E7694C}"/>
              </a:ext>
            </a:extLst>
          </p:cNvPr>
          <p:cNvSpPr txBox="1"/>
          <p:nvPr/>
        </p:nvSpPr>
        <p:spPr>
          <a:xfrm>
            <a:off x="4468393" y="3780936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มีการปรับปรุงหรือพัฒนา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มีการถอดบทเรียนจาก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F5EA95D9-AF0D-400D-A15C-ECFE260CBB0C}"/>
              </a:ext>
            </a:extLst>
          </p:cNvPr>
          <p:cNvSpPr txBox="1"/>
          <p:nvPr/>
        </p:nvSpPr>
        <p:spPr>
          <a:xfrm>
            <a:off x="6366491" y="3837446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มีการปรับปรุงหรือพัฒนา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79F74E0A-6378-4FCA-BE4B-771E10155099}"/>
              </a:ext>
            </a:extLst>
          </p:cNvPr>
          <p:cNvSpPr txBox="1"/>
          <p:nvPr/>
        </p:nvSpPr>
        <p:spPr>
          <a:xfrm>
            <a:off x="8339402" y="3836728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BDE03CFB-565C-49E5-8738-88D42096F200}"/>
              </a:ext>
            </a:extLst>
          </p:cNvPr>
          <p:cNvSpPr txBox="1"/>
          <p:nvPr/>
        </p:nvSpPr>
        <p:spPr>
          <a:xfrm>
            <a:off x="10245464" y="3828107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ไม่มีการประเมินผล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0FECA-49F7-F38A-A409-78D3D54745BE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4266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57619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59261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6710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7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8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9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752653"/>
            <a:ext cx="3578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ของแผนการดำเนินงาน ที่กำหนดไว้ในข้อที่ 3 ทำให้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คนในอำเภอมีพฤติกรรมที่เปลี่ยนแปลงไปในทางที่ดีขึ้น </a:t>
            </a:r>
          </a:p>
        </p:txBody>
      </p:sp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E48313B2-BD89-4499-9EB4-490E7F1855CB}"/>
              </a:ext>
            </a:extLst>
          </p:cNvPr>
          <p:cNvSpPr/>
          <p:nvPr/>
        </p:nvSpPr>
        <p:spPr>
          <a:xfrm>
            <a:off x="7221186" y="36543"/>
            <a:ext cx="3223813" cy="905691"/>
          </a:xfrm>
          <a:prstGeom prst="roundRect">
            <a:avLst/>
          </a:prstGeom>
          <a:solidFill>
            <a:srgbClr val="6DB0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A9B98C83-B025-4642-A418-46D4945A3B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6DB0E4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อำเภอคุณธรรม</a:t>
            </a:r>
            <a:endParaRPr lang="en-US" sz="3600" dirty="0">
              <a:solidFill>
                <a:srgbClr val="6DB0E4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40CBDEEE-6012-4F7B-81B3-F2424DAFA954}"/>
              </a:ext>
            </a:extLst>
          </p:cNvPr>
          <p:cNvSpPr txBox="1"/>
          <p:nvPr/>
        </p:nvSpPr>
        <p:spPr>
          <a:xfrm>
            <a:off x="4441631" y="2537835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การดำเนินงานตามเป้าหมาย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90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อำเภอมีบรรยากาศ หรือ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คนในอำเภอมีพฤติกรรมที่ดีขึ้น</a:t>
            </a:r>
          </a:p>
          <a:p>
            <a:endParaRPr lang="th-TH" sz="1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20611887-17FA-42ED-8B39-EB886E5D0E69}"/>
              </a:ext>
            </a:extLst>
          </p:cNvPr>
          <p:cNvSpPr txBox="1"/>
          <p:nvPr/>
        </p:nvSpPr>
        <p:spPr>
          <a:xfrm>
            <a:off x="6370124" y="2537958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 ตามเป้าหมายของ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 – 89.99%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อำเภอมีบรรยากาศ หรือ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EB8A0C82-61EB-4151-BF07-3CBDA1219A49}"/>
              </a:ext>
            </a:extLst>
          </p:cNvPr>
          <p:cNvSpPr txBox="1"/>
          <p:nvPr/>
        </p:nvSpPr>
        <p:spPr>
          <a:xfrm>
            <a:off x="8266668" y="2528115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 ตามเป้าหมายของ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 – 79.99%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3202EF6D-692B-43C7-86A9-EC980DB11EAB}"/>
              </a:ext>
            </a:extLst>
          </p:cNvPr>
          <p:cNvSpPr txBox="1"/>
          <p:nvPr/>
        </p:nvSpPr>
        <p:spPr>
          <a:xfrm>
            <a:off x="10176020" y="2532713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 ตามเป้าหมายของ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64187F18-40BC-4F64-B6CE-63B59879B6C3}"/>
              </a:ext>
            </a:extLst>
          </p:cNvPr>
          <p:cNvSpPr txBox="1"/>
          <p:nvPr/>
        </p:nvSpPr>
        <p:spPr>
          <a:xfrm>
            <a:off x="625759" y="4023304"/>
            <a:ext cx="351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อำเภอมีการรวบรวมองค์ความรู้หรือผลสำเร็จ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ตามแผนการดำเนินงานที่กำหนด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ไว้ในข้อที่ 3 โดยจัดทำสื่อในรูปแบบต่าง ๆ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D12164EC-CEC8-4ED4-8EE4-014365FAD95D}"/>
              </a:ext>
            </a:extLst>
          </p:cNvPr>
          <p:cNvSpPr txBox="1"/>
          <p:nvPr/>
        </p:nvSpPr>
        <p:spPr>
          <a:xfrm>
            <a:off x="4429104" y="3737468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รูปแบบ 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083FFFF5-2E0E-4597-B399-F1CB360A6911}"/>
              </a:ext>
            </a:extLst>
          </p:cNvPr>
          <p:cNvSpPr txBox="1"/>
          <p:nvPr/>
        </p:nvSpPr>
        <p:spPr>
          <a:xfrm>
            <a:off x="6340566" y="3737598"/>
            <a:ext cx="2103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1 รูปแบบ </a:t>
            </a: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9DACEE02-BBF7-4962-8A98-C3F0E90A5366}"/>
              </a:ext>
            </a:extLst>
          </p:cNvPr>
          <p:cNvSpPr txBox="1"/>
          <p:nvPr/>
        </p:nvSpPr>
        <p:spPr>
          <a:xfrm>
            <a:off x="8246539" y="3740032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 </a:t>
            </a:r>
          </a:p>
          <a:p>
            <a:endParaRPr lang="th-TH" sz="1400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7B3CA24F-D8BA-43F1-A447-6FFBE5660281}"/>
              </a:ext>
            </a:extLst>
          </p:cNvPr>
          <p:cNvSpPr txBox="1"/>
          <p:nvPr/>
        </p:nvSpPr>
        <p:spPr>
          <a:xfrm>
            <a:off x="10194577" y="3785310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ไม่มีการรวบรวมองค์ความรู้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</a:t>
            </a: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23351893-3ACB-4899-BDD4-1A96E1CBA677}"/>
              </a:ext>
            </a:extLst>
          </p:cNvPr>
          <p:cNvSpPr txBox="1"/>
          <p:nvPr/>
        </p:nvSpPr>
        <p:spPr>
          <a:xfrm>
            <a:off x="635497" y="5466687"/>
            <a:ext cx="388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อำเภอมีขีดความสามารถในการเผยแพร่เอกสาร/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ถ่ายทอดองค์ความรู้หรือผลสำเร็จการดำเนินกิจกรรม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และมีความพร้อมเป็นแหล่งเรียนรู้ให้กับหน่วยงานอื่น ๆ ได้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A9D15062-BEA4-41FB-99A6-0BA6F2223B69}"/>
              </a:ext>
            </a:extLst>
          </p:cNvPr>
          <p:cNvSpPr txBox="1"/>
          <p:nvPr/>
        </p:nvSpPr>
        <p:spPr>
          <a:xfrm>
            <a:off x="4396012" y="5113889"/>
            <a:ext cx="222231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ภายในอำเภอ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ช่องทาง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มีวิทยากร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ไปถ่ายทอด หรือ มีหน่วยอื่นเข้ามาศึกษา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ครั้ง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D66C1F09-AF73-4FED-8153-EC414BD14277}"/>
              </a:ext>
            </a:extLst>
          </p:cNvPr>
          <p:cNvSpPr txBox="1"/>
          <p:nvPr/>
        </p:nvSpPr>
        <p:spPr>
          <a:xfrm>
            <a:off x="6315831" y="5131700"/>
            <a:ext cx="1869422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ภายในอำเภอ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ช่องทาง</a:t>
            </a: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19F5A6DD-3645-4338-A4F9-8F54DD7AE68A}"/>
              </a:ext>
            </a:extLst>
          </p:cNvPr>
          <p:cNvSpPr txBox="1"/>
          <p:nvPr/>
        </p:nvSpPr>
        <p:spPr>
          <a:xfrm>
            <a:off x="8252214" y="5120996"/>
            <a:ext cx="185178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ภายในอำเภอ</a:t>
            </a: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E183AB8B-28CA-4C5C-B14B-13553B740D19}"/>
              </a:ext>
            </a:extLst>
          </p:cNvPr>
          <p:cNvSpPr txBox="1"/>
          <p:nvPr/>
        </p:nvSpPr>
        <p:spPr>
          <a:xfrm>
            <a:off x="10172794" y="5118379"/>
            <a:ext cx="1872629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F865B-7A00-4E95-9699-CEDCFBEFFC15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4977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59339924-EB78-440D-873E-A1ED15A8280D}"/>
              </a:ext>
            </a:extLst>
          </p:cNvPr>
          <p:cNvSpPr/>
          <p:nvPr/>
        </p:nvSpPr>
        <p:spPr>
          <a:xfrm>
            <a:off x="7212477" y="36543"/>
            <a:ext cx="3223813" cy="905691"/>
          </a:xfrm>
          <a:prstGeom prst="roundRect">
            <a:avLst/>
          </a:prstGeom>
          <a:solidFill>
            <a:srgbClr val="47D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512161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47D3DC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จังหวัดคุณธรรม</a:t>
            </a:r>
            <a:endParaRPr lang="en-US" sz="3600" dirty="0">
              <a:solidFill>
                <a:srgbClr val="47D3DC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39297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72903" y="2952708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1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46453" y="42136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2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54111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3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48849" y="2706921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จังหวัดมีการประกาศเจตนารมณ์ร่วมกัน ระหว่าง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ผู้ว่าราชการจังหวัดกับหน่วยงานทั้งภาครัฐและเอกชน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ที่จะพัฒนาเป็น จังหวัดคุณธรรม 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48849" y="4121044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จังหวัดมีการกำหนดเป้าหมายจาก 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“ปัญหาที่อยากแก้” “ความดีที่อยากทำ” 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48849" y="5341059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จังหวัดมีการจัดทำแผนการดำเนินงาน 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ที่กำหนดไว้ในข้อที่ 2 อย่างมีส่วนร่วมของหน่วยงาน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ทุกภาคส่วนในจังหวัด เพื่อการพัฒนาจังหวัด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37847" y="2651566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หน่วยงานทั้งภาครัฐและเอกชน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ในจังหวัดที่ร่วมประกาศเจตนารมณ์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ขึ้นไป </a:t>
            </a:r>
          </a:p>
          <a:p>
            <a:endParaRPr lang="th-TH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59334" y="3841419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54408" y="5100248"/>
            <a:ext cx="222231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มอบหมายหน่วยงาน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 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แต่งตั้งคณะกรรมการ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</a:t>
            </a:r>
            <a:r>
              <a:rPr lang="th-TH" sz="1400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รับผิดชอบ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80871" y="2648942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หน่วยงานทั้งภาครัฐและเอกชน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ในจังหวัดที่ร่วมประกาศเจตนารมณ์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60 - 79.99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323895" y="2650760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หน่วยงานทั้งภาครัฐและเอกชน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ในจังหวัดที่ร่วมประกาศเจตนารมณ์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– 59.99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206185" y="2646994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หน่วยงานทั้งภาครัฐและเอกชน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ในจังหวัดที่ร่วมประกาศเจตนารมณ์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น้อยกว่า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400354" y="3833426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300357" y="3833426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10762" y="3841419"/>
            <a:ext cx="222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ไม่มีการกำหนดเป้าหมาย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50641" y="5092255"/>
            <a:ext cx="1830950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มอบหมายหน่วยงาน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</a:t>
            </a:r>
            <a:endParaRPr lang="th-TH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81032" y="5108446"/>
            <a:ext cx="1829347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มีการจัดทำแผน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ตามเป้าหมายที่กำหนดไว้ในข้อที่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  <a:p>
            <a:endParaRPr lang="th-TH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02718" y="5111740"/>
            <a:ext cx="182934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ไม่มีการจัดทำแผน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ตามเป้าหมายที่กำหนดไว้ในข้อที่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3E530-C011-5B9B-4EF1-6BC7D7C42F85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20541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4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5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6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30246" y="4001098"/>
            <a:ext cx="3796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จังหวัดมีการประเมินผลหรือรายงานผลการดำเนินงาน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มีการปรับปรุงหรือพัฒนา มีการทบทวนหรือถอดบทเรียน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ตามเป้าหมายของแผนการดำเนินงานที่กำหนดไว้ในข้อที่ 3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854598"/>
            <a:ext cx="332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ของแผนการดำเนินงาน ที่กำหนดไว้ในข้อที่ 3 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74841" y="279536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70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96378" y="279536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– 69.99%</a:t>
            </a:r>
            <a:endParaRPr lang="th-TH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339402" y="2778058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– 59.99%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221692" y="2774292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B3944703-5956-46C0-879D-4AB9C6E17FAA}"/>
              </a:ext>
            </a:extLst>
          </p:cNvPr>
          <p:cNvSpPr/>
          <p:nvPr/>
        </p:nvSpPr>
        <p:spPr>
          <a:xfrm>
            <a:off x="7212477" y="36543"/>
            <a:ext cx="3223813" cy="905691"/>
          </a:xfrm>
          <a:prstGeom prst="roundRect">
            <a:avLst/>
          </a:prstGeom>
          <a:solidFill>
            <a:srgbClr val="47D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6222A077-3E79-4B92-84DB-AD5E7C961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47D3DC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จังหวัดคุณธรรม</a:t>
            </a:r>
            <a:endParaRPr lang="en-US" sz="3600" dirty="0">
              <a:solidFill>
                <a:srgbClr val="47D3DC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C72BC5DD-6C3F-45B3-B041-D082E1A5FDE8}"/>
              </a:ext>
            </a:extLst>
          </p:cNvPr>
          <p:cNvSpPr txBox="1"/>
          <p:nvPr/>
        </p:nvSpPr>
        <p:spPr>
          <a:xfrm>
            <a:off x="4468393" y="3786348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มีการทบทวนหรือปรับปรุง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มีการถอดบทเรียนจาก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77559946-6FA2-4B18-BF0D-3501E0B95008}"/>
              </a:ext>
            </a:extLst>
          </p:cNvPr>
          <p:cNvSpPr txBox="1"/>
          <p:nvPr/>
        </p:nvSpPr>
        <p:spPr>
          <a:xfrm>
            <a:off x="6350641" y="3785286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มีการทบทวนหรือปรับปรุง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</a:t>
            </a: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6D74B4BA-EE47-4B7C-B22B-F776AB54B0A2}"/>
              </a:ext>
            </a:extLst>
          </p:cNvPr>
          <p:cNvSpPr txBox="1"/>
          <p:nvPr/>
        </p:nvSpPr>
        <p:spPr>
          <a:xfrm>
            <a:off x="8311021" y="3794448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มีการประเมินผล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1CCE2D1C-0F83-4257-8B35-27D13EB760F1}"/>
              </a:ext>
            </a:extLst>
          </p:cNvPr>
          <p:cNvSpPr txBox="1"/>
          <p:nvPr/>
        </p:nvSpPr>
        <p:spPr>
          <a:xfrm>
            <a:off x="10206185" y="3806639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ไม่มีการประเมินผล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หรือรายงานผลการดำเนินงาน</a:t>
            </a:r>
            <a:endParaRPr lang="th-TH" sz="14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FC02214-9E9B-42B2-9051-1FFE1E9F78F9}"/>
              </a:ext>
            </a:extLst>
          </p:cNvPr>
          <p:cNvSpPr txBox="1"/>
          <p:nvPr/>
        </p:nvSpPr>
        <p:spPr>
          <a:xfrm>
            <a:off x="621797" y="5359323"/>
            <a:ext cx="3602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จังหวัดมีการยกย่องเชิดชู ชุมชน องค์กร และอำเภอ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ที่มีคุณธรรมหรือที่ทำความดีจนเป็นแบบอย่างได้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ภายในจังหวัด เพื่อส่งเสริมการดำเนินงานตามเป้าหมาย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ที่กำหนดไว้ในข้อที่ 3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FE82F67C-73E5-472D-B2DB-3A0AD487B433}"/>
              </a:ext>
            </a:extLst>
          </p:cNvPr>
          <p:cNvSpPr txBox="1"/>
          <p:nvPr/>
        </p:nvSpPr>
        <p:spPr>
          <a:xfrm>
            <a:off x="4469915" y="5105620"/>
            <a:ext cx="22223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 องค์กร และอำเภอ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ที่มีคุณธรรมหรือที่ทำความดี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ภายในจังหวัด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ผ่านช่องทาง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สื่อสารที่หลากหลาย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64E73DB8-4573-4679-827F-723BB5E8E9C5}"/>
              </a:ext>
            </a:extLst>
          </p:cNvPr>
          <p:cNvSpPr txBox="1"/>
          <p:nvPr/>
        </p:nvSpPr>
        <p:spPr>
          <a:xfrm>
            <a:off x="6329863" y="5136151"/>
            <a:ext cx="1765228" cy="110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องค์กร และอำเภอ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ภายในจังหวัด</a:t>
            </a: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E720762D-3282-46EB-A012-962D7B3A5D20}"/>
              </a:ext>
            </a:extLst>
          </p:cNvPr>
          <p:cNvSpPr txBox="1"/>
          <p:nvPr/>
        </p:nvSpPr>
        <p:spPr>
          <a:xfrm>
            <a:off x="8283857" y="5132839"/>
            <a:ext cx="1608133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องค์กร และอำเภอ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2F46B9A1-AA74-45FF-AF92-1C34F26D9828}"/>
              </a:ext>
            </a:extLst>
          </p:cNvPr>
          <p:cNvSpPr txBox="1"/>
          <p:nvPr/>
        </p:nvSpPr>
        <p:spPr>
          <a:xfrm>
            <a:off x="10206185" y="5132839"/>
            <a:ext cx="1728358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ไม่มีการประกาศ ยกย่อง เชิดชู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องค์กร และอำเภอ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ที่มีคุณธรรมหรือที่ทำความดี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341A5-37B7-2A95-B21D-BB2C061FA66E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97520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7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8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9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25759" y="4027654"/>
            <a:ext cx="3828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จังหวัดมีการรวบรวมองค์ความรู้หรือผลสำเร็จ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ตามแผนการดำเนินงานที่กำหนด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ไว้ในข้อที่ 3 โดยจัดทำเป็นเอกสาร และสื่อในรูปแบบต่าง ๆ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752653"/>
            <a:ext cx="3618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ของแผนการดำเนินงาน ที่กำหนดไว้ในข้อที่ 3 ทำให้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คนในจังหวัดมีพฤติกรรมที่เปลี่ยนแปลงไปในทางที่ดีขึ้น </a:t>
            </a:r>
          </a:p>
        </p:txBody>
      </p:sp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3D88BE5E-1759-4C69-B606-371D76257B47}"/>
              </a:ext>
            </a:extLst>
          </p:cNvPr>
          <p:cNvSpPr/>
          <p:nvPr/>
        </p:nvSpPr>
        <p:spPr>
          <a:xfrm>
            <a:off x="7212477" y="36543"/>
            <a:ext cx="3223813" cy="905691"/>
          </a:xfrm>
          <a:prstGeom prst="roundRect">
            <a:avLst/>
          </a:prstGeom>
          <a:solidFill>
            <a:srgbClr val="47D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C3476A36-44BA-4B78-8DC7-F5E6D63F0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47D3DC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จังหวัดคุณธรรม</a:t>
            </a:r>
            <a:endParaRPr lang="en-US" sz="3600" dirty="0">
              <a:solidFill>
                <a:srgbClr val="47D3DC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097611D-7840-446B-A084-360300371CF5}"/>
              </a:ext>
            </a:extLst>
          </p:cNvPr>
          <p:cNvSpPr txBox="1"/>
          <p:nvPr/>
        </p:nvSpPr>
        <p:spPr>
          <a:xfrm>
            <a:off x="4422148" y="2557292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การดำเนินงานตามเป้าหมาย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90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จังหวัดมีบรรยากาศ หรือ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คนในจังหวัดมีพฤติกรรมที่ดีขึ้น</a:t>
            </a:r>
          </a:p>
          <a:p>
            <a:endParaRPr lang="th-TH" sz="1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D4E2F805-3B78-4832-963C-6973F7E21BA8}"/>
              </a:ext>
            </a:extLst>
          </p:cNvPr>
          <p:cNvSpPr txBox="1"/>
          <p:nvPr/>
        </p:nvSpPr>
        <p:spPr>
          <a:xfrm>
            <a:off x="6350641" y="2557415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การดำเนินงานตามเป้าหมายของ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 – 89.99%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จังหวัดมีบรรยากาศ หรือ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สภาพแวดล้อมที่ดีขึ้น</a:t>
            </a: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4A249D74-E133-40C9-8432-F374382908E3}"/>
              </a:ext>
            </a:extLst>
          </p:cNvPr>
          <p:cNvSpPr txBox="1"/>
          <p:nvPr/>
        </p:nvSpPr>
        <p:spPr>
          <a:xfrm>
            <a:off x="8253760" y="2557063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การดำเนินงานตามเป้าหมายของ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 – 79.99%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841ACD0F-46C7-4F1C-8226-4DD62F9E69ED}"/>
              </a:ext>
            </a:extLst>
          </p:cNvPr>
          <p:cNvSpPr txBox="1"/>
          <p:nvPr/>
        </p:nvSpPr>
        <p:spPr>
          <a:xfrm>
            <a:off x="10182253" y="255796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การดำเนินงานตามเป้าหมายของ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แผนการดำเนินงานที่กำหนดไว้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ในข้อที่ 3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B2687F6B-8D9B-4B51-AE4C-3C5F51C0B605}"/>
              </a:ext>
            </a:extLst>
          </p:cNvPr>
          <p:cNvSpPr txBox="1"/>
          <p:nvPr/>
        </p:nvSpPr>
        <p:spPr>
          <a:xfrm>
            <a:off x="4409621" y="3756925"/>
            <a:ext cx="2222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รูปแบบ 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DB56CF38-C78A-4B89-8986-A021CB1AA23C}"/>
              </a:ext>
            </a:extLst>
          </p:cNvPr>
          <p:cNvSpPr txBox="1"/>
          <p:nvPr/>
        </p:nvSpPr>
        <p:spPr>
          <a:xfrm>
            <a:off x="6321083" y="3757055"/>
            <a:ext cx="2106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ในรูปแบบต่าง ๆ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1 รูปแบบ 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81426FDE-115E-4CF1-996F-F3DF942DD0D1}"/>
              </a:ext>
            </a:extLst>
          </p:cNvPr>
          <p:cNvSpPr txBox="1"/>
          <p:nvPr/>
        </p:nvSpPr>
        <p:spPr>
          <a:xfrm>
            <a:off x="8263632" y="3765771"/>
            <a:ext cx="20721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หรือผลสำเร็จการดำเนินกิจกรรมตาม</a:t>
            </a:r>
          </a:p>
          <a:p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แผนที่กำหนดไว้ในข้อ 3 และจัดทำเป็นเอกสารทุกกิจกรรม</a:t>
            </a:r>
          </a:p>
          <a:p>
            <a:endParaRPr lang="th-TH" sz="1400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EA0F7340-C057-4DC8-885D-E500E8DDA815}"/>
              </a:ext>
            </a:extLst>
          </p:cNvPr>
          <p:cNvSpPr txBox="1"/>
          <p:nvPr/>
        </p:nvSpPr>
        <p:spPr>
          <a:xfrm>
            <a:off x="10206185" y="3879446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ไม่มีการรวบรวมองค์ความรู้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หรือผลสำเร็จการดำเนินกิจกรรม</a:t>
            </a: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16AB7570-829A-41DB-8BF4-DAF2DA591C7F}"/>
              </a:ext>
            </a:extLst>
          </p:cNvPr>
          <p:cNvSpPr txBox="1"/>
          <p:nvPr/>
        </p:nvSpPr>
        <p:spPr>
          <a:xfrm>
            <a:off x="635497" y="5466687"/>
            <a:ext cx="388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จังหวัดมีขีดความสามารถในการเผยแพร่เอกสาร/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ถ่ายทอดองค์ความรู้หรือผลสำเร็จการดำเนินกิจกรรม 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และมีความพร้อมเป็นแหล่งเรียนรู้ให้กับหน่วยงานอื่น ๆ ได้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D702089A-465F-4519-AE21-C94A36EADD29}"/>
              </a:ext>
            </a:extLst>
          </p:cNvPr>
          <p:cNvSpPr txBox="1"/>
          <p:nvPr/>
        </p:nvSpPr>
        <p:spPr>
          <a:xfrm>
            <a:off x="4394817" y="5124202"/>
            <a:ext cx="222231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ภายในจังหวัด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ช่องทาง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มีวิทยากร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ไปถ่ายทอด หรือ มีหน่วยอื่นเข้ามาศึกษา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ครั้ง</a:t>
            </a: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91C0FD7A-C2EA-41EE-8CE6-730C877BE235}"/>
              </a:ext>
            </a:extLst>
          </p:cNvPr>
          <p:cNvSpPr txBox="1"/>
          <p:nvPr/>
        </p:nvSpPr>
        <p:spPr>
          <a:xfrm>
            <a:off x="6319020" y="5142360"/>
            <a:ext cx="1869422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ภายในจังหวัด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ช่องทาง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1F9365FF-8C23-49AC-BE3B-C4E54EA9DEC5}"/>
              </a:ext>
            </a:extLst>
          </p:cNvPr>
          <p:cNvSpPr txBox="1"/>
          <p:nvPr/>
        </p:nvSpPr>
        <p:spPr>
          <a:xfrm>
            <a:off x="8274178" y="5157514"/>
            <a:ext cx="185178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ภายในจังหวัด</a:t>
            </a: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54854344-2622-4092-BC55-70B38F13A520}"/>
              </a:ext>
            </a:extLst>
          </p:cNvPr>
          <p:cNvSpPr txBox="1"/>
          <p:nvPr/>
        </p:nvSpPr>
        <p:spPr>
          <a:xfrm>
            <a:off x="10170798" y="5157514"/>
            <a:ext cx="1872629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ไม่มีการเผยแพร่เอกสารองค์ความรู้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ผลสำเร็จการดำเนินกิจกรรม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และสื่อต่าง ๆ ที่ได้จัดทำไว้ในข้อที่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FCCE1-E7F1-36E7-B8F0-63097B40534B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33191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5B3A6A-8989-4958-AA39-7061F4CD3C75}"/>
              </a:ext>
            </a:extLst>
          </p:cNvPr>
          <p:cNvSpPr/>
          <p:nvPr/>
        </p:nvSpPr>
        <p:spPr>
          <a:xfrm>
            <a:off x="932508" y="2309883"/>
            <a:ext cx="10320950" cy="1856747"/>
          </a:xfrm>
          <a:prstGeom prst="roundRect">
            <a:avLst>
              <a:gd name="adj" fmla="val 7849"/>
            </a:avLst>
          </a:prstGeom>
          <a:solidFill>
            <a:schemeClr val="bg1"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D95C90-D345-4461-959D-C700E1DE738B}"/>
              </a:ext>
            </a:extLst>
          </p:cNvPr>
          <p:cNvSpPr/>
          <p:nvPr/>
        </p:nvSpPr>
        <p:spPr>
          <a:xfrm>
            <a:off x="1372085" y="2093859"/>
            <a:ext cx="3301857" cy="46407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A39B42-CE75-4BA1-B590-1E181FE52490}"/>
              </a:ext>
            </a:extLst>
          </p:cNvPr>
          <p:cNvCxnSpPr/>
          <p:nvPr/>
        </p:nvCxnSpPr>
        <p:spPr>
          <a:xfrm>
            <a:off x="1547111" y="3047498"/>
            <a:ext cx="4320000" cy="0"/>
          </a:xfrm>
          <a:prstGeom prst="line">
            <a:avLst/>
          </a:prstGeom>
          <a:ln w="1270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BD1DF7-1DCD-4D05-8D92-B6E941EF60CE}"/>
              </a:ext>
            </a:extLst>
          </p:cNvPr>
          <p:cNvSpPr txBox="1"/>
          <p:nvPr/>
        </p:nvSpPr>
        <p:spPr>
          <a:xfrm>
            <a:off x="1657054" y="2656205"/>
            <a:ext cx="418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latin typeface="FC Subject Rounded [Non-cml.] R" pitchFamily="2" charset="-34"/>
                <a:cs typeface="FC Subject Rounded [Non-cml.] R" pitchFamily="2" charset="-34"/>
              </a:rPr>
              <a:t>ได้รับเกียรติบัตรจาก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9BDB6-206F-445D-9055-A348DC4334DA}"/>
              </a:ext>
            </a:extLst>
          </p:cNvPr>
          <p:cNvSpPr txBox="1"/>
          <p:nvPr/>
        </p:nvSpPr>
        <p:spPr>
          <a:xfrm>
            <a:off x="1657054" y="2147333"/>
            <a:ext cx="222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จังหวัด</a:t>
            </a:r>
            <a:endParaRPr lang="ko-KR" altLang="en-US" sz="2000" b="1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9F5350-C8DE-45FF-939D-48ADFD1CF55A}"/>
              </a:ext>
            </a:extLst>
          </p:cNvPr>
          <p:cNvSpPr/>
          <p:nvPr/>
        </p:nvSpPr>
        <p:spPr>
          <a:xfrm>
            <a:off x="932508" y="4510327"/>
            <a:ext cx="10320950" cy="1856747"/>
          </a:xfrm>
          <a:prstGeom prst="roundRect">
            <a:avLst>
              <a:gd name="adj" fmla="val 7849"/>
            </a:avLst>
          </a:prstGeom>
          <a:solidFill>
            <a:schemeClr val="bg1">
              <a:alpha val="5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593D926-00DE-423F-907F-ADD241FE58D6}"/>
              </a:ext>
            </a:extLst>
          </p:cNvPr>
          <p:cNvSpPr/>
          <p:nvPr/>
        </p:nvSpPr>
        <p:spPr>
          <a:xfrm>
            <a:off x="1372085" y="4265356"/>
            <a:ext cx="3301857" cy="4640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F61FD7-29F7-4A70-B548-F2D85D03FB5F}"/>
              </a:ext>
            </a:extLst>
          </p:cNvPr>
          <p:cNvCxnSpPr/>
          <p:nvPr/>
        </p:nvCxnSpPr>
        <p:spPr>
          <a:xfrm>
            <a:off x="1547111" y="5247942"/>
            <a:ext cx="432000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4D38B5-E90C-4784-A0A8-637E295C5197}"/>
              </a:ext>
            </a:extLst>
          </p:cNvPr>
          <p:cNvSpPr txBox="1"/>
          <p:nvPr/>
        </p:nvSpPr>
        <p:spPr>
          <a:xfrm>
            <a:off x="1640418" y="4314826"/>
            <a:ext cx="2765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b="1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ชุมชน องค์กร และอำเภอ</a:t>
            </a:r>
            <a:endParaRPr lang="ko-KR" altLang="en-US" sz="2000" b="1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820986B-A67B-4204-BD26-1E1B08D14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384" y="395961"/>
            <a:ext cx="11573197" cy="7242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/>
          <a:lstStyle/>
          <a:p>
            <a:r>
              <a:rPr lang="th-TH" sz="32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แนวทางการประกาศยกย่อง  </a:t>
            </a:r>
            <a:r>
              <a:rPr lang="th-TH" sz="3600" b="1" dirty="0">
                <a:solidFill>
                  <a:schemeClr val="accent6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 องค์กร อำเภอ และจังหวัดคุณธรรม</a:t>
            </a:r>
            <a:endParaRPr lang="en-US" sz="3600" dirty="0">
              <a:solidFill>
                <a:schemeClr val="accent6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CF51ABCB-11E5-4727-B2A1-6A5E48B65C2A}"/>
              </a:ext>
            </a:extLst>
          </p:cNvPr>
          <p:cNvSpPr txBox="1"/>
          <p:nvPr/>
        </p:nvSpPr>
        <p:spPr>
          <a:xfrm>
            <a:off x="5158270" y="1377109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ส่วนภูมิภาค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C7FB5E2-8E6D-4DE9-BFF8-1742DB8E4330}"/>
              </a:ext>
            </a:extLst>
          </p:cNvPr>
          <p:cNvSpPr txBox="1"/>
          <p:nvPr/>
        </p:nvSpPr>
        <p:spPr>
          <a:xfrm>
            <a:off x="1615895" y="4854684"/>
            <a:ext cx="418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latin typeface="FC Subject Rounded [Non-cml.] R" pitchFamily="2" charset="-34"/>
                <a:cs typeface="FC Subject Rounded [Non-cml.] R" pitchFamily="2" charset="-34"/>
              </a:rPr>
              <a:t>ได้รับเกียรติบัตรจาก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E095DF6B-E92B-48E4-BD69-D8DE8BBFD73E}"/>
              </a:ext>
            </a:extLst>
          </p:cNvPr>
          <p:cNvSpPr txBox="1"/>
          <p:nvPr/>
        </p:nvSpPr>
        <p:spPr>
          <a:xfrm>
            <a:off x="1294873" y="3210049"/>
            <a:ext cx="4798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ประธานอนุกรรมการส่งเสริมคุณธรรม</a:t>
            </a:r>
          </a:p>
          <a:p>
            <a:pPr algn="ctr"/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กระทรวงมหาดไทย 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72EE624F-7726-466D-A77B-6D95183E2DA1}"/>
              </a:ext>
            </a:extLst>
          </p:cNvPr>
          <p:cNvSpPr txBox="1"/>
          <p:nvPr/>
        </p:nvSpPr>
        <p:spPr>
          <a:xfrm>
            <a:off x="6522520" y="2794504"/>
            <a:ext cx="4047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latin typeface="FC Subject Rounded [Non-cml.] R" pitchFamily="2" charset="-34"/>
                <a:cs typeface="FC Subject Rounded [Non-cml.] R" pitchFamily="2" charset="-34"/>
              </a:rPr>
              <a:t>โดยมอบ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ศูนย์ปฏิบัติการต่อต้านการทุจริต </a:t>
            </a:r>
          </a:p>
          <a:p>
            <a:pPr algn="ctr"/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กระทรวงมหาดไทย (ศปท.มท.)</a:t>
            </a:r>
          </a:p>
          <a:p>
            <a:pPr algn="ctr"/>
            <a:r>
              <a:rPr lang="th-TH" dirty="0">
                <a:latin typeface="FC Subject Rounded [Non-cml.] R" pitchFamily="2" charset="-34"/>
                <a:cs typeface="FC Subject Rounded [Non-cml.] R" pitchFamily="2" charset="-34"/>
              </a:rPr>
              <a:t>เป็นผู้รับผิดชอบดำเนินการ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6AC2ABB0-9F6E-413D-A866-75444B1BAFB4}"/>
              </a:ext>
            </a:extLst>
          </p:cNvPr>
          <p:cNvSpPr txBox="1"/>
          <p:nvPr/>
        </p:nvSpPr>
        <p:spPr>
          <a:xfrm>
            <a:off x="1308057" y="5400885"/>
            <a:ext cx="4798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ประธานอนุกรรมการส่งเสริมคุณธรรม</a:t>
            </a:r>
          </a:p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ระดับจังหวัด 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13A4DF87-CC1F-4D1F-B453-C54801F24A42}"/>
              </a:ext>
            </a:extLst>
          </p:cNvPr>
          <p:cNvSpPr txBox="1"/>
          <p:nvPr/>
        </p:nvSpPr>
        <p:spPr>
          <a:xfrm>
            <a:off x="6751063" y="5033139"/>
            <a:ext cx="3687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latin typeface="FC Subject Rounded [Non-cml.] R" pitchFamily="2" charset="-34"/>
                <a:cs typeface="FC Subject Rounded [Non-cml.] R" pitchFamily="2" charset="-34"/>
              </a:rPr>
              <a:t>โดยมอบ </a:t>
            </a:r>
            <a:r>
              <a:rPr lang="th-TH" dirty="0">
                <a:solidFill>
                  <a:schemeClr val="accent5">
                    <a:lumMod val="50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สำนักงานวัฒนธรรมจังหวัด </a:t>
            </a:r>
          </a:p>
          <a:p>
            <a:pPr algn="ctr"/>
            <a:r>
              <a:rPr lang="th-TH" dirty="0">
                <a:latin typeface="FC Subject Rounded [Non-cml.] R" pitchFamily="2" charset="-34"/>
                <a:cs typeface="FC Subject Rounded [Non-cml.] R" pitchFamily="2" charset="-34"/>
              </a:rPr>
              <a:t>เป็นผู้รับผิดชอบดำเนินการ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0233F-585C-0C8D-1094-6C79BB10826E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5778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4">
            <a:extLst>
              <a:ext uri="{FF2B5EF4-FFF2-40B4-BE49-F238E27FC236}">
                <a16:creationId xmlns:a16="http://schemas.microsoft.com/office/drawing/2014/main" id="{D28005B4-4939-C4D9-E0CC-E3F58E9F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" y="0"/>
            <a:ext cx="1218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0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C6C2AE7-573F-751E-5BA8-CDB76C6C2D68}"/>
              </a:ext>
            </a:extLst>
          </p:cNvPr>
          <p:cNvSpPr/>
          <p:nvPr/>
        </p:nvSpPr>
        <p:spPr>
          <a:xfrm>
            <a:off x="146162" y="1694550"/>
            <a:ext cx="2880000" cy="5081153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rgbClr val="EE6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50364CB9-F006-52EC-A8E5-0D860B72F64D}"/>
              </a:ext>
            </a:extLst>
          </p:cNvPr>
          <p:cNvSpPr/>
          <p:nvPr/>
        </p:nvSpPr>
        <p:spPr>
          <a:xfrm>
            <a:off x="151333" y="1710932"/>
            <a:ext cx="2877562" cy="576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E6CC1"/>
          </a:solidFill>
          <a:ln w="25400">
            <a:solidFill>
              <a:srgbClr val="EE6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E769E6FC-09B2-E52B-4D5D-6E0D6272F1A1}"/>
              </a:ext>
            </a:extLst>
          </p:cNvPr>
          <p:cNvSpPr/>
          <p:nvPr/>
        </p:nvSpPr>
        <p:spPr>
          <a:xfrm>
            <a:off x="132385" y="4977683"/>
            <a:ext cx="2877561" cy="417174"/>
          </a:xfrm>
          <a:prstGeom prst="roundRect">
            <a:avLst>
              <a:gd name="adj" fmla="val 17769"/>
            </a:avLst>
          </a:prstGeom>
          <a:solidFill>
            <a:srgbClr val="EE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จังหวัดละ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ko-KR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6665FEB1-44F1-9B0A-9659-01C713A1F09C}"/>
              </a:ext>
            </a:extLst>
          </p:cNvPr>
          <p:cNvSpPr/>
          <p:nvPr/>
        </p:nvSpPr>
        <p:spPr>
          <a:xfrm>
            <a:off x="3161966" y="1694550"/>
            <a:ext cx="2880000" cy="5081153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rgbClr val="B98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AF099CE5-0A69-5A3C-23DF-BEC27B84346A}"/>
              </a:ext>
            </a:extLst>
          </p:cNvPr>
          <p:cNvSpPr/>
          <p:nvPr/>
        </p:nvSpPr>
        <p:spPr>
          <a:xfrm>
            <a:off x="3173931" y="1705883"/>
            <a:ext cx="2864030" cy="576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B982D5"/>
          </a:solidFill>
          <a:ln w="25400">
            <a:solidFill>
              <a:srgbClr val="B98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4A4F7B88-2D65-6B4B-F9AD-D6E3BA4B8F5A}"/>
              </a:ext>
            </a:extLst>
          </p:cNvPr>
          <p:cNvSpPr/>
          <p:nvPr/>
        </p:nvSpPr>
        <p:spPr>
          <a:xfrm>
            <a:off x="3156959" y="2848543"/>
            <a:ext cx="2887739" cy="417174"/>
          </a:xfrm>
          <a:prstGeom prst="roundRect">
            <a:avLst>
              <a:gd name="adj" fmla="val 17769"/>
            </a:avLst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จังหวัดละ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องค์กร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D82FEFA4-DBF2-DD7E-922C-6DF9184F4957}"/>
              </a:ext>
            </a:extLst>
          </p:cNvPr>
          <p:cNvSpPr/>
          <p:nvPr/>
        </p:nvSpPr>
        <p:spPr>
          <a:xfrm>
            <a:off x="6184088" y="1694550"/>
            <a:ext cx="2880000" cy="5081153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rgbClr val="6DB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908C4E26-FC83-70E5-5BA1-F583EE3C9E69}"/>
              </a:ext>
            </a:extLst>
          </p:cNvPr>
          <p:cNvSpPr/>
          <p:nvPr/>
        </p:nvSpPr>
        <p:spPr>
          <a:xfrm>
            <a:off x="6186879" y="1694551"/>
            <a:ext cx="2896854" cy="576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6DB0E4"/>
          </a:solidFill>
          <a:ln w="25400">
            <a:solidFill>
              <a:srgbClr val="6DB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201775CB-9CE5-24BD-BBF0-3D7B9567A26A}"/>
              </a:ext>
            </a:extLst>
          </p:cNvPr>
          <p:cNvSpPr/>
          <p:nvPr/>
        </p:nvSpPr>
        <p:spPr>
          <a:xfrm>
            <a:off x="6186364" y="4957323"/>
            <a:ext cx="2896854" cy="417174"/>
          </a:xfrm>
          <a:prstGeom prst="roundRect">
            <a:avLst>
              <a:gd name="adj" fmla="val 17769"/>
            </a:avLst>
          </a:prstGeom>
          <a:solidFill>
            <a:srgbClr val="6DB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จังหวัดละ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6F9EADE3-A0D2-9ACD-5308-966ADFE8FF75}"/>
              </a:ext>
            </a:extLst>
          </p:cNvPr>
          <p:cNvSpPr/>
          <p:nvPr/>
        </p:nvSpPr>
        <p:spPr>
          <a:xfrm>
            <a:off x="9208486" y="1694550"/>
            <a:ext cx="2880000" cy="5081153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rgbClr val="47D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A0A119D-E6DB-C146-927B-BB425D3FCA2F}"/>
              </a:ext>
            </a:extLst>
          </p:cNvPr>
          <p:cNvSpPr/>
          <p:nvPr/>
        </p:nvSpPr>
        <p:spPr>
          <a:xfrm>
            <a:off x="9203478" y="1705883"/>
            <a:ext cx="2896854" cy="576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47D3DC"/>
          </a:solidFill>
          <a:ln w="25400">
            <a:solidFill>
              <a:srgbClr val="47D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46C766DA-6F9D-78A3-B3FF-2A676EC94C2D}"/>
              </a:ext>
            </a:extLst>
          </p:cNvPr>
          <p:cNvSpPr/>
          <p:nvPr/>
        </p:nvSpPr>
        <p:spPr>
          <a:xfrm>
            <a:off x="9196640" y="4957323"/>
            <a:ext cx="2880000" cy="417174"/>
          </a:xfrm>
          <a:prstGeom prst="roundRect">
            <a:avLst>
              <a:gd name="adj" fmla="val 17769"/>
            </a:avLst>
          </a:prstGeom>
          <a:solidFill>
            <a:srgbClr val="47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38">
            <a:extLst>
              <a:ext uri="{FF2B5EF4-FFF2-40B4-BE49-F238E27FC236}">
                <a16:creationId xmlns:a16="http://schemas.microsoft.com/office/drawing/2014/main" id="{1698BAAA-389D-1AFB-91BC-A28B3315CAD2}"/>
              </a:ext>
            </a:extLst>
          </p:cNvPr>
          <p:cNvSpPr txBox="1"/>
          <p:nvPr/>
        </p:nvSpPr>
        <p:spPr>
          <a:xfrm>
            <a:off x="706429" y="1616266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spc="3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คุณธรรมต้นแบบโดดเด่น</a:t>
            </a:r>
          </a:p>
        </p:txBody>
      </p:sp>
      <p:sp>
        <p:nvSpPr>
          <p:cNvPr id="16" name="กล่องข้อความ 39">
            <a:extLst>
              <a:ext uri="{FF2B5EF4-FFF2-40B4-BE49-F238E27FC236}">
                <a16:creationId xmlns:a16="http://schemas.microsoft.com/office/drawing/2014/main" id="{4AD95461-C46E-A420-1132-9D70D60FF660}"/>
              </a:ext>
            </a:extLst>
          </p:cNvPr>
          <p:cNvSpPr txBox="1"/>
          <p:nvPr/>
        </p:nvSpPr>
        <p:spPr>
          <a:xfrm>
            <a:off x="3682638" y="1628735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spc="3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คุณธรรมต้นแบบโดดเด่น</a:t>
            </a:r>
          </a:p>
        </p:txBody>
      </p:sp>
      <p:sp>
        <p:nvSpPr>
          <p:cNvPr id="17" name="กล่องข้อความ 40">
            <a:extLst>
              <a:ext uri="{FF2B5EF4-FFF2-40B4-BE49-F238E27FC236}">
                <a16:creationId xmlns:a16="http://schemas.microsoft.com/office/drawing/2014/main" id="{6E185E98-627B-D76A-86BA-6DA4B42171F1}"/>
              </a:ext>
            </a:extLst>
          </p:cNvPr>
          <p:cNvSpPr txBox="1"/>
          <p:nvPr/>
        </p:nvSpPr>
        <p:spPr>
          <a:xfrm>
            <a:off x="6691778" y="1615214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spc="3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คุณธรรมต้นแบบโดดเด่น</a:t>
            </a:r>
          </a:p>
        </p:txBody>
      </p:sp>
      <p:sp>
        <p:nvSpPr>
          <p:cNvPr id="18" name="กล่องข้อความ 41">
            <a:extLst>
              <a:ext uri="{FF2B5EF4-FFF2-40B4-BE49-F238E27FC236}">
                <a16:creationId xmlns:a16="http://schemas.microsoft.com/office/drawing/2014/main" id="{83221EC7-4A9C-B2D0-3317-78145B35A9F1}"/>
              </a:ext>
            </a:extLst>
          </p:cNvPr>
          <p:cNvSpPr txBox="1"/>
          <p:nvPr/>
        </p:nvSpPr>
        <p:spPr>
          <a:xfrm>
            <a:off x="9768577" y="1593936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spc="3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คุณธรรมต้นแบบโดดเด่น</a:t>
            </a:r>
          </a:p>
        </p:txBody>
      </p:sp>
      <p:sp>
        <p:nvSpPr>
          <p:cNvPr id="19" name="กล่องข้อความ 42">
            <a:extLst>
              <a:ext uri="{FF2B5EF4-FFF2-40B4-BE49-F238E27FC236}">
                <a16:creationId xmlns:a16="http://schemas.microsoft.com/office/drawing/2014/main" id="{AD3944C0-E387-F5A4-CC2A-2A7A5E7F5131}"/>
              </a:ext>
            </a:extLst>
          </p:cNvPr>
          <p:cNvSpPr txBox="1"/>
          <p:nvPr/>
        </p:nvSpPr>
        <p:spPr>
          <a:xfrm>
            <a:off x="151333" y="2245597"/>
            <a:ext cx="27588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ให้คณะอนุกรรมการส่งเสริมคุณธรรมระดับจังหวัดและคณะอนุกรรมการส่งเสริมคุณธรรมกรุงเทพมหานคร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คัดเลือกชุมชนคุณธรรมต้นแบบ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ที่มีความโดดเด่น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โดยใช้เกณฑ์การคัดเลือก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ชุมชนคุณธรรมต้นแบบโดดเด่น </a:t>
            </a:r>
          </a:p>
        </p:txBody>
      </p:sp>
      <p:sp>
        <p:nvSpPr>
          <p:cNvPr id="20" name="กล่องข้อความ 43">
            <a:extLst>
              <a:ext uri="{FF2B5EF4-FFF2-40B4-BE49-F238E27FC236}">
                <a16:creationId xmlns:a16="http://schemas.microsoft.com/office/drawing/2014/main" id="{5ACA3587-88D5-9E70-A756-C9F3FBFA189D}"/>
              </a:ext>
            </a:extLst>
          </p:cNvPr>
          <p:cNvSpPr txBox="1"/>
          <p:nvPr/>
        </p:nvSpPr>
        <p:spPr>
          <a:xfrm>
            <a:off x="3181173" y="5154904"/>
            <a:ext cx="28302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ให้คณะอนุกรรมการด้านการประเมินชุมชน องค์กร อำเภอ และจังหวัดคุณธรรมคัดเลือกองค์กรคุณธรรมต้นแบบที่มีความโดดเด่น </a:t>
            </a:r>
          </a:p>
        </p:txBody>
      </p:sp>
      <p:sp>
        <p:nvSpPr>
          <p:cNvPr id="21" name="กล่องข้อความ 44">
            <a:extLst>
              <a:ext uri="{FF2B5EF4-FFF2-40B4-BE49-F238E27FC236}">
                <a16:creationId xmlns:a16="http://schemas.microsoft.com/office/drawing/2014/main" id="{32EB89EF-C43C-108F-F9FC-96D58F452834}"/>
              </a:ext>
            </a:extLst>
          </p:cNvPr>
          <p:cNvSpPr txBox="1"/>
          <p:nvPr/>
        </p:nvSpPr>
        <p:spPr>
          <a:xfrm>
            <a:off x="6568348" y="2426412"/>
            <a:ext cx="2141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ส่งเสริมคุณธรรมระดับจังหวัด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คัดเลือกอำเภอคุณธรรมต้นแบบ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ที่มีความโดดเด่น</a:t>
            </a:r>
          </a:p>
        </p:txBody>
      </p:sp>
      <p:sp>
        <p:nvSpPr>
          <p:cNvPr id="22" name="กล่องข้อความ 45">
            <a:extLst>
              <a:ext uri="{FF2B5EF4-FFF2-40B4-BE49-F238E27FC236}">
                <a16:creationId xmlns:a16="http://schemas.microsoft.com/office/drawing/2014/main" id="{859D06EC-8C47-40F8-ECD6-7E912FF15D07}"/>
              </a:ext>
            </a:extLst>
          </p:cNvPr>
          <p:cNvSpPr txBox="1"/>
          <p:nvPr/>
        </p:nvSpPr>
        <p:spPr>
          <a:xfrm>
            <a:off x="9284142" y="2439621"/>
            <a:ext cx="281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ให้คณะอนุกรรมการส่งเสริมคุณธรรมกระทรวงมหาดไทย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คัดเลือกจังหวัดคุณธรรมต้นแบบ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ที่มีความโดดเด่น</a:t>
            </a: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0572715B-687A-2813-C109-2F294CA9022B}"/>
              </a:ext>
            </a:extLst>
          </p:cNvPr>
          <p:cNvSpPr/>
          <p:nvPr/>
        </p:nvSpPr>
        <p:spPr>
          <a:xfrm>
            <a:off x="3161804" y="4803591"/>
            <a:ext cx="2885169" cy="417174"/>
          </a:xfrm>
          <a:prstGeom prst="roundRect">
            <a:avLst>
              <a:gd name="adj" fmla="val 17769"/>
            </a:avLst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กระทรวงละ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องค์กร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8AE5E886-0DAB-D2A3-C1F0-5E3CD4BF4612}"/>
              </a:ext>
            </a:extLst>
          </p:cNvPr>
          <p:cNvSpPr/>
          <p:nvPr/>
        </p:nvSpPr>
        <p:spPr>
          <a:xfrm>
            <a:off x="146001" y="5495206"/>
            <a:ext cx="2879999" cy="417174"/>
          </a:xfrm>
          <a:prstGeom prst="roundRect">
            <a:avLst>
              <a:gd name="adj" fmla="val 17769"/>
            </a:avLst>
          </a:prstGeom>
          <a:solidFill>
            <a:srgbClr val="EE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กรุงเทพมหานคร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ko-KR" alt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9657231B-5CC5-5F8F-F125-1B9D413A9AF9}"/>
              </a:ext>
            </a:extLst>
          </p:cNvPr>
          <p:cNvSpPr/>
          <p:nvPr/>
        </p:nvSpPr>
        <p:spPr>
          <a:xfrm>
            <a:off x="3168284" y="5866157"/>
            <a:ext cx="2871405" cy="417174"/>
          </a:xfrm>
          <a:prstGeom prst="roundRect">
            <a:avLst>
              <a:gd name="adj" fmla="val 17769"/>
            </a:avLst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องค์กรอิสระ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องค์กร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17">
            <a:extLst>
              <a:ext uri="{FF2B5EF4-FFF2-40B4-BE49-F238E27FC236}">
                <a16:creationId xmlns:a16="http://schemas.microsoft.com/office/drawing/2014/main" id="{4415F6D2-7A29-A2E5-267F-A3B8FE32A7D7}"/>
              </a:ext>
            </a:extLst>
          </p:cNvPr>
          <p:cNvSpPr txBox="1"/>
          <p:nvPr/>
        </p:nvSpPr>
        <p:spPr>
          <a:xfrm>
            <a:off x="837354" y="6216270"/>
            <a:ext cx="1386807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2400" b="1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latin typeface="FC Subject Rounded [Non-cml.] B" pitchFamily="2" charset="-34"/>
                <a:cs typeface="FC Subject Rounded [Non-cml.] B" pitchFamily="2" charset="-34"/>
              </a:defRPr>
            </a:lvl1pPr>
          </a:lstStyle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77 ชุมชน</a:t>
            </a:r>
          </a:p>
        </p:txBody>
      </p:sp>
      <p:sp>
        <p:nvSpPr>
          <p:cNvPr id="27" name="กล่องข้อความ 17">
            <a:extLst>
              <a:ext uri="{FF2B5EF4-FFF2-40B4-BE49-F238E27FC236}">
                <a16:creationId xmlns:a16="http://schemas.microsoft.com/office/drawing/2014/main" id="{E8AEDC49-3C3C-61B0-5E3F-FFB8036E23C1}"/>
              </a:ext>
            </a:extLst>
          </p:cNvPr>
          <p:cNvSpPr txBox="1"/>
          <p:nvPr/>
        </p:nvSpPr>
        <p:spPr>
          <a:xfrm>
            <a:off x="3960617" y="6197660"/>
            <a:ext cx="1386807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2400" b="1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latin typeface="FC Subject Rounded [Non-cml.] B" pitchFamily="2" charset="-34"/>
                <a:cs typeface="FC Subject Rounded [Non-cml.] B" pitchFamily="2" charset="-34"/>
              </a:defRPr>
            </a:lvl1pPr>
          </a:lstStyle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 องค์กร</a:t>
            </a:r>
          </a:p>
        </p:txBody>
      </p:sp>
      <p:sp>
        <p:nvSpPr>
          <p:cNvPr id="28" name="กล่องข้อความ 17">
            <a:extLst>
              <a:ext uri="{FF2B5EF4-FFF2-40B4-BE49-F238E27FC236}">
                <a16:creationId xmlns:a16="http://schemas.microsoft.com/office/drawing/2014/main" id="{F4053F7D-B76A-9070-6E55-00ED665FCF52}"/>
              </a:ext>
            </a:extLst>
          </p:cNvPr>
          <p:cNvSpPr txBox="1"/>
          <p:nvPr/>
        </p:nvSpPr>
        <p:spPr>
          <a:xfrm>
            <a:off x="6904864" y="6197660"/>
            <a:ext cx="1386807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2400" b="1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latin typeface="FC Subject Rounded [Non-cml.] B" pitchFamily="2" charset="-34"/>
                <a:cs typeface="FC Subject Rounded [Non-cml.] B" pitchFamily="2" charset="-34"/>
              </a:defRPr>
            </a:lvl1pPr>
          </a:lstStyle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76 อำเภอ</a:t>
            </a:r>
          </a:p>
        </p:txBody>
      </p:sp>
      <p:sp>
        <p:nvSpPr>
          <p:cNvPr id="29" name="กล่องข้อความ 17">
            <a:extLst>
              <a:ext uri="{FF2B5EF4-FFF2-40B4-BE49-F238E27FC236}">
                <a16:creationId xmlns:a16="http://schemas.microsoft.com/office/drawing/2014/main" id="{D72B45E1-E5F2-291F-C161-A7030DA69A23}"/>
              </a:ext>
            </a:extLst>
          </p:cNvPr>
          <p:cNvSpPr txBox="1"/>
          <p:nvPr/>
        </p:nvSpPr>
        <p:spPr>
          <a:xfrm>
            <a:off x="9932681" y="6219327"/>
            <a:ext cx="1386807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2400" b="1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latin typeface="FC Subject Rounded [Non-cml.] B" pitchFamily="2" charset="-34"/>
                <a:cs typeface="FC Subject Rounded [Non-cml.] B" pitchFamily="2" charset="-34"/>
              </a:defRPr>
            </a:lvl1pPr>
          </a:lstStyle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จังหวัด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80FFE7E-EB44-8F7D-08BB-6CD6016E7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184" y="395961"/>
            <a:ext cx="11733216" cy="82263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/>
          <a:lstStyle/>
          <a:p>
            <a:r>
              <a:rPr lang="th-TH" sz="32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แนวทางการคัดเลือก </a:t>
            </a:r>
            <a:r>
              <a:rPr lang="th-TH" sz="3200" b="1" dirty="0">
                <a:solidFill>
                  <a:schemeClr val="accent6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 องค์กร อำเภอ และจังหวัด</a:t>
            </a:r>
            <a:r>
              <a:rPr lang="th-TH" sz="32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 คุณธรรมต้นแบบโดดเด่น</a:t>
            </a:r>
            <a:endParaRPr lang="en-US" sz="3200" dirty="0">
              <a:solidFill>
                <a:schemeClr val="accent6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31" name="กล่องข้อความ 36">
            <a:extLst>
              <a:ext uri="{FF2B5EF4-FFF2-40B4-BE49-F238E27FC236}">
                <a16:creationId xmlns:a16="http://schemas.microsoft.com/office/drawing/2014/main" id="{DEB1DB0E-9498-F4A0-3E98-15B9315C8D6C}"/>
              </a:ext>
            </a:extLst>
          </p:cNvPr>
          <p:cNvSpPr txBox="1"/>
          <p:nvPr/>
        </p:nvSpPr>
        <p:spPr>
          <a:xfrm>
            <a:off x="458474" y="1188329"/>
            <a:ext cx="1028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เพื่อรับโล่เชิดชูเกียรติ ... </a:t>
            </a:r>
            <a:r>
              <a:rPr lang="th-TH" sz="2800" b="1" i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จากนายกรัฐมนตรี		โดยกรมการศาสนา เป็นผู้รับผิดชอบดำเนินการ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43">
            <a:extLst>
              <a:ext uri="{FF2B5EF4-FFF2-40B4-BE49-F238E27FC236}">
                <a16:creationId xmlns:a16="http://schemas.microsoft.com/office/drawing/2014/main" id="{F1E92962-F323-61ED-188F-05ACBD96D6F2}"/>
              </a:ext>
            </a:extLst>
          </p:cNvPr>
          <p:cNvSpPr txBox="1"/>
          <p:nvPr/>
        </p:nvSpPr>
        <p:spPr>
          <a:xfrm>
            <a:off x="3150120" y="2248593"/>
            <a:ext cx="294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ให้คณะอนุกรรมการส่งเสริมคุณธรรมระดับจังหวัด คัดเลือกองค์กรคุณธรรมต้นแบบที่มีความโดดเด่น </a:t>
            </a:r>
          </a:p>
        </p:txBody>
      </p:sp>
      <p:sp>
        <p:nvSpPr>
          <p:cNvPr id="33" name="กล่องข้อความ 43">
            <a:extLst>
              <a:ext uri="{FF2B5EF4-FFF2-40B4-BE49-F238E27FC236}">
                <a16:creationId xmlns:a16="http://schemas.microsoft.com/office/drawing/2014/main" id="{9982EB7F-9EB3-F7C6-397D-B3E9FF769A80}"/>
              </a:ext>
            </a:extLst>
          </p:cNvPr>
          <p:cNvSpPr txBox="1"/>
          <p:nvPr/>
        </p:nvSpPr>
        <p:spPr>
          <a:xfrm>
            <a:off x="3136080" y="3250470"/>
            <a:ext cx="29458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ให้คณะอนุกรรมการส่งเสริมคุณธรรมกรุงเทพมหานคร</a:t>
            </a:r>
          </a:p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คัดเลือกองค์กรคุณธรรมต้นแบบที่มีความโดดเด่น </a:t>
            </a:r>
          </a:p>
        </p:txBody>
      </p:sp>
      <p:sp>
        <p:nvSpPr>
          <p:cNvPr id="34" name="Rounded Rectangle 17">
            <a:extLst>
              <a:ext uri="{FF2B5EF4-FFF2-40B4-BE49-F238E27FC236}">
                <a16:creationId xmlns:a16="http://schemas.microsoft.com/office/drawing/2014/main" id="{E8F3C018-6142-24A0-9DD1-00BD1A309196}"/>
              </a:ext>
            </a:extLst>
          </p:cNvPr>
          <p:cNvSpPr/>
          <p:nvPr/>
        </p:nvSpPr>
        <p:spPr>
          <a:xfrm>
            <a:off x="3181244" y="3804468"/>
            <a:ext cx="2887739" cy="417174"/>
          </a:xfrm>
          <a:prstGeom prst="roundRect">
            <a:avLst>
              <a:gd name="adj" fmla="val 17769"/>
            </a:avLst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กรุงเทพมหานคร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ko-KR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องค์กร</a:t>
            </a:r>
            <a:endParaRPr lang="ko-KR" alt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43">
            <a:extLst>
              <a:ext uri="{FF2B5EF4-FFF2-40B4-BE49-F238E27FC236}">
                <a16:creationId xmlns:a16="http://schemas.microsoft.com/office/drawing/2014/main" id="{C9D78F26-A0D0-5CF4-00E1-B6BF9B37233C}"/>
              </a:ext>
            </a:extLst>
          </p:cNvPr>
          <p:cNvSpPr txBox="1"/>
          <p:nvPr/>
        </p:nvSpPr>
        <p:spPr>
          <a:xfrm>
            <a:off x="3175094" y="4195078"/>
            <a:ext cx="2862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ให้คณะอนุกรรมการส่งเสริมคุณธรรมระดับกระทรวง</a:t>
            </a:r>
          </a:p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คัดเลือกองค์กรคุณธรรมต้นแบบที่มีความโดดเด่น </a:t>
            </a:r>
          </a:p>
        </p:txBody>
      </p:sp>
    </p:spTree>
    <p:extLst>
      <p:ext uri="{BB962C8B-B14F-4D97-AF65-F5344CB8AC3E}">
        <p14:creationId xmlns:p14="http://schemas.microsoft.com/office/powerpoint/2010/main" val="106786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228C7A2-6B7A-494B-92DD-5F6A01DA2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589" y="130627"/>
            <a:ext cx="11573197" cy="84473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/>
          <a:lstStyle/>
          <a:p>
            <a:r>
              <a:rPr lang="th-TH" sz="48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กรอบเวลา</a:t>
            </a:r>
            <a:endParaRPr lang="en-US" sz="4800" dirty="0">
              <a:solidFill>
                <a:schemeClr val="accent6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3BA7E607-70CC-4D2A-85DE-8F80FC338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224726"/>
              </p:ext>
            </p:extLst>
          </p:nvPr>
        </p:nvGraphicFramePr>
        <p:xfrm>
          <a:off x="210589" y="1258639"/>
          <a:ext cx="11573198" cy="524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722">
                  <a:extLst>
                    <a:ext uri="{9D8B030D-6E8A-4147-A177-3AD203B41FA5}">
                      <a16:colId xmlns:a16="http://schemas.microsoft.com/office/drawing/2014/main" val="1807474137"/>
                    </a:ext>
                  </a:extLst>
                </a:gridCol>
                <a:gridCol w="8067241">
                  <a:extLst>
                    <a:ext uri="{9D8B030D-6E8A-4147-A177-3AD203B41FA5}">
                      <a16:colId xmlns:a16="http://schemas.microsoft.com/office/drawing/2014/main" val="4281498470"/>
                    </a:ext>
                  </a:extLst>
                </a:gridCol>
                <a:gridCol w="2795235">
                  <a:extLst>
                    <a:ext uri="{9D8B030D-6E8A-4147-A177-3AD203B41FA5}">
                      <a16:colId xmlns:a16="http://schemas.microsoft.com/office/drawing/2014/main" val="866228107"/>
                    </a:ext>
                  </a:extLst>
                </a:gridCol>
              </a:tblGrid>
              <a:tr h="835649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937744"/>
                  </a:ext>
                </a:extLst>
              </a:tr>
              <a:tr h="835649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765639"/>
                  </a:ext>
                </a:extLst>
              </a:tr>
              <a:tr h="835649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147215"/>
                  </a:ext>
                </a:extLst>
              </a:tr>
              <a:tr h="645367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85249"/>
                  </a:ext>
                </a:extLst>
              </a:tr>
              <a:tr h="566683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3785"/>
                  </a:ext>
                </a:extLst>
              </a:tr>
              <a:tr h="1170646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562113"/>
                  </a:ext>
                </a:extLst>
              </a:tr>
            </a:tbl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30C04DD-E522-43D5-9768-F84467E86C2C}"/>
              </a:ext>
            </a:extLst>
          </p:cNvPr>
          <p:cNvSpPr txBox="1"/>
          <p:nvPr/>
        </p:nvSpPr>
        <p:spPr>
          <a:xfrm>
            <a:off x="531217" y="1410791"/>
            <a:ext cx="38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C33FA71-4057-4201-A566-6407D8FAB679}"/>
              </a:ext>
            </a:extLst>
          </p:cNvPr>
          <p:cNvSpPr txBox="1"/>
          <p:nvPr/>
        </p:nvSpPr>
        <p:spPr>
          <a:xfrm>
            <a:off x="2761085" y="1393373"/>
            <a:ext cx="30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แผนงาน/การดำเนินงาน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B31E7BE-D3E5-428E-AC2E-F773E3959D73}"/>
              </a:ext>
            </a:extLst>
          </p:cNvPr>
          <p:cNvSpPr txBox="1"/>
          <p:nvPr/>
        </p:nvSpPr>
        <p:spPr>
          <a:xfrm>
            <a:off x="9701770" y="1410793"/>
            <a:ext cx="138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45B4C7E-6733-4872-8316-08B8AEF410F2}"/>
              </a:ext>
            </a:extLst>
          </p:cNvPr>
          <p:cNvSpPr txBox="1"/>
          <p:nvPr/>
        </p:nvSpPr>
        <p:spPr>
          <a:xfrm>
            <a:off x="411180" y="2221604"/>
            <a:ext cx="3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46C4123-3B27-4B73-8425-A86BEA502CDA}"/>
              </a:ext>
            </a:extLst>
          </p:cNvPr>
          <p:cNvSpPr txBox="1"/>
          <p:nvPr/>
        </p:nvSpPr>
        <p:spPr>
          <a:xfrm>
            <a:off x="394057" y="3108473"/>
            <a:ext cx="3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1A7C1F4-B93D-427A-B3DB-D2DAAD43ABBE}"/>
              </a:ext>
            </a:extLst>
          </p:cNvPr>
          <p:cNvSpPr txBox="1"/>
          <p:nvPr/>
        </p:nvSpPr>
        <p:spPr>
          <a:xfrm>
            <a:off x="400105" y="4065454"/>
            <a:ext cx="3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878EE08-0172-4CDE-8ECB-B1E60C947920}"/>
              </a:ext>
            </a:extLst>
          </p:cNvPr>
          <p:cNvSpPr txBox="1"/>
          <p:nvPr/>
        </p:nvSpPr>
        <p:spPr>
          <a:xfrm>
            <a:off x="411180" y="5506293"/>
            <a:ext cx="3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0204941-A003-4DDD-BF4A-5E348B9603D7}"/>
              </a:ext>
            </a:extLst>
          </p:cNvPr>
          <p:cNvSpPr txBox="1"/>
          <p:nvPr/>
        </p:nvSpPr>
        <p:spPr>
          <a:xfrm>
            <a:off x="1141512" y="2126193"/>
            <a:ext cx="744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กรมการศาสนาแจ้งหน่วยงานต่าง ๆ ดำเนินการประเมินชุมชน องค์กร อำเภอ</a:t>
            </a:r>
          </a:p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และจังหวัดคุณธรรม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1454104-26F8-4FAA-A8F2-02F1B7236836}"/>
              </a:ext>
            </a:extLst>
          </p:cNvPr>
          <p:cNvSpPr txBox="1"/>
          <p:nvPr/>
        </p:nvSpPr>
        <p:spPr>
          <a:xfrm>
            <a:off x="9493153" y="2300797"/>
            <a:ext cx="180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พฤศจิกายน 2566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4B186779-43AF-47CA-95CC-60ACABB80E19}"/>
              </a:ext>
            </a:extLst>
          </p:cNvPr>
          <p:cNvSpPr txBox="1"/>
          <p:nvPr/>
        </p:nvSpPr>
        <p:spPr>
          <a:xfrm>
            <a:off x="1141512" y="2973860"/>
            <a:ext cx="744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องค์กร อำเภอ และจังหวัดคุณธรรม ประเมินตามเกณฑ์การประเมินที่กำหนด</a:t>
            </a:r>
          </a:p>
          <a:p>
            <a:pPr marL="342900" indent="-342900">
              <a:buFontTx/>
              <a:buChar char="-"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หน่วยงานที่เกี่ยวข้องรวบรวมผลประเมิน และเสนอคณะอนุกรรมการที่เกี่ยวข้องพิจารณาผลการประเมิน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9C37035-68FB-4D72-8253-0B60A75D5957}"/>
              </a:ext>
            </a:extLst>
          </p:cNvPr>
          <p:cNvSpPr txBox="1"/>
          <p:nvPr/>
        </p:nvSpPr>
        <p:spPr>
          <a:xfrm>
            <a:off x="9006762" y="3266112"/>
            <a:ext cx="2960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2566 – กรกฎาคม 2567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9F62093-F4DC-4F8A-93E4-D14DE549BCFA}"/>
              </a:ext>
            </a:extLst>
          </p:cNvPr>
          <p:cNvSpPr txBox="1"/>
          <p:nvPr/>
        </p:nvSpPr>
        <p:spPr>
          <a:xfrm>
            <a:off x="1120732" y="4190859"/>
            <a:ext cx="744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   หน่วยงานที่เกี่ยวข้องรวบรวมผลการประเมิน และส่งให้กรมการศาสนา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8AE988EF-5423-4E16-B36B-C6059B243A55}"/>
              </a:ext>
            </a:extLst>
          </p:cNvPr>
          <p:cNvSpPr txBox="1"/>
          <p:nvPr/>
        </p:nvSpPr>
        <p:spPr>
          <a:xfrm>
            <a:off x="9455842" y="4190859"/>
            <a:ext cx="207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 กรกฎาคม 2567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0AA09FDE-FDA5-42B0-A55F-BE7CA1A365AB}"/>
              </a:ext>
            </a:extLst>
          </p:cNvPr>
          <p:cNvSpPr txBox="1"/>
          <p:nvPr/>
        </p:nvSpPr>
        <p:spPr>
          <a:xfrm>
            <a:off x="1120732" y="5301024"/>
            <a:ext cx="744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กรมการศาสนารวบรวมและเสนอคณะอนุกรรมการประเมินชุมชน องค์กร อำเภอ และจังหวัดคุณธรรม และคณะกรรมการส่งเสริมคุณธรรมแห่งชาติ ให้ความเห็นชอบตามลำดับ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C136BFA-83A2-44B3-8EFB-0829819C9E5F}"/>
              </a:ext>
            </a:extLst>
          </p:cNvPr>
          <p:cNvSpPr txBox="1"/>
          <p:nvPr/>
        </p:nvSpPr>
        <p:spPr>
          <a:xfrm>
            <a:off x="9607448" y="5567847"/>
            <a:ext cx="234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2567</a:t>
            </a:r>
          </a:p>
        </p:txBody>
      </p:sp>
      <p:sp>
        <p:nvSpPr>
          <p:cNvPr id="2" name="กล่องข้อความ 15">
            <a:extLst>
              <a:ext uri="{FF2B5EF4-FFF2-40B4-BE49-F238E27FC236}">
                <a16:creationId xmlns:a16="http://schemas.microsoft.com/office/drawing/2014/main" id="{AEEAEFF8-DF14-340B-D131-EBDA3012F2D9}"/>
              </a:ext>
            </a:extLst>
          </p:cNvPr>
          <p:cNvSpPr txBox="1"/>
          <p:nvPr/>
        </p:nvSpPr>
        <p:spPr>
          <a:xfrm>
            <a:off x="1120732" y="4774330"/>
            <a:ext cx="780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   กระทรวงมหาดไทยรวบรวมผลการประเมินจังหวัดคุณธรรม และส่งให้กรมการศาสนา</a:t>
            </a:r>
          </a:p>
        </p:txBody>
      </p:sp>
      <p:sp>
        <p:nvSpPr>
          <p:cNvPr id="20" name="กล่องข้อความ 16">
            <a:extLst>
              <a:ext uri="{FF2B5EF4-FFF2-40B4-BE49-F238E27FC236}">
                <a16:creationId xmlns:a16="http://schemas.microsoft.com/office/drawing/2014/main" id="{0ADCE53B-1846-8100-547C-EE9294B1F067}"/>
              </a:ext>
            </a:extLst>
          </p:cNvPr>
          <p:cNvSpPr txBox="1"/>
          <p:nvPr/>
        </p:nvSpPr>
        <p:spPr>
          <a:xfrm>
            <a:off x="9493153" y="4810432"/>
            <a:ext cx="207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 สิงหาคม 2567</a:t>
            </a:r>
          </a:p>
        </p:txBody>
      </p:sp>
      <p:sp>
        <p:nvSpPr>
          <p:cNvPr id="21" name="กล่องข้อความ 9">
            <a:extLst>
              <a:ext uri="{FF2B5EF4-FFF2-40B4-BE49-F238E27FC236}">
                <a16:creationId xmlns:a16="http://schemas.microsoft.com/office/drawing/2014/main" id="{FEE6A66D-A217-3238-D097-D5C446A472BD}"/>
              </a:ext>
            </a:extLst>
          </p:cNvPr>
          <p:cNvSpPr txBox="1"/>
          <p:nvPr/>
        </p:nvSpPr>
        <p:spPr>
          <a:xfrm>
            <a:off x="406201" y="4684198"/>
            <a:ext cx="36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522038-2A17-3F5D-7945-70E89C11B531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62023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907FBD1-2BE7-4790-A364-7692048E8A19}"/>
              </a:ext>
            </a:extLst>
          </p:cNvPr>
          <p:cNvSpPr txBox="1"/>
          <p:nvPr/>
        </p:nvSpPr>
        <p:spPr>
          <a:xfrm>
            <a:off x="1702810" y="1963293"/>
            <a:ext cx="878638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0033CC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กองพัฒนามาตรฐานการส่งเสริมคุณธรรม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3323BFB-D0E4-4590-B9C6-0D21DCCC2B02}"/>
              </a:ext>
            </a:extLst>
          </p:cNvPr>
          <p:cNvSpPr txBox="1"/>
          <p:nvPr/>
        </p:nvSpPr>
        <p:spPr>
          <a:xfrm>
            <a:off x="2512301" y="2936943"/>
            <a:ext cx="6920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กรมการศาสนา  กระทรวงวัฒนธรรม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0E40D36-FB78-40D2-AF5F-F8DD02842AEB}"/>
              </a:ext>
            </a:extLst>
          </p:cNvPr>
          <p:cNvSpPr txBox="1"/>
          <p:nvPr/>
        </p:nvSpPr>
        <p:spPr>
          <a:xfrm>
            <a:off x="8961632" y="5219700"/>
            <a:ext cx="3113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โทร </a:t>
            </a:r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0 2209 3733 </a:t>
            </a:r>
          </a:p>
          <a:p>
            <a:r>
              <a:rPr lang="th-TH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โทรสาร </a:t>
            </a:r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0 2202 9628 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87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email : nmpc.dra@gmail.com</a:t>
            </a:r>
          </a:p>
          <a:p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website : www.nmpc.go.th </a:t>
            </a:r>
            <a:endParaRPr lang="th-TH" sz="2400" b="1" dirty="0">
              <a:solidFill>
                <a:srgbClr val="002060"/>
              </a:solidFill>
              <a:effectLst>
                <a:glow rad="101600">
                  <a:schemeClr val="bg1">
                    <a:alpha val="87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8" descr="Family meeting in grandparents country house. excited children and parents visiting grandmother and grandfather, boy running to granny. vector illustration for happy family, love, parenting">
            <a:extLst>
              <a:ext uri="{FF2B5EF4-FFF2-40B4-BE49-F238E27FC236}">
                <a16:creationId xmlns:a16="http://schemas.microsoft.com/office/drawing/2014/main" id="{56CF106E-2ABF-401C-B957-45E166F7B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0888" r="1699" b="15475"/>
          <a:stretch/>
        </p:blipFill>
        <p:spPr bwMode="auto">
          <a:xfrm>
            <a:off x="8963756" y="3904945"/>
            <a:ext cx="1980000" cy="9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Social team helping charity and sharing hope">
            <a:extLst>
              <a:ext uri="{FF2B5EF4-FFF2-40B4-BE49-F238E27FC236}">
                <a16:creationId xmlns:a16="http://schemas.microsoft.com/office/drawing/2014/main" id="{2DA49933-9604-40BD-B095-38B2D0C52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5280" r="3734" b="9288"/>
          <a:stretch/>
        </p:blipFill>
        <p:spPr bwMode="auto">
          <a:xfrm>
            <a:off x="6795417" y="4259212"/>
            <a:ext cx="1980000" cy="11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Team leader and teamwork concept">
            <a:extLst>
              <a:ext uri="{FF2B5EF4-FFF2-40B4-BE49-F238E27FC236}">
                <a16:creationId xmlns:a16="http://schemas.microsoft.com/office/drawing/2014/main" id="{C63F2CF1-7550-4742-9259-FFFC8A92F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3327" r="5999" b="13619"/>
          <a:stretch/>
        </p:blipFill>
        <p:spPr bwMode="auto">
          <a:xfrm>
            <a:off x="9953756" y="1755678"/>
            <a:ext cx="1620000" cy="9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appy female farmer working on farm to feed population flat vector illustration. cartoon farm with automation technology.">
            <a:extLst>
              <a:ext uri="{FF2B5EF4-FFF2-40B4-BE49-F238E27FC236}">
                <a16:creationId xmlns:a16="http://schemas.microsoft.com/office/drawing/2014/main" id="{31B17024-987E-4AAC-9629-D36C0A132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8879" r="3733" b="11293"/>
          <a:stretch/>
        </p:blipFill>
        <p:spPr bwMode="auto">
          <a:xfrm>
            <a:off x="6126342" y="1874870"/>
            <a:ext cx="1551747" cy="8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Time management concept for landing page">
            <a:extLst>
              <a:ext uri="{FF2B5EF4-FFF2-40B4-BE49-F238E27FC236}">
                <a16:creationId xmlns:a16="http://schemas.microsoft.com/office/drawing/2014/main" id="{21F130F8-8546-4EDD-8B0D-32932DB6C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044" r="5475" b="8548"/>
          <a:stretch/>
        </p:blipFill>
        <p:spPr bwMode="auto">
          <a:xfrm>
            <a:off x="8048226" y="2197891"/>
            <a:ext cx="1624748" cy="108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75369" y="476243"/>
            <a:ext cx="11573197" cy="628150"/>
          </a:xfrm>
          <a:noFill/>
          <a:effectLst>
            <a:reflection endPos="0" dir="5400000" sy="-100000" algn="bl" rotWithShape="0"/>
          </a:effectLst>
        </p:spPr>
        <p:txBody>
          <a:bodyPr/>
          <a:lstStyle/>
          <a:p>
            <a:r>
              <a:rPr lang="th-TH" sz="4400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หลัก</a:t>
            </a:r>
            <a:r>
              <a:rPr lang="th-TH" sz="44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th-TH" sz="4400" dirty="0">
                <a:solidFill>
                  <a:srgbClr val="B982D5"/>
                </a:solidFill>
                <a:latin typeface="FC Subject Rounded [Non-cml.] B" pitchFamily="2" charset="-34"/>
                <a:cs typeface="FC Subject Rounded [Non-cml.] B" pitchFamily="2" charset="-34"/>
              </a:rPr>
              <a:t>3 มิติ    </a:t>
            </a:r>
            <a:r>
              <a:rPr lang="th-TH" sz="4400" dirty="0">
                <a:solidFill>
                  <a:srgbClr val="EE6CC1"/>
                </a:solidFill>
                <a:latin typeface="FC Subject Rounded [Non-cml.] B" pitchFamily="2" charset="-34"/>
                <a:cs typeface="FC Subject Rounded [Non-cml.] B" pitchFamily="2" charset="-34"/>
              </a:rPr>
              <a:t>5 คุณธรรม</a:t>
            </a:r>
            <a:endParaRPr lang="en-US" sz="4400" dirty="0">
              <a:solidFill>
                <a:srgbClr val="EE6CC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45" name="Diagonal Stripe 2">
            <a:extLst>
              <a:ext uri="{FF2B5EF4-FFF2-40B4-BE49-F238E27FC236}">
                <a16:creationId xmlns:a16="http://schemas.microsoft.com/office/drawing/2014/main" id="{26BF6302-86D7-462C-AD93-5596DC9CB184}"/>
              </a:ext>
            </a:extLst>
          </p:cNvPr>
          <p:cNvSpPr/>
          <p:nvPr/>
        </p:nvSpPr>
        <p:spPr>
          <a:xfrm rot="2700000">
            <a:off x="6129891" y="2473635"/>
            <a:ext cx="1542172" cy="1542172"/>
          </a:xfrm>
          <a:prstGeom prst="diagStripe">
            <a:avLst>
              <a:gd name="adj" fmla="val 50216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Diagonal Stripe 3">
            <a:extLst>
              <a:ext uri="{FF2B5EF4-FFF2-40B4-BE49-F238E27FC236}">
                <a16:creationId xmlns:a16="http://schemas.microsoft.com/office/drawing/2014/main" id="{8DE79DB1-AD61-48C5-B6C7-F38C69B288F5}"/>
              </a:ext>
            </a:extLst>
          </p:cNvPr>
          <p:cNvSpPr/>
          <p:nvPr/>
        </p:nvSpPr>
        <p:spPr>
          <a:xfrm rot="13500000">
            <a:off x="8072601" y="2507291"/>
            <a:ext cx="1542172" cy="1542172"/>
          </a:xfrm>
          <a:prstGeom prst="diagStripe">
            <a:avLst>
              <a:gd name="adj" fmla="val 5039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Diagonal Stripe 4">
            <a:extLst>
              <a:ext uri="{FF2B5EF4-FFF2-40B4-BE49-F238E27FC236}">
                <a16:creationId xmlns:a16="http://schemas.microsoft.com/office/drawing/2014/main" id="{B5598754-F37C-48E9-9F8B-6018594D34FC}"/>
              </a:ext>
            </a:extLst>
          </p:cNvPr>
          <p:cNvSpPr/>
          <p:nvPr/>
        </p:nvSpPr>
        <p:spPr>
          <a:xfrm rot="13500000">
            <a:off x="7141680" y="4661860"/>
            <a:ext cx="1542172" cy="1542172"/>
          </a:xfrm>
          <a:prstGeom prst="diagStripe">
            <a:avLst>
              <a:gd name="adj" fmla="val 49488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Diagonal Stripe 5">
            <a:extLst>
              <a:ext uri="{FF2B5EF4-FFF2-40B4-BE49-F238E27FC236}">
                <a16:creationId xmlns:a16="http://schemas.microsoft.com/office/drawing/2014/main" id="{A3ABA63C-54B8-49C8-8B61-EF6195A99ABD}"/>
              </a:ext>
            </a:extLst>
          </p:cNvPr>
          <p:cNvSpPr/>
          <p:nvPr/>
        </p:nvSpPr>
        <p:spPr>
          <a:xfrm rot="2700000">
            <a:off x="10015311" y="2473635"/>
            <a:ext cx="1542172" cy="1542172"/>
          </a:xfrm>
          <a:prstGeom prst="diagStripe">
            <a:avLst>
              <a:gd name="adj" fmla="val 49670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Diagonal Stripe 6">
            <a:extLst>
              <a:ext uri="{FF2B5EF4-FFF2-40B4-BE49-F238E27FC236}">
                <a16:creationId xmlns:a16="http://schemas.microsoft.com/office/drawing/2014/main" id="{89F7F4EB-E175-4FDB-8350-E24FCAF54F96}"/>
              </a:ext>
            </a:extLst>
          </p:cNvPr>
          <p:cNvSpPr/>
          <p:nvPr/>
        </p:nvSpPr>
        <p:spPr>
          <a:xfrm rot="2700000">
            <a:off x="9084391" y="4628204"/>
            <a:ext cx="1542172" cy="1542172"/>
          </a:xfrm>
          <a:prstGeom prst="diagStripe">
            <a:avLst>
              <a:gd name="adj" fmla="val 50034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21EBA726-1DEE-4B1D-A65A-BAF7A5488118}"/>
              </a:ext>
            </a:extLst>
          </p:cNvPr>
          <p:cNvSpPr txBox="1"/>
          <p:nvPr/>
        </p:nvSpPr>
        <p:spPr>
          <a:xfrm>
            <a:off x="6278129" y="2792748"/>
            <a:ext cx="124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พอเพียง</a:t>
            </a:r>
            <a:endParaRPr lang="ko-KR" alt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04AF80D7-51C7-42D7-B284-B09FC1B1F2C7}"/>
              </a:ext>
            </a:extLst>
          </p:cNvPr>
          <p:cNvSpPr txBox="1"/>
          <p:nvPr/>
        </p:nvSpPr>
        <p:spPr>
          <a:xfrm>
            <a:off x="8298897" y="3371493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วินัย</a:t>
            </a:r>
            <a:endParaRPr lang="ko-KR" alt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F1EA1546-31B4-4F20-9C11-2FCF989256A9}"/>
              </a:ext>
            </a:extLst>
          </p:cNvPr>
          <p:cNvSpPr txBox="1"/>
          <p:nvPr/>
        </p:nvSpPr>
        <p:spPr>
          <a:xfrm>
            <a:off x="10245614" y="2789810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สุจริต</a:t>
            </a:r>
            <a:endParaRPr lang="ko-KR" alt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97377FF8-9BF0-4995-A41D-80848D70DBC5}"/>
              </a:ext>
            </a:extLst>
          </p:cNvPr>
          <p:cNvSpPr txBox="1"/>
          <p:nvPr/>
        </p:nvSpPr>
        <p:spPr>
          <a:xfrm>
            <a:off x="7371967" y="5552710"/>
            <a:ext cx="109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จิตอาสา</a:t>
            </a:r>
            <a:endParaRPr lang="ko-KR" alt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54" name="TextBox 11">
            <a:extLst>
              <a:ext uri="{FF2B5EF4-FFF2-40B4-BE49-F238E27FC236}">
                <a16:creationId xmlns:a16="http://schemas.microsoft.com/office/drawing/2014/main" id="{8DCCADA4-F6D8-45D2-883F-5C6C8E638E46}"/>
              </a:ext>
            </a:extLst>
          </p:cNvPr>
          <p:cNvSpPr txBox="1"/>
          <p:nvPr/>
        </p:nvSpPr>
        <p:spPr>
          <a:xfrm>
            <a:off x="9305198" y="4969179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C Subject Rounded [Non-cml.] R" pitchFamily="2" charset="-34"/>
                <a:cs typeface="FC Subject Rounded [Non-cml.] R" pitchFamily="2" charset="-34"/>
              </a:rPr>
              <a:t>กตัญญู</a:t>
            </a:r>
            <a:endParaRPr lang="ko-KR" altLang="en-US" sz="1600" b="1" spc="300" dirty="0">
              <a:solidFill>
                <a:schemeClr val="tx1">
                  <a:lumMod val="75000"/>
                  <a:lumOff val="25000"/>
                </a:schemeClr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4" name="เครื่องหมายลบ 3">
            <a:extLst>
              <a:ext uri="{FF2B5EF4-FFF2-40B4-BE49-F238E27FC236}">
                <a16:creationId xmlns:a16="http://schemas.microsoft.com/office/drawing/2014/main" id="{A90451D8-EED0-4ED1-878F-3A98E4B96212}"/>
              </a:ext>
            </a:extLst>
          </p:cNvPr>
          <p:cNvSpPr/>
          <p:nvPr/>
        </p:nvSpPr>
        <p:spPr>
          <a:xfrm rot="5400000">
            <a:off x="1646703" y="3882508"/>
            <a:ext cx="7463395" cy="454718"/>
          </a:xfrm>
          <a:prstGeom prst="mathMinu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793BF-700A-D6E3-ACDB-05EA88B18154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0" name="สี่เหลี่ยมผืนผ้า: มุมมน 28">
            <a:extLst>
              <a:ext uri="{FF2B5EF4-FFF2-40B4-BE49-F238E27FC236}">
                <a16:creationId xmlns:a16="http://schemas.microsoft.com/office/drawing/2014/main" id="{653CA8A8-F20F-BEE9-B3A8-626ABA72F089}"/>
              </a:ext>
            </a:extLst>
          </p:cNvPr>
          <p:cNvSpPr/>
          <p:nvPr/>
        </p:nvSpPr>
        <p:spPr>
          <a:xfrm>
            <a:off x="1863067" y="5328684"/>
            <a:ext cx="3308798" cy="704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: มุมมน 27">
            <a:extLst>
              <a:ext uri="{FF2B5EF4-FFF2-40B4-BE49-F238E27FC236}">
                <a16:creationId xmlns:a16="http://schemas.microsoft.com/office/drawing/2014/main" id="{BC14323D-6F8A-4F2F-B456-100F35E8379D}"/>
              </a:ext>
            </a:extLst>
          </p:cNvPr>
          <p:cNvSpPr/>
          <p:nvPr/>
        </p:nvSpPr>
        <p:spPr>
          <a:xfrm>
            <a:off x="1840041" y="3561388"/>
            <a:ext cx="3308798" cy="1146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: มุมมน 7">
            <a:extLst>
              <a:ext uri="{FF2B5EF4-FFF2-40B4-BE49-F238E27FC236}">
                <a16:creationId xmlns:a16="http://schemas.microsoft.com/office/drawing/2014/main" id="{D89ADEFD-E96D-3CCC-3998-2C9F993D8078}"/>
              </a:ext>
            </a:extLst>
          </p:cNvPr>
          <p:cNvSpPr/>
          <p:nvPr/>
        </p:nvSpPr>
        <p:spPr>
          <a:xfrm>
            <a:off x="1901952" y="2351623"/>
            <a:ext cx="3246887" cy="680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7B97BA3C-75AB-62B5-CB05-6341A7D1241B}"/>
              </a:ext>
            </a:extLst>
          </p:cNvPr>
          <p:cNvSpPr txBox="1"/>
          <p:nvPr/>
        </p:nvSpPr>
        <p:spPr>
          <a:xfrm>
            <a:off x="2077145" y="2484920"/>
            <a:ext cx="292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7030A0"/>
                </a:solidFill>
                <a:latin typeface="FC Subject Rounded [Non-cml.] B" pitchFamily="2" charset="-34"/>
                <a:cs typeface="FC Subject Rounded [Non-cml.] B" pitchFamily="2" charset="-34"/>
              </a:rPr>
              <a:t>หลักธรรมทางศาสนา</a:t>
            </a:r>
            <a:endParaRPr lang="th-TH" sz="2400" b="1" spc="300" dirty="0">
              <a:solidFill>
                <a:srgbClr val="47D3DC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82A0A5CA-0586-0D8F-2C1F-8F4AE1787686}"/>
              </a:ext>
            </a:extLst>
          </p:cNvPr>
          <p:cNvSpPr txBox="1"/>
          <p:nvPr/>
        </p:nvSpPr>
        <p:spPr>
          <a:xfrm>
            <a:off x="2116179" y="3721715"/>
            <a:ext cx="267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FC Subject Rounded [Non-cml.] B" pitchFamily="2" charset="-34"/>
                <a:cs typeface="FC Subject Rounded [Non-cml.] B" pitchFamily="2" charset="-34"/>
              </a:rPr>
              <a:t>หลักปรัชญาของ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FC Subject Rounded [Non-cml.] B" pitchFamily="2" charset="-34"/>
                <a:cs typeface="FC Subject Rounded [Non-cml.] B" pitchFamily="2" charset="-34"/>
              </a:rPr>
              <a:t>เศรษฐกิจพอเพียง</a:t>
            </a:r>
            <a:endParaRPr lang="th-TH" sz="2400" b="1" spc="300" dirty="0">
              <a:solidFill>
                <a:srgbClr val="6DB0E4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44AEF4B-8B9D-394E-B484-51B7E7FCD1CF}"/>
              </a:ext>
            </a:extLst>
          </p:cNvPr>
          <p:cNvSpPr txBox="1"/>
          <p:nvPr/>
        </p:nvSpPr>
        <p:spPr>
          <a:xfrm>
            <a:off x="1858329" y="5477739"/>
            <a:ext cx="330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FC Subject Rounded [Non-cml.] B" pitchFamily="2" charset="-34"/>
                <a:cs typeface="FC Subject Rounded [Non-cml.] B" pitchFamily="2" charset="-34"/>
              </a:rPr>
              <a:t>วิถีวัฒนธรรมไทยที่ดีงาม</a:t>
            </a:r>
            <a:endParaRPr lang="th-TH" sz="2400" spc="300" dirty="0"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F09945-5C52-0707-2D6A-90E06A0D0A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36615" r="58705" b="35491"/>
          <a:stretch/>
        </p:blipFill>
        <p:spPr>
          <a:xfrm>
            <a:off x="52621" y="1631418"/>
            <a:ext cx="1952450" cy="1440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3E2043-2734-F0FA-13E6-0A77BEA1A9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8" t="35224" r="39354" b="34226"/>
          <a:stretch/>
        </p:blipFill>
        <p:spPr>
          <a:xfrm>
            <a:off x="108825" y="3046110"/>
            <a:ext cx="1807456" cy="15523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CC1C76-3C4E-5383-CA81-DC8A1DBAF3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5" t="34576" r="19795" b="34333"/>
          <a:stretch/>
        </p:blipFill>
        <p:spPr>
          <a:xfrm>
            <a:off x="-73330" y="4552712"/>
            <a:ext cx="1952451" cy="15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">
            <a:extLst>
              <a:ext uri="{FF2B5EF4-FFF2-40B4-BE49-F238E27FC236}">
                <a16:creationId xmlns:a16="http://schemas.microsoft.com/office/drawing/2014/main" id="{3BF3796F-A5F7-4EDC-B144-6A0732630A7C}"/>
              </a:ext>
            </a:extLst>
          </p:cNvPr>
          <p:cNvGrpSpPr/>
          <p:nvPr/>
        </p:nvGrpSpPr>
        <p:grpSpPr>
          <a:xfrm>
            <a:off x="693207" y="3291470"/>
            <a:ext cx="2570400" cy="3109323"/>
            <a:chOff x="919228" y="3823327"/>
            <a:chExt cx="2297282" cy="22135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738039-3089-4420-8854-BE1A976F2797}"/>
                </a:ext>
              </a:extLst>
            </p:cNvPr>
            <p:cNvSpPr/>
            <p:nvPr userDrawn="1"/>
          </p:nvSpPr>
          <p:spPr>
            <a:xfrm>
              <a:off x="919228" y="3823327"/>
              <a:ext cx="2292846" cy="360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DC914D-08B3-4B0D-9CA0-6F86CB424878}"/>
                </a:ext>
              </a:extLst>
            </p:cNvPr>
            <p:cNvSpPr/>
            <p:nvPr userDrawn="1"/>
          </p:nvSpPr>
          <p:spPr>
            <a:xfrm>
              <a:off x="919228" y="4183366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100" dirty="0">
                <a:solidFill>
                  <a:schemeClr val="tx1"/>
                </a:solidFill>
                <a:latin typeface="FC Subject Rounded [Non-cml.] R" pitchFamily="2" charset="-34"/>
                <a:cs typeface="FC Subject Rounded [Non-cml.] R" pitchFamily="2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F77D19-650D-4C17-8114-3CC5905DC5A9}"/>
                </a:ext>
              </a:extLst>
            </p:cNvPr>
            <p:cNvSpPr/>
            <p:nvPr userDrawn="1"/>
          </p:nvSpPr>
          <p:spPr>
            <a:xfrm>
              <a:off x="923664" y="5393719"/>
              <a:ext cx="2292846" cy="643201"/>
            </a:xfrm>
            <a:prstGeom prst="rect">
              <a:avLst/>
            </a:prstGeom>
            <a:solidFill>
              <a:srgbClr val="EE6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dirty="0">
                  <a:latin typeface="FC Subject Rounded [Non-cml.] R" pitchFamily="2" charset="-34"/>
                  <a:cs typeface="FC Subject Rounded [Non-cml.] R" pitchFamily="2" charset="-34"/>
                </a:rPr>
                <a:t> </a:t>
              </a:r>
            </a:p>
            <a:p>
              <a:endParaRPr lang="ko-KR" altLang="en-US" sz="1100" dirty="0"/>
            </a:p>
          </p:txBody>
        </p:sp>
      </p:grpSp>
      <p:grpSp>
        <p:nvGrpSpPr>
          <p:cNvPr id="7" name="그룹 1">
            <a:extLst>
              <a:ext uri="{FF2B5EF4-FFF2-40B4-BE49-F238E27FC236}">
                <a16:creationId xmlns:a16="http://schemas.microsoft.com/office/drawing/2014/main" id="{E68B0C68-5B7E-4146-AA32-693C82EE7D9E}"/>
              </a:ext>
            </a:extLst>
          </p:cNvPr>
          <p:cNvGrpSpPr/>
          <p:nvPr/>
        </p:nvGrpSpPr>
        <p:grpSpPr>
          <a:xfrm>
            <a:off x="3387641" y="3291469"/>
            <a:ext cx="2570400" cy="3109324"/>
            <a:chOff x="3362631" y="3823327"/>
            <a:chExt cx="2292846" cy="22135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88D10F-8CA9-4B7D-A334-ABAC7F9C1298}"/>
                </a:ext>
              </a:extLst>
            </p:cNvPr>
            <p:cNvSpPr/>
            <p:nvPr userDrawn="1"/>
          </p:nvSpPr>
          <p:spPr>
            <a:xfrm>
              <a:off x="3362631" y="3823327"/>
              <a:ext cx="2292846" cy="360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E88377-6DC3-4204-9110-E0747AA1D88F}"/>
                </a:ext>
              </a:extLst>
            </p:cNvPr>
            <p:cNvSpPr/>
            <p:nvPr userDrawn="1"/>
          </p:nvSpPr>
          <p:spPr>
            <a:xfrm>
              <a:off x="3362631" y="4183368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1ACE0A-7353-470B-8341-E84CEB5FBBC2}"/>
                </a:ext>
              </a:extLst>
            </p:cNvPr>
            <p:cNvSpPr/>
            <p:nvPr userDrawn="1"/>
          </p:nvSpPr>
          <p:spPr>
            <a:xfrm>
              <a:off x="3362631" y="5393719"/>
              <a:ext cx="2292846" cy="643201"/>
            </a:xfrm>
            <a:prstGeom prst="rect">
              <a:avLst/>
            </a:prstGeom>
            <a:solidFill>
              <a:srgbClr val="B98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1" name="그룹 3">
            <a:extLst>
              <a:ext uri="{FF2B5EF4-FFF2-40B4-BE49-F238E27FC236}">
                <a16:creationId xmlns:a16="http://schemas.microsoft.com/office/drawing/2014/main" id="{18397524-361D-4D4D-B5D1-0CA9B46E92BF}"/>
              </a:ext>
            </a:extLst>
          </p:cNvPr>
          <p:cNvGrpSpPr/>
          <p:nvPr/>
        </p:nvGrpSpPr>
        <p:grpSpPr>
          <a:xfrm>
            <a:off x="8802523" y="3291473"/>
            <a:ext cx="2563200" cy="3109320"/>
            <a:chOff x="9038721" y="3823327"/>
            <a:chExt cx="2292846" cy="22135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228CB-9D41-4613-9422-BDBDD7672A51}"/>
                </a:ext>
              </a:extLst>
            </p:cNvPr>
            <p:cNvSpPr/>
            <p:nvPr userDrawn="1"/>
          </p:nvSpPr>
          <p:spPr>
            <a:xfrm>
              <a:off x="9038721" y="3823327"/>
              <a:ext cx="2292846" cy="360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70ABBF-1A35-4615-8C6F-8ECCD5B92BA0}"/>
                </a:ext>
              </a:extLst>
            </p:cNvPr>
            <p:cNvSpPr/>
            <p:nvPr userDrawn="1"/>
          </p:nvSpPr>
          <p:spPr>
            <a:xfrm>
              <a:off x="9038721" y="4183368"/>
              <a:ext cx="2292846" cy="15859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34518A-9FC1-46F0-884B-B09E79B0A4E7}"/>
                </a:ext>
              </a:extLst>
            </p:cNvPr>
            <p:cNvSpPr/>
            <p:nvPr userDrawn="1"/>
          </p:nvSpPr>
          <p:spPr>
            <a:xfrm>
              <a:off x="9038721" y="5769323"/>
              <a:ext cx="2292846" cy="267595"/>
            </a:xfrm>
            <a:prstGeom prst="rect">
              <a:avLst/>
            </a:prstGeom>
            <a:solidFill>
              <a:srgbClr val="47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5" name="그룹 2">
            <a:extLst>
              <a:ext uri="{FF2B5EF4-FFF2-40B4-BE49-F238E27FC236}">
                <a16:creationId xmlns:a16="http://schemas.microsoft.com/office/drawing/2014/main" id="{8EC8981E-8DA1-4961-B18B-FAD57EA0ABCF}"/>
              </a:ext>
            </a:extLst>
          </p:cNvPr>
          <p:cNvGrpSpPr/>
          <p:nvPr/>
        </p:nvGrpSpPr>
        <p:grpSpPr>
          <a:xfrm>
            <a:off x="6090049" y="3291471"/>
            <a:ext cx="2559600" cy="3109322"/>
            <a:chOff x="6200676" y="3823327"/>
            <a:chExt cx="2292846" cy="22135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7E321-ECAB-4F54-876D-8E36143F1F1A}"/>
                </a:ext>
              </a:extLst>
            </p:cNvPr>
            <p:cNvSpPr/>
            <p:nvPr userDrawn="1"/>
          </p:nvSpPr>
          <p:spPr>
            <a:xfrm>
              <a:off x="6200676" y="3823327"/>
              <a:ext cx="2292846" cy="360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AAD522-069C-4423-9695-77FE822062AA}"/>
                </a:ext>
              </a:extLst>
            </p:cNvPr>
            <p:cNvSpPr/>
            <p:nvPr userDrawn="1"/>
          </p:nvSpPr>
          <p:spPr>
            <a:xfrm>
              <a:off x="6200676" y="5769324"/>
              <a:ext cx="2292846" cy="267595"/>
            </a:xfrm>
            <a:prstGeom prst="rect">
              <a:avLst/>
            </a:prstGeom>
            <a:solidFill>
              <a:srgbClr val="6DB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5C730E-5624-4BC1-8D7F-09E7C7541BB5}"/>
                </a:ext>
              </a:extLst>
            </p:cNvPr>
            <p:cNvSpPr/>
            <p:nvPr userDrawn="1"/>
          </p:nvSpPr>
          <p:spPr>
            <a:xfrm>
              <a:off x="6200676" y="4183368"/>
              <a:ext cx="2292846" cy="15859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pic>
        <p:nvPicPr>
          <p:cNvPr id="57" name="ตัวแทนรูปภาพ 56">
            <a:extLst>
              <a:ext uri="{FF2B5EF4-FFF2-40B4-BE49-F238E27FC236}">
                <a16:creationId xmlns:a16="http://schemas.microsoft.com/office/drawing/2014/main" id="{699C82FD-6A91-48B0-BBDD-B26EF57BB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4" r="7884"/>
          <a:stretch>
            <a:fillRect/>
          </a:stretch>
        </p:blipFill>
        <p:spPr>
          <a:xfrm>
            <a:off x="719138" y="1304925"/>
            <a:ext cx="2509837" cy="1985963"/>
          </a:xfrm>
        </p:spPr>
      </p:pic>
      <p:pic>
        <p:nvPicPr>
          <p:cNvPr id="59" name="ตัวแทนรูปภาพ 58">
            <a:extLst>
              <a:ext uri="{FF2B5EF4-FFF2-40B4-BE49-F238E27FC236}">
                <a16:creationId xmlns:a16="http://schemas.microsoft.com/office/drawing/2014/main" id="{DA010AAD-0D0F-4D2B-A5F8-CF2D016021DB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7" r="7847"/>
          <a:stretch>
            <a:fillRect/>
          </a:stretch>
        </p:blipFill>
        <p:spPr>
          <a:xfrm>
            <a:off x="3416300" y="1304925"/>
            <a:ext cx="2511425" cy="1985963"/>
          </a:xfrm>
        </p:spPr>
      </p:pic>
      <p:pic>
        <p:nvPicPr>
          <p:cNvPr id="61" name="ตัวแทนรูปภาพ 60">
            <a:extLst>
              <a:ext uri="{FF2B5EF4-FFF2-40B4-BE49-F238E27FC236}">
                <a16:creationId xmlns:a16="http://schemas.microsoft.com/office/drawing/2014/main" id="{25CAED7B-929D-4100-BD23-015A04F03985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" r="2597"/>
          <a:stretch>
            <a:fillRect/>
          </a:stretch>
        </p:blipFill>
        <p:spPr>
          <a:xfrm>
            <a:off x="6115050" y="1304925"/>
            <a:ext cx="2509838" cy="1985963"/>
          </a:xfrm>
        </p:spPr>
      </p:pic>
      <p:pic>
        <p:nvPicPr>
          <p:cNvPr id="63" name="ตัวแทนรูปภาพ 62">
            <a:extLst>
              <a:ext uri="{FF2B5EF4-FFF2-40B4-BE49-F238E27FC236}">
                <a16:creationId xmlns:a16="http://schemas.microsoft.com/office/drawing/2014/main" id="{AFBDC09B-B8CF-4823-B096-353080102548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r="9321"/>
          <a:stretch>
            <a:fillRect/>
          </a:stretch>
        </p:blipFill>
        <p:spPr>
          <a:xfrm>
            <a:off x="8829675" y="1304925"/>
            <a:ext cx="2509838" cy="1985963"/>
          </a:xfr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C27FFE4-63B9-40D1-8E21-B260770DB865}"/>
              </a:ext>
            </a:extLst>
          </p:cNvPr>
          <p:cNvSpPr txBox="1"/>
          <p:nvPr/>
        </p:nvSpPr>
        <p:spPr>
          <a:xfrm>
            <a:off x="1068341" y="3373891"/>
            <a:ext cx="181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spc="3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ชุมชนคุณธรรม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371442ED-FC27-4722-8243-4B7D53173B10}"/>
              </a:ext>
            </a:extLst>
          </p:cNvPr>
          <p:cNvSpPr txBox="1"/>
          <p:nvPr/>
        </p:nvSpPr>
        <p:spPr>
          <a:xfrm>
            <a:off x="754138" y="3985315"/>
            <a:ext cx="243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ชุมชนที่อยู่รวมกันเป็นหมู่บ้าน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 พ.ร.บ.ลักษณะปกครองท้องที่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พุทธศักราช 2457 และแก้ไขฉบับที่ 12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หรืออยู่รวมกันโดยธรรมชาติ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เพื่อทำกิจกรรมร่วมกัน มีระบบความสัมพันธ์</a:t>
            </a:r>
            <a:b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ไม่เป็นทางการ และมีวัฒนธรรมที่หลากหลาย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0397FAA1-79EC-4F3D-8719-8DE48CABD8EA}"/>
              </a:ext>
            </a:extLst>
          </p:cNvPr>
          <p:cNvSpPr txBox="1"/>
          <p:nvPr/>
        </p:nvSpPr>
        <p:spPr>
          <a:xfrm>
            <a:off x="971587" y="5629601"/>
            <a:ext cx="2079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2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แบ่งตามพื้นที่เป็น 2 ส่วน คือ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ชุมชนที่ตั้งอยู่ในพื้นที่จังหวัด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ชุมชนที่ตั้งอยู่ในกรุงเทพฯ </a:t>
            </a:r>
          </a:p>
          <a:p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74864ECD-DD16-4216-8502-B3BEE3088FA4}"/>
              </a:ext>
            </a:extLst>
          </p:cNvPr>
          <p:cNvSpPr/>
          <p:nvPr/>
        </p:nvSpPr>
        <p:spPr>
          <a:xfrm>
            <a:off x="3605831" y="3359670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3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องค์กรคุณธรรม</a:t>
            </a: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289D8CF5-F9F4-4976-9921-13D652DF9B1D}"/>
              </a:ext>
            </a:extLst>
          </p:cNvPr>
          <p:cNvSpPr/>
          <p:nvPr/>
        </p:nvSpPr>
        <p:spPr>
          <a:xfrm>
            <a:off x="6361328" y="3359670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3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อำเภอคุณธรรม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A76AE58C-05FD-45C4-B610-E89061DFD3D8}"/>
              </a:ext>
            </a:extLst>
          </p:cNvPr>
          <p:cNvSpPr/>
          <p:nvPr/>
        </p:nvSpPr>
        <p:spPr>
          <a:xfrm>
            <a:off x="9021231" y="3373891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3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จังหวัดคุณธรรม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78E86E0E-B3F9-47DC-81CF-693D286F65D2}"/>
              </a:ext>
            </a:extLst>
          </p:cNvPr>
          <p:cNvSpPr txBox="1"/>
          <p:nvPr/>
        </p:nvSpPr>
        <p:spPr>
          <a:xfrm>
            <a:off x="3452560" y="4062719"/>
            <a:ext cx="2436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องค์กรหรือหน่วยงาน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ที่ผู้นำ และสมาชิกขององค์กร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แสดงเจตนารมณ์ และมุ่งมั่นที่จะ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ดำเนินการส่งเสริม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และพัฒนาคุณธรรมในองค์กร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3D2687F1-6810-46C2-A011-6FF3AD2CE4C5}"/>
              </a:ext>
            </a:extLst>
          </p:cNvPr>
          <p:cNvSpPr txBox="1"/>
          <p:nvPr/>
        </p:nvSpPr>
        <p:spPr>
          <a:xfrm>
            <a:off x="3575221" y="5575739"/>
            <a:ext cx="23302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1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แบ่งตาม</a:t>
            </a:r>
            <a:r>
              <a:rPr lang="th-TH" sz="1100" spc="6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พื้นที่เป็น 2 ส่วน คือ</a:t>
            </a:r>
          </a:p>
          <a:p>
            <a:pPr marL="273050" indent="-190500" algn="thaiDist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องค์กรที่ตั้งอยู่ในพื้นที่จังหวัด</a:t>
            </a:r>
          </a:p>
          <a:p>
            <a:pPr marL="273050" indent="-190500" algn="thaiDist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องค์กรที่ตั้งอยู่ในส่วนกลางและ</a:t>
            </a:r>
          </a:p>
          <a:p>
            <a:pPr algn="thaiDist"/>
            <a:r>
              <a:rPr lang="th-TH" sz="11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       องค์กรในสังกัด กทม.</a:t>
            </a:r>
          </a:p>
          <a:p>
            <a:endParaRPr lang="th-TH" sz="11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59C95BE5-4B03-436F-A1CC-4F83B7D3A3EB}"/>
              </a:ext>
            </a:extLst>
          </p:cNvPr>
          <p:cNvSpPr txBox="1"/>
          <p:nvPr/>
        </p:nvSpPr>
        <p:spPr>
          <a:xfrm>
            <a:off x="6159352" y="4133175"/>
            <a:ext cx="2436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ส่วนราชการระดับอำเภอ องค์กรปกครอง     ส่วนท้องถิ่น ภาคธุรกิจ ภาคเอกชน ชุมชน สถาบันทางศาสนา สมาคม มูลนิธิ              และทุกภาคส่วน ซึ่งอยู่ในเขตพื้นที่อำเภอนั้น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เข้ามามีส่วนร่วมในการแสดงเจตนารมณ์      และมุ่งมั่นที่จะดำเนินการส่งเสริม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และพัฒนาคุณธรรมในอำเภอ</a:t>
            </a: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4D0C694A-CADD-41B2-8B3C-B81431AE9989}"/>
              </a:ext>
            </a:extLst>
          </p:cNvPr>
          <p:cNvSpPr txBox="1"/>
          <p:nvPr/>
        </p:nvSpPr>
        <p:spPr>
          <a:xfrm>
            <a:off x="8831098" y="3917732"/>
            <a:ext cx="2499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จังหวัดที่ ผู้ว่าราชการจังหวัด </a:t>
            </a:r>
            <a:b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ส่วนราชการ หน่วยงานรัฐวิสาหกิจระดับจังหวัด อำเภอทุกแห่ง องค์การบริหารส่วนจังหวัด เทศบาลนคร สถาบันอุดมศึกษา สภาหอการค้า </a:t>
            </a:r>
          </a:p>
          <a:p>
            <a:pPr algn="ctr"/>
            <a:r>
              <a:rPr lang="th-TH" sz="1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สภาอุตสาหกรรม สภาวัฒนธรรมจังหวัด เครือข่ายภาครัฐ ภาคเอกชน สถาบันทางศาสนา สมาคม มูลนิธิและทุกภาคส่วนของจังหวัด     เข้ามามีส่วนร่วมในการแสดงเจตนารมณ์ และมุ่งมั่นที่จะดำเนินการส่งเสริมคุณธรรมในจังหวัด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095263F1-0243-4A16-B23F-93C9201E63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/>
          <a:lstStyle/>
          <a:p>
            <a:r>
              <a:rPr lang="th-TH" sz="32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ความหมายของ  </a:t>
            </a:r>
            <a:r>
              <a:rPr lang="th-TH" sz="3600" b="1" dirty="0">
                <a:solidFill>
                  <a:schemeClr val="accent6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 องค์กร อำเภอ และจังหวัดคุณธรรม</a:t>
            </a:r>
            <a:endParaRPr lang="en-US" sz="3600" dirty="0">
              <a:solidFill>
                <a:schemeClr val="accent6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C7EA0-A135-E762-0094-1CEAFB206E5A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EAC90D4-96F1-4DBD-A1C9-BF884620E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68" y="348773"/>
            <a:ext cx="11573197" cy="7242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/>
          <a:lstStyle/>
          <a:p>
            <a:r>
              <a:rPr lang="th-TH" sz="32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เปรียบเทียบเกณฑ์การประเมิน</a:t>
            </a:r>
            <a:endParaRPr lang="en-US" sz="3600" dirty="0">
              <a:solidFill>
                <a:schemeClr val="accent6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68180F49-072E-496C-9864-090E92EF3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48348"/>
              </p:ext>
            </p:extLst>
          </p:nvPr>
        </p:nvGraphicFramePr>
        <p:xfrm>
          <a:off x="1061652" y="1503109"/>
          <a:ext cx="10054227" cy="4585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674">
                  <a:extLst>
                    <a:ext uri="{9D8B030D-6E8A-4147-A177-3AD203B41FA5}">
                      <a16:colId xmlns:a16="http://schemas.microsoft.com/office/drawing/2014/main" val="2368417485"/>
                    </a:ext>
                  </a:extLst>
                </a:gridCol>
                <a:gridCol w="2338487">
                  <a:extLst>
                    <a:ext uri="{9D8B030D-6E8A-4147-A177-3AD203B41FA5}">
                      <a16:colId xmlns:a16="http://schemas.microsoft.com/office/drawing/2014/main" val="3265370427"/>
                    </a:ext>
                  </a:extLst>
                </a:gridCol>
                <a:gridCol w="2309407">
                  <a:extLst>
                    <a:ext uri="{9D8B030D-6E8A-4147-A177-3AD203B41FA5}">
                      <a16:colId xmlns:a16="http://schemas.microsoft.com/office/drawing/2014/main" val="356763947"/>
                    </a:ext>
                  </a:extLst>
                </a:gridCol>
                <a:gridCol w="2561998">
                  <a:extLst>
                    <a:ext uri="{9D8B030D-6E8A-4147-A177-3AD203B41FA5}">
                      <a16:colId xmlns:a16="http://schemas.microsoft.com/office/drawing/2014/main" val="1086713583"/>
                    </a:ext>
                  </a:extLst>
                </a:gridCol>
                <a:gridCol w="1136661">
                  <a:extLst>
                    <a:ext uri="{9D8B030D-6E8A-4147-A177-3AD203B41FA5}">
                      <a16:colId xmlns:a16="http://schemas.microsoft.com/office/drawing/2014/main" val="4122042785"/>
                    </a:ext>
                  </a:extLst>
                </a:gridCol>
              </a:tblGrid>
              <a:tr h="843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เรื่อง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 – 2565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– 2570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595724"/>
                  </a:ext>
                </a:extLst>
              </a:tr>
              <a:tr h="888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เกณฑ์คะแนน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0 - 2 คะแนน</a:t>
                      </a: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0 - 2 คะแนน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0 - 3 คะแนน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455006"/>
                  </a:ext>
                </a:extLst>
              </a:tr>
              <a:tr h="258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ระดับการประเมิน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การประเมินมี 3 ระดับ</a:t>
                      </a: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ระดับส่งเสริมคุณธรรม</a:t>
                      </a: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ระดับคุณธรรม</a:t>
                      </a: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ระดับคุณธรรมต้นแบบ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การประเมินมี 3 ระดับ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ระดับส่งเสริมคุณธรรม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ระดับคุณธรรม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ระดับคุณธรรมต้นแบบ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การประเมินมี 3 ระดับ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ระดับส่งเสริมคุณธรรม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ระดับพัฒนาคุณธรรม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ระดับคุณธรรมต้นแบบ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315362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95D607-A00D-4BCC-EE53-C3B6655E4A40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9640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41348CD-0ECF-FE48-2D49-2E78E0C52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459" y="226853"/>
            <a:ext cx="11573197" cy="7242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55000">
                <a:srgbClr val="EE6CC1">
                  <a:lumMod val="50000"/>
                  <a:lumOff val="50000"/>
                </a:srgbClr>
              </a:gs>
              <a:gs pos="100000">
                <a:srgbClr val="5A28C8"/>
              </a:gs>
            </a:gsLst>
            <a:lin ang="4200000" scaled="0"/>
          </a:gradFill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เกณฑ์การประเมิน  </a:t>
            </a:r>
            <a:r>
              <a:rPr lang="th-TH" sz="2800" b="1" dirty="0">
                <a:solidFill>
                  <a:schemeClr val="accent6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ชุมชน องค์กร อำเภอ และจังหวัดคุณธรรม</a:t>
            </a:r>
            <a:endParaRPr lang="en-US" sz="2800" dirty="0">
              <a:solidFill>
                <a:schemeClr val="accent6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B36C5-0818-23ED-6B97-03BC8FF1F8F6}"/>
              </a:ext>
            </a:extLst>
          </p:cNvPr>
          <p:cNvSpPr/>
          <p:nvPr/>
        </p:nvSpPr>
        <p:spPr>
          <a:xfrm>
            <a:off x="2460934" y="1712247"/>
            <a:ext cx="9548429" cy="691276"/>
          </a:xfrm>
          <a:prstGeom prst="rect">
            <a:avLst/>
          </a:prstGeom>
          <a:solidFill>
            <a:schemeClr val="bg1"/>
          </a:solidFill>
          <a:ln w="25400">
            <a:solidFill>
              <a:srgbClr val="47D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884DD-43E6-3235-9CFA-F0DB2B99A1AC}"/>
              </a:ext>
            </a:extLst>
          </p:cNvPr>
          <p:cNvSpPr/>
          <p:nvPr/>
        </p:nvSpPr>
        <p:spPr>
          <a:xfrm>
            <a:off x="4007887" y="3328412"/>
            <a:ext cx="8001475" cy="691200"/>
          </a:xfrm>
          <a:prstGeom prst="rect">
            <a:avLst/>
          </a:prstGeom>
          <a:solidFill>
            <a:schemeClr val="bg1"/>
          </a:solidFill>
          <a:ln w="25400">
            <a:solidFill>
              <a:srgbClr val="6DB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356B86-7CD5-76F2-A08D-A7E3FD3ABD01}"/>
              </a:ext>
            </a:extLst>
          </p:cNvPr>
          <p:cNvSpPr/>
          <p:nvPr/>
        </p:nvSpPr>
        <p:spPr>
          <a:xfrm>
            <a:off x="5756395" y="5045656"/>
            <a:ext cx="6252968" cy="691200"/>
          </a:xfrm>
          <a:prstGeom prst="rect">
            <a:avLst/>
          </a:prstGeom>
          <a:solidFill>
            <a:schemeClr val="bg1"/>
          </a:solidFill>
          <a:ln w="25400">
            <a:solidFill>
              <a:srgbClr val="B98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1DA1F5-5E75-50FB-47C9-8D571547782B}"/>
              </a:ext>
            </a:extLst>
          </p:cNvPr>
          <p:cNvCxnSpPr>
            <a:cxnSpLocks/>
          </p:cNvCxnSpPr>
          <p:nvPr/>
        </p:nvCxnSpPr>
        <p:spPr>
          <a:xfrm flipH="1" flipV="1">
            <a:off x="1473876" y="1868212"/>
            <a:ext cx="5102404" cy="4989788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B69371C-7DF5-A022-BF18-A8A1314F05A2}"/>
              </a:ext>
            </a:extLst>
          </p:cNvPr>
          <p:cNvSpPr/>
          <p:nvPr/>
        </p:nvSpPr>
        <p:spPr>
          <a:xfrm rot="18900000">
            <a:off x="1256064" y="1672627"/>
            <a:ext cx="286380" cy="246879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9" name="Elbow Connector 50">
            <a:extLst>
              <a:ext uri="{FF2B5EF4-FFF2-40B4-BE49-F238E27FC236}">
                <a16:creationId xmlns:a16="http://schemas.microsoft.com/office/drawing/2014/main" id="{A307EEF8-EAF7-96B5-57C2-22C740545F9B}"/>
              </a:ext>
            </a:extLst>
          </p:cNvPr>
          <p:cNvCxnSpPr>
            <a:stCxn id="13" idx="2"/>
            <a:endCxn id="12" idx="4"/>
          </p:cNvCxnSpPr>
          <p:nvPr/>
        </p:nvCxnSpPr>
        <p:spPr>
          <a:xfrm rot="10800000">
            <a:off x="1911612" y="2391913"/>
            <a:ext cx="1011488" cy="980980"/>
          </a:xfrm>
          <a:prstGeom prst="bentConnector2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51">
            <a:extLst>
              <a:ext uri="{FF2B5EF4-FFF2-40B4-BE49-F238E27FC236}">
                <a16:creationId xmlns:a16="http://schemas.microsoft.com/office/drawing/2014/main" id="{6A874819-173E-2DB2-5001-AB83D52BD88E}"/>
              </a:ext>
            </a:extLst>
          </p:cNvPr>
          <p:cNvCxnSpPr>
            <a:stCxn id="14" idx="2"/>
            <a:endCxn id="13" idx="4"/>
          </p:cNvCxnSpPr>
          <p:nvPr/>
        </p:nvCxnSpPr>
        <p:spPr>
          <a:xfrm rot="10800000">
            <a:off x="3034687" y="3484479"/>
            <a:ext cx="1011488" cy="980980"/>
          </a:xfrm>
          <a:prstGeom prst="bentConnector2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2">
            <a:extLst>
              <a:ext uri="{FF2B5EF4-FFF2-40B4-BE49-F238E27FC236}">
                <a16:creationId xmlns:a16="http://schemas.microsoft.com/office/drawing/2014/main" id="{30DA7473-79AB-1AF2-B030-701CE278EE1E}"/>
              </a:ext>
            </a:extLst>
          </p:cNvPr>
          <p:cNvCxnSpPr>
            <a:cxnSpLocks/>
            <a:stCxn id="15" idx="2"/>
            <a:endCxn id="14" idx="4"/>
          </p:cNvCxnSpPr>
          <p:nvPr/>
        </p:nvCxnSpPr>
        <p:spPr>
          <a:xfrm rot="10800000">
            <a:off x="4157763" y="4577048"/>
            <a:ext cx="1011488" cy="980979"/>
          </a:xfrm>
          <a:prstGeom prst="bentConnector2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FCD090F-644D-4D66-4936-1BF15B23AEAB}"/>
              </a:ext>
            </a:extLst>
          </p:cNvPr>
          <p:cNvSpPr/>
          <p:nvPr/>
        </p:nvSpPr>
        <p:spPr>
          <a:xfrm>
            <a:off x="1800024" y="2168738"/>
            <a:ext cx="223175" cy="2231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47D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4F9E4D-A8C9-1F54-1BAA-A84981A5D060}"/>
              </a:ext>
            </a:extLst>
          </p:cNvPr>
          <p:cNvSpPr/>
          <p:nvPr/>
        </p:nvSpPr>
        <p:spPr>
          <a:xfrm>
            <a:off x="2923100" y="3261305"/>
            <a:ext cx="223175" cy="2231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6DB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663A98-029E-768D-5DFC-72D9621A129E}"/>
              </a:ext>
            </a:extLst>
          </p:cNvPr>
          <p:cNvSpPr/>
          <p:nvPr/>
        </p:nvSpPr>
        <p:spPr>
          <a:xfrm>
            <a:off x="4046176" y="4353872"/>
            <a:ext cx="223175" cy="2231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B98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AB7CA5-E871-87AB-67E4-24AEE49BA8D8}"/>
              </a:ext>
            </a:extLst>
          </p:cNvPr>
          <p:cNvSpPr/>
          <p:nvPr/>
        </p:nvSpPr>
        <p:spPr>
          <a:xfrm>
            <a:off x="5169252" y="5446438"/>
            <a:ext cx="223175" cy="2231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B98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กล่องข้อความ 35">
            <a:extLst>
              <a:ext uri="{FF2B5EF4-FFF2-40B4-BE49-F238E27FC236}">
                <a16:creationId xmlns:a16="http://schemas.microsoft.com/office/drawing/2014/main" id="{C11C0A8A-77B3-C596-040D-E914C99C32AA}"/>
              </a:ext>
            </a:extLst>
          </p:cNvPr>
          <p:cNvSpPr txBox="1"/>
          <p:nvPr/>
        </p:nvSpPr>
        <p:spPr>
          <a:xfrm>
            <a:off x="4457849" y="1066506"/>
            <a:ext cx="3735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latin typeface="FC Subject Rounded [Non-cml.] B" pitchFamily="2" charset="-34"/>
                <a:cs typeface="FC Subject Rounded [Non-cml.] B" pitchFamily="2" charset="-34"/>
              </a:rPr>
              <a:t>แบ่งออกเป็น 3 ระดับ</a:t>
            </a:r>
          </a:p>
        </p:txBody>
      </p:sp>
      <p:sp>
        <p:nvSpPr>
          <p:cNvPr id="17" name="กล่องข้อความ 36">
            <a:extLst>
              <a:ext uri="{FF2B5EF4-FFF2-40B4-BE49-F238E27FC236}">
                <a16:creationId xmlns:a16="http://schemas.microsoft.com/office/drawing/2014/main" id="{FD53CC18-F81F-5E23-9085-26AFA70BE245}"/>
              </a:ext>
            </a:extLst>
          </p:cNvPr>
          <p:cNvSpPr txBox="1"/>
          <p:nvPr/>
        </p:nvSpPr>
        <p:spPr>
          <a:xfrm>
            <a:off x="3339481" y="5434829"/>
            <a:ext cx="191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FC Subject Rounded [Non-cml.] B" pitchFamily="2" charset="-34"/>
                <a:cs typeface="FC Subject Rounded [Non-cml.] B" pitchFamily="2" charset="-34"/>
              </a:rPr>
              <a:t>ระดับ</a:t>
            </a:r>
          </a:p>
          <a:p>
            <a:r>
              <a:rPr lang="th-TH" b="1" dirty="0">
                <a:solidFill>
                  <a:srgbClr val="B982D5"/>
                </a:solidFill>
                <a:latin typeface="FC Subject Rounded [Non-cml.] B" pitchFamily="2" charset="-34"/>
                <a:cs typeface="FC Subject Rounded [Non-cml.] B" pitchFamily="2" charset="-34"/>
              </a:rPr>
              <a:t>ส่งเสริมคุณธรรม</a:t>
            </a:r>
            <a:r>
              <a:rPr lang="th-TH" dirty="0">
                <a:solidFill>
                  <a:srgbClr val="B982D5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18" name="กล่องข้อความ 41">
            <a:extLst>
              <a:ext uri="{FF2B5EF4-FFF2-40B4-BE49-F238E27FC236}">
                <a16:creationId xmlns:a16="http://schemas.microsoft.com/office/drawing/2014/main" id="{3EA78D78-C015-521A-D81D-9E7470470434}"/>
              </a:ext>
            </a:extLst>
          </p:cNvPr>
          <p:cNvSpPr txBox="1"/>
          <p:nvPr/>
        </p:nvSpPr>
        <p:spPr>
          <a:xfrm>
            <a:off x="2080166" y="432156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FC Subject Rounded [Non-cml.] B" pitchFamily="2" charset="-34"/>
                <a:cs typeface="FC Subject Rounded [Non-cml.] B" pitchFamily="2" charset="-34"/>
              </a:rPr>
              <a:t>ระดับ</a:t>
            </a:r>
          </a:p>
          <a:p>
            <a:r>
              <a:rPr lang="th-TH" b="1" dirty="0">
                <a:solidFill>
                  <a:srgbClr val="6DB0E4"/>
                </a:solidFill>
                <a:latin typeface="FC Subject Rounded [Non-cml.] B" pitchFamily="2" charset="-34"/>
                <a:cs typeface="FC Subject Rounded [Non-cml.] B" pitchFamily="2" charset="-34"/>
              </a:rPr>
              <a:t>พัฒนาคุณธรรม</a:t>
            </a:r>
            <a:r>
              <a:rPr lang="th-TH" dirty="0">
                <a:solidFill>
                  <a:srgbClr val="6DB0E4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19" name="สี่เหลี่ยมผืนผ้า 37">
            <a:extLst>
              <a:ext uri="{FF2B5EF4-FFF2-40B4-BE49-F238E27FC236}">
                <a16:creationId xmlns:a16="http://schemas.microsoft.com/office/drawing/2014/main" id="{7BF1A2AF-F18F-768C-8439-90C723E4AAD7}"/>
              </a:ext>
            </a:extLst>
          </p:cNvPr>
          <p:cNvSpPr/>
          <p:nvPr/>
        </p:nvSpPr>
        <p:spPr>
          <a:xfrm>
            <a:off x="1072352" y="3161313"/>
            <a:ext cx="1879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FC Subject Rounded [Non-cml.] B" pitchFamily="2" charset="-34"/>
                <a:cs typeface="FC Subject Rounded [Non-cml.] B" pitchFamily="2" charset="-34"/>
              </a:rPr>
              <a:t>ระดับ</a:t>
            </a:r>
          </a:p>
          <a:p>
            <a:r>
              <a:rPr lang="th-TH" b="1" dirty="0">
                <a:solidFill>
                  <a:srgbClr val="47D3DC"/>
                </a:solidFill>
                <a:latin typeface="FC Subject Rounded [Non-cml.] B" pitchFamily="2" charset="-34"/>
                <a:cs typeface="FC Subject Rounded [Non-cml.] B" pitchFamily="2" charset="-34"/>
              </a:rPr>
              <a:t>คุณธรรมต้นแบบ</a:t>
            </a:r>
            <a:r>
              <a:rPr lang="th-TH" dirty="0">
                <a:solidFill>
                  <a:srgbClr val="47D3DC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13AF71D7-356E-B55B-6537-C165F999DA20}"/>
              </a:ext>
            </a:extLst>
          </p:cNvPr>
          <p:cNvSpPr/>
          <p:nvPr/>
        </p:nvSpPr>
        <p:spPr>
          <a:xfrm>
            <a:off x="2631694" y="5411038"/>
            <a:ext cx="684000" cy="684000"/>
          </a:xfrm>
          <a:prstGeom prst="rect">
            <a:avLst/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E821AC71-87E4-9B51-29DC-2D119FCDC978}"/>
              </a:ext>
            </a:extLst>
          </p:cNvPr>
          <p:cNvSpPr txBox="1"/>
          <p:nvPr/>
        </p:nvSpPr>
        <p:spPr>
          <a:xfrm>
            <a:off x="2738695" y="555298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01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7757846-27D4-48EA-397E-1E11B808A8E7}"/>
              </a:ext>
            </a:extLst>
          </p:cNvPr>
          <p:cNvSpPr/>
          <p:nvPr/>
        </p:nvSpPr>
        <p:spPr>
          <a:xfrm>
            <a:off x="1334703" y="4270878"/>
            <a:ext cx="684000" cy="684000"/>
          </a:xfrm>
          <a:prstGeom prst="rect">
            <a:avLst/>
          </a:prstGeom>
          <a:solidFill>
            <a:srgbClr val="6DB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89A93FE3-F159-B6B0-993A-5D232C49C6A0}"/>
              </a:ext>
            </a:extLst>
          </p:cNvPr>
          <p:cNvSpPr txBox="1"/>
          <p:nvPr/>
        </p:nvSpPr>
        <p:spPr>
          <a:xfrm>
            <a:off x="1412849" y="4412823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02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E5094F96-60BE-B829-880C-D3CA12E64817}"/>
              </a:ext>
            </a:extLst>
          </p:cNvPr>
          <p:cNvSpPr/>
          <p:nvPr/>
        </p:nvSpPr>
        <p:spPr>
          <a:xfrm>
            <a:off x="293459" y="3085554"/>
            <a:ext cx="684000" cy="684000"/>
          </a:xfrm>
          <a:prstGeom prst="rect">
            <a:avLst/>
          </a:prstGeom>
          <a:solidFill>
            <a:srgbClr val="47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1"/>
              </a:solidFill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667DFA6-EC35-B997-906E-B2266A7CF831}"/>
              </a:ext>
            </a:extLst>
          </p:cNvPr>
          <p:cNvSpPr txBox="1"/>
          <p:nvPr/>
        </p:nvSpPr>
        <p:spPr>
          <a:xfrm>
            <a:off x="377672" y="3241267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03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6" name="กล่องข้อความ 49">
            <a:extLst>
              <a:ext uri="{FF2B5EF4-FFF2-40B4-BE49-F238E27FC236}">
                <a16:creationId xmlns:a16="http://schemas.microsoft.com/office/drawing/2014/main" id="{85417F11-8201-3053-AFFF-B0317409668B}"/>
              </a:ext>
            </a:extLst>
          </p:cNvPr>
          <p:cNvSpPr txBox="1"/>
          <p:nvPr/>
        </p:nvSpPr>
        <p:spPr>
          <a:xfrm>
            <a:off x="6548908" y="5087872"/>
            <a:ext cx="509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ดำเนินการข้อ 1-3 ทุกข้อ ไม่น้อยกว่าข้อละ 1 คะแนน 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รวมแล้ว ไม่น้อยกว่า </a:t>
            </a:r>
            <a:r>
              <a:rPr lang="th-TH" b="1" dirty="0">
                <a:solidFill>
                  <a:srgbClr val="FF0000"/>
                </a:solidFill>
                <a:latin typeface="FC Subject Rounded [Non-cml.] B" pitchFamily="2" charset="-34"/>
                <a:cs typeface="FC Subject Rounded [Non-cml.] B" pitchFamily="2" charset="-34"/>
              </a:rPr>
              <a:t>6</a:t>
            </a:r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 คะแนน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7" name="กล่องข้อความ 52">
            <a:extLst>
              <a:ext uri="{FF2B5EF4-FFF2-40B4-BE49-F238E27FC236}">
                <a16:creationId xmlns:a16="http://schemas.microsoft.com/office/drawing/2014/main" id="{E6E871C9-A07B-7026-6F74-ECC2E731FCD6}"/>
              </a:ext>
            </a:extLst>
          </p:cNvPr>
          <p:cNvSpPr txBox="1"/>
          <p:nvPr/>
        </p:nvSpPr>
        <p:spPr>
          <a:xfrm>
            <a:off x="4777777" y="3346355"/>
            <a:ext cx="513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ดำเนินการข้อ 1-6 ทุกข้อ ไม่น้อยกว่าข้อละ 2 คะแนน 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รวมแล้ว ไม่น้อยกว่า </a:t>
            </a:r>
            <a:r>
              <a:rPr lang="th-TH" b="1" dirty="0">
                <a:solidFill>
                  <a:srgbClr val="FF0000"/>
                </a:solidFill>
                <a:latin typeface="FC Subject Rounded [Non-cml.] B" pitchFamily="2" charset="-34"/>
                <a:cs typeface="FC Subject Rounded [Non-cml.] B" pitchFamily="2" charset="-34"/>
              </a:rPr>
              <a:t>14</a:t>
            </a:r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 คะแนน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8" name="กล่องข้อความ 53">
            <a:extLst>
              <a:ext uri="{FF2B5EF4-FFF2-40B4-BE49-F238E27FC236}">
                <a16:creationId xmlns:a16="http://schemas.microsoft.com/office/drawing/2014/main" id="{EF67D2F1-1E9F-C0E5-C87C-2853BF583B6A}"/>
              </a:ext>
            </a:extLst>
          </p:cNvPr>
          <p:cNvSpPr txBox="1"/>
          <p:nvPr/>
        </p:nvSpPr>
        <p:spPr>
          <a:xfrm>
            <a:off x="3216781" y="1775652"/>
            <a:ext cx="513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ดำเนินการข้อ 1-9 ทุกข้อ ไม่น้อยกว่าข้อละ 2 คะแนน 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  <a:p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รวมแล้ว ไม่น้อยกว่า </a:t>
            </a:r>
            <a:r>
              <a:rPr lang="th-TH" b="1" dirty="0">
                <a:solidFill>
                  <a:srgbClr val="FF0000"/>
                </a:solidFill>
                <a:latin typeface="FC Subject Rounded [Non-cml.] B" pitchFamily="2" charset="-34"/>
                <a:cs typeface="FC Subject Rounded [Non-cml.] B" pitchFamily="2" charset="-34"/>
              </a:rPr>
              <a:t>21</a:t>
            </a:r>
            <a:r>
              <a:rPr lang="th-TH" dirty="0">
                <a:latin typeface="FC Subject Rounded [Non-cml.] B" pitchFamily="2" charset="-34"/>
                <a:cs typeface="FC Subject Rounded [Non-cml.] B" pitchFamily="2" charset="-34"/>
              </a:rPr>
              <a:t> คะแนน</a:t>
            </a:r>
            <a:endParaRPr lang="en-US" dirty="0"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584EB-7A15-A9B4-6239-23E38661D54A}"/>
              </a:ext>
            </a:extLst>
          </p:cNvPr>
          <p:cNvSpPr txBox="1"/>
          <p:nvPr/>
        </p:nvSpPr>
        <p:spPr>
          <a:xfrm flipH="1">
            <a:off x="6096000" y="5776302"/>
            <a:ext cx="6006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 อำเภอคุณธรรม – ต้องมีผลการประเมินชุมชนและองค์กรที่ตั้งอยู่ในอำเภอนั้นที่ประเมินได้ในระดับ “ส่งเสริมคุณธรรม” ขึ้นไป จำนวนไม่น้อยกว่า 80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ของจำนวนทั้งหมดที่ประเมินในปีนั้น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401FE-1B21-6F84-A51B-18A39350FCB9}"/>
              </a:ext>
            </a:extLst>
          </p:cNvPr>
          <p:cNvSpPr txBox="1"/>
          <p:nvPr/>
        </p:nvSpPr>
        <p:spPr>
          <a:xfrm flipH="1">
            <a:off x="6468534" y="6188922"/>
            <a:ext cx="5741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** จังหวัดคุณธรรม – ต้องมีผลการประเมินอำเภอที่ประเมินได้ในระดับ “ส่งเสริมคุณธรรม” ขึ้นไป จำนวนไม่น้อยกว่า 80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ของจำนวนอำเภอทั้งหมด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A7FC8B-E379-F04F-51BD-B9CC63EB3332}"/>
              </a:ext>
            </a:extLst>
          </p:cNvPr>
          <p:cNvSpPr txBox="1"/>
          <p:nvPr/>
        </p:nvSpPr>
        <p:spPr>
          <a:xfrm flipH="1">
            <a:off x="4499944" y="4076908"/>
            <a:ext cx="7475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 อำเภอคุณธรรม – ต้องมีผลการประเมินชุมชนและองค์กรที่ตั้งอยู่ในอำเภอนั้นที่ประเมินได้ในระดับ “พัฒนาคุณธรรม” ขึ้นไป จำนวนไม่น้อยกว่า 60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ของจำนวนทั้งหมดที่ประเมินในปีนั้น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79A39-22A0-F01E-4F11-E4461A860356}"/>
              </a:ext>
            </a:extLst>
          </p:cNvPr>
          <p:cNvSpPr txBox="1"/>
          <p:nvPr/>
        </p:nvSpPr>
        <p:spPr>
          <a:xfrm flipH="1">
            <a:off x="3264166" y="2430589"/>
            <a:ext cx="8838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 อำเภอคุณธรรม – ต้องมีผลการประเมินชุมชนและองค์กรที่ตั้งอยู่ในอำเภอนั้นที่ประเมินได้ในระดับ “คุณธรรมต้นแบบ” จำนวนไม่น้อยกว่า 40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ของจำนวนทั้งหมดที่ประเมินในปีนั้น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0D6EB6-1F42-628E-0D19-1244F78B1C96}"/>
              </a:ext>
            </a:extLst>
          </p:cNvPr>
          <p:cNvSpPr txBox="1"/>
          <p:nvPr/>
        </p:nvSpPr>
        <p:spPr>
          <a:xfrm flipH="1">
            <a:off x="4735551" y="4465618"/>
            <a:ext cx="7414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** จังหวัดคุณธรรม – ต้องมีผลการประเมินอำเภอที่ประเมินได้ในระดับ “พัฒนาคุณธรรม” ขึ้นไป จำนวนไม่น้อยกว่า 60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ของจำนวนอำเภอทั้งหมด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49B16B-C52E-4F90-2D85-B48C146D278E}"/>
              </a:ext>
            </a:extLst>
          </p:cNvPr>
          <p:cNvSpPr txBox="1"/>
          <p:nvPr/>
        </p:nvSpPr>
        <p:spPr>
          <a:xfrm flipH="1">
            <a:off x="3267521" y="2829024"/>
            <a:ext cx="8599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** จังหวัดคุณธรรม – ต้องมีผลการประเมินอำเภอที่ประเมินได้ในระดับ “คุณธรรมต้นแบบ” จำนวนไม่น้อยกว่า 40</a:t>
            </a:r>
            <a:r>
              <a:rPr lang="en-US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% </a:t>
            </a:r>
            <a:r>
              <a:rPr lang="th-TH" altLang="ko-KR" sz="1100" b="1" dirty="0">
                <a:latin typeface="FC Subject Rounded [Non-cml.] B" pitchFamily="2" charset="-34"/>
                <a:cs typeface="FC Subject Rounded [Non-cml.] B" pitchFamily="2" charset="-34"/>
              </a:rPr>
              <a:t>ของจำนวนอำเภอทั้งหมด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19CB0E4-4E63-6988-FC4D-12707894245A}"/>
              </a:ext>
            </a:extLst>
          </p:cNvPr>
          <p:cNvSpPr/>
          <p:nvPr/>
        </p:nvSpPr>
        <p:spPr>
          <a:xfrm>
            <a:off x="2460934" y="1729707"/>
            <a:ext cx="684000" cy="684000"/>
          </a:xfrm>
          <a:prstGeom prst="rect">
            <a:avLst/>
          </a:prstGeom>
          <a:solidFill>
            <a:srgbClr val="47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1"/>
              </a:solidFill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1594F66-2C06-7752-B7ED-38EE53B3E1B9}"/>
              </a:ext>
            </a:extLst>
          </p:cNvPr>
          <p:cNvSpPr txBox="1"/>
          <p:nvPr/>
        </p:nvSpPr>
        <p:spPr>
          <a:xfrm>
            <a:off x="2545147" y="188542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03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688FA81A-6063-3855-3A01-9B73CE9D4297}"/>
              </a:ext>
            </a:extLst>
          </p:cNvPr>
          <p:cNvSpPr/>
          <p:nvPr/>
        </p:nvSpPr>
        <p:spPr>
          <a:xfrm>
            <a:off x="4015631" y="3335612"/>
            <a:ext cx="684000" cy="684000"/>
          </a:xfrm>
          <a:prstGeom prst="rect">
            <a:avLst/>
          </a:prstGeom>
          <a:solidFill>
            <a:srgbClr val="6DB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F8886A31-0AA8-7C64-1344-5FE37E0158D8}"/>
              </a:ext>
            </a:extLst>
          </p:cNvPr>
          <p:cNvSpPr txBox="1"/>
          <p:nvPr/>
        </p:nvSpPr>
        <p:spPr>
          <a:xfrm>
            <a:off x="4093777" y="347755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02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2A565540-AE67-D3DE-7597-4F4A34C17F39}"/>
              </a:ext>
            </a:extLst>
          </p:cNvPr>
          <p:cNvSpPr/>
          <p:nvPr/>
        </p:nvSpPr>
        <p:spPr>
          <a:xfrm>
            <a:off x="5757907" y="5052856"/>
            <a:ext cx="684000" cy="684000"/>
          </a:xfrm>
          <a:prstGeom prst="rect">
            <a:avLst/>
          </a:prstGeom>
          <a:solidFill>
            <a:srgbClr val="B98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id="{C2F65C3B-F9E8-A50A-8192-04CD0C695224}"/>
              </a:ext>
            </a:extLst>
          </p:cNvPr>
          <p:cNvSpPr txBox="1"/>
          <p:nvPr/>
        </p:nvSpPr>
        <p:spPr>
          <a:xfrm>
            <a:off x="5864908" y="519480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01</a:t>
            </a:r>
            <a:endParaRPr lang="ko-KR" altLang="en-US" sz="2000" b="1" dirty="0">
              <a:solidFill>
                <a:schemeClr val="bg1"/>
              </a:solidFill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EC02AF-A717-3AFF-EA9E-C6F9BF7956F6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8266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59339924-EB78-440D-873E-A1ED15A8280D}"/>
              </a:ext>
            </a:extLst>
          </p:cNvPr>
          <p:cNvSpPr/>
          <p:nvPr/>
        </p:nvSpPr>
        <p:spPr>
          <a:xfrm>
            <a:off x="7324229" y="44157"/>
            <a:ext cx="2977168" cy="905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512161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F24CA3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ชุมชนคุณธรรม</a:t>
            </a:r>
            <a:endParaRPr lang="en-US" sz="3600" dirty="0"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678167"/>
              </p:ext>
            </p:extLst>
          </p:nvPr>
        </p:nvGraphicFramePr>
        <p:xfrm>
          <a:off x="630246" y="2505880"/>
          <a:ext cx="11455126" cy="39297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72903" y="2952708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1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46453" y="42136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2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54111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3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48849" y="2828847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ชุมชนมีผู้นำและคนในชุมชน ประกาศเจตนารมณ์ร่วมกัน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ที่จะพัฒนาชุมชนให้เป็น ชุมชนคุณธรรม 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48849" y="4121044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ชุมชนมีการกำหนดเป้าหมายจาก 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“ปัญหาที่อยากแก้” “ความดีที่อยากทำ” 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30246" y="545060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ชุมชนมีการจัดทำแผนการดำเนินงาน 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ที่กำหนดไว้ในข้อที่ 2 เพื่อประโยชน์สุขของชุมชน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88253" y="2782411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ครัวเรือนที่ร่วมประกาศเจตนารมณ์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ขึ้นไป </a:t>
            </a:r>
          </a:p>
          <a:p>
            <a:pPr algn="ctr"/>
            <a:endParaRPr lang="th-TH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44483" y="3890463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39557" y="5149292"/>
            <a:ext cx="222231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มอบหมายคน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ในชุมชน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 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แต่งตั้งคณะกรรมการ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</a:t>
            </a:r>
            <a:r>
              <a:rPr lang="th-TH" sz="1400" spc="-3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รับผิดชอบ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42482" y="2799723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ครัวเรือนที่ร่วมประกาศเจตนารมณ์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60 - 79.99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285506" y="2782412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ครัวเรือนที่ร่วมประกาศเจตนารมณ์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– 59.99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67796" y="2769937"/>
            <a:ext cx="222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ครัวเรือนที่ร่วมประกาศเจตนารมณ์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โดยทำเป็นลายลักษณ์อักษร </a:t>
            </a:r>
          </a:p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มีจำนวน น้อยกว่า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endParaRPr lang="th-TH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85503" y="3882470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85506" y="3882470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กำหนดเป้าหมาย ที่สอดคล้องกับ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หลักธรรมทางศาสนา หลักปรัชญา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ของเศรษฐกิจพอเพียง วิถีวัฒนธรรม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ไทย และคุณธรรม 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ประการ </a:t>
            </a:r>
          </a:p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ไม่น้อยกว่า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โครงการ/กิจกรรม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191334" y="3883394"/>
            <a:ext cx="222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ไม่มีการกำหนดเป้าหมาย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415867" y="5151571"/>
            <a:ext cx="163057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จัดทำแผน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การดำเนินงานตาม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เป้าหมายที่กำหนดไว้ในข้อที่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มอบหมายคน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ในชุมชน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รับผิดชอบการดำเนินงาน</a:t>
            </a:r>
            <a:endParaRPr lang="th-TH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74178" y="5161972"/>
            <a:ext cx="1675459" cy="88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มีการจัดทำแผน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ในข้อที่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  <a:p>
            <a:endParaRPr lang="th-TH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06185" y="5160630"/>
            <a:ext cx="179568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ไม่มีการจัดทำแผน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ตามเป้าหมายที่กำหนดไว้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ในข้อที่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A59E3-F140-7819-BDE2-27A52446CCA6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8713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4CF638FD-D0E7-42CE-90FD-B244AEC5EA25}"/>
              </a:ext>
            </a:extLst>
          </p:cNvPr>
          <p:cNvSpPr/>
          <p:nvPr/>
        </p:nvSpPr>
        <p:spPr>
          <a:xfrm>
            <a:off x="7324229" y="44157"/>
            <a:ext cx="2977168" cy="905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F24CA3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ชุมชนคุณธรรม</a:t>
            </a:r>
            <a:endParaRPr lang="en-US" sz="3600" dirty="0"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83992"/>
              </p:ext>
            </p:extLst>
          </p:nvPr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48094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49736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5757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48655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4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5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6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37351" y="5447376"/>
            <a:ext cx="3732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ชุมชนมีการยกย่อง เชิดชู บุคคลภายในชุมชนที่มีคุณธรรม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หรือที่ทำความดีจนเป็นแบบอย่างได้ และหรือ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บุคคลอื่นที่ทำความดีให้กับชุมชน </a:t>
            </a:r>
            <a:endParaRPr lang="en-US" b="1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30246" y="4001098"/>
            <a:ext cx="3796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ชุมชนมีการประชุมเพื่อสรุปผลสำเร็จของการดำเนินงาน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ตามเป้าหมายของแผนการดำเนินงานที่กำหนดไว้ในข้อที่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เพื่อเป็นแนวทางในการปรับปรุงหรือพัฒนาชุมชน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752653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ชุมชนมีผลสำเร็จของการดำเนินงานตามเป้าหมาย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ของแผนการดำเนินงาน ที่กำหนดไว้ในข้อที่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r>
              <a:rPr lang="th-TH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จากการ มีส่วนร่วมของคนในชุมชน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26478" y="2790717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90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54084" y="3910392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มีการประชุม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เพื่อสรุปผลสำเร็จ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ของการดำเนินงาน และ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จัดทำแนวทางปรับปรุงหรือพัฒนา</a:t>
            </a:r>
            <a:endParaRPr lang="th-TH" sz="14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มีการประชาสัมพันธ์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11078" y="5132777"/>
            <a:ext cx="222231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บุคคลภายในชุมชน และหรือบุคคลอื่น</a:t>
            </a:r>
          </a:p>
          <a:p>
            <a:pPr>
              <a:lnSpc>
                <a:spcPct val="90000"/>
              </a:lnSpc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ที่ทำความดีให้กับชุมชน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ภายในชุมชน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ผ่านช่องทาง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สื่อสารที่หลากหลาย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48015" y="2790717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 – 89.99%</a:t>
            </a:r>
            <a:endParaRPr lang="th-TH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291039" y="2773406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– 69.99%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95270" y="2775292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ดำเนินงานตามเป้าหมายของแผน                การดำเนินงานที่กำหนดไว้ในข้อที่ 3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38246" y="3936331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มีการประชุม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เพื่อสรุปผลสำเร็จ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ของการดำเนินงาน และ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จัดทำแนวทางปรับปรุงหรือพัฒนา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87975" y="3927267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มีการประชุม </a:t>
            </a: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เพื่อสรุปผลสำเร็จ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ของการดำเนินงาน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195270" y="3927267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ไม่มีการประชุม </a:t>
            </a: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เพื่อสรุปผลสำเร็จ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ของการดำเนินงาน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24606" y="5138008"/>
            <a:ext cx="194957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บุคคลภายในชุมชน และหรือบุคคลอื่น</a:t>
            </a:r>
          </a:p>
          <a:p>
            <a:pPr>
              <a:lnSpc>
                <a:spcPct val="90000"/>
              </a:lnSpc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ที่ทำความดีให้กับชุมชน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มีการประชาสัมพันธ์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การประกาศยกย่อง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ภายในชุมชน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87975" y="5132777"/>
            <a:ext cx="194957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มีการประกาศ ยกย่อง เชิดชู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บุคคลภายในชุมชน และหรือบุคคลอื่น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ที่ทำความดีให้กับชุมชน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195270" y="5179997"/>
            <a:ext cx="194957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ไม่มีการประกาศ ยกย่อง เชิดชู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บุคคลภายในชุมชน และหรือบุคคลอื่น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ที่ทำความดีให้กับชุมชน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174C67-1F9D-9D24-00DB-0435588B14F7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6425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C793CC38-2F6B-4F07-BA7A-AEFD8839F4D1}"/>
              </a:ext>
            </a:extLst>
          </p:cNvPr>
          <p:cNvSpPr/>
          <p:nvPr/>
        </p:nvSpPr>
        <p:spPr>
          <a:xfrm>
            <a:off x="7324229" y="44157"/>
            <a:ext cx="2977168" cy="905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10BF90E-D42C-4B76-B1F6-BD42FF50B145}"/>
              </a:ext>
            </a:extLst>
          </p:cNvPr>
          <p:cNvSpPr/>
          <p:nvPr/>
        </p:nvSpPr>
        <p:spPr>
          <a:xfrm>
            <a:off x="60959" y="5668923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970FC8D0-8F38-4A8E-AC2E-19CE44EE235D}"/>
              </a:ext>
            </a:extLst>
          </p:cNvPr>
          <p:cNvSpPr/>
          <p:nvPr/>
        </p:nvSpPr>
        <p:spPr>
          <a:xfrm>
            <a:off x="60959" y="4192805"/>
            <a:ext cx="71410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9BDC5D9F-23D7-4C71-A45B-DC9A7C9AD83C}"/>
              </a:ext>
            </a:extLst>
          </p:cNvPr>
          <p:cNvSpPr/>
          <p:nvPr/>
        </p:nvSpPr>
        <p:spPr>
          <a:xfrm>
            <a:off x="60960" y="2916666"/>
            <a:ext cx="714103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BC08845-79E1-43A8-AEF3-AD4FD7465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12" y="246372"/>
            <a:ext cx="11573197" cy="724247"/>
          </a:xfrm>
          <a:solidFill>
            <a:schemeClr val="bg1"/>
          </a:solidFill>
        </p:spPr>
        <p:txBody>
          <a:bodyPr/>
          <a:lstStyle/>
          <a:p>
            <a:r>
              <a:rPr lang="th-TH" sz="3600" dirty="0">
                <a:solidFill>
                  <a:srgbClr val="0070C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R" pitchFamily="2" charset="-34"/>
                <a:cs typeface="FC Subject Rounded [Non-cml.] R" pitchFamily="2" charset="-34"/>
              </a:rPr>
              <a:t>ตัวชี้วัดและเกณฑ์การประเมิน</a:t>
            </a:r>
            <a:r>
              <a:rPr lang="th-TH" sz="3600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 </a:t>
            </a:r>
            <a:r>
              <a:rPr lang="th-TH" sz="3600" dirty="0">
                <a:solidFill>
                  <a:srgbClr val="F24CA3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R" pitchFamily="2" charset="-34"/>
                <a:cs typeface="FC Subject Rounded [Non-cml.] R" pitchFamily="2" charset="-34"/>
              </a:rPr>
              <a:t>ชุมชนคุณธรรม</a:t>
            </a:r>
            <a:endParaRPr lang="en-US" sz="3600" dirty="0"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BA7B5B-A295-4CFB-89D3-3F4EE0E6483E}"/>
              </a:ext>
            </a:extLst>
          </p:cNvPr>
          <p:cNvGraphicFramePr>
            <a:graphicFrameLocks noGrp="1"/>
          </p:cNvGraphicFramePr>
          <p:nvPr/>
        </p:nvGraphicFramePr>
        <p:xfrm>
          <a:off x="630246" y="2505880"/>
          <a:ext cx="11455126" cy="4260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7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40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1556" marR="101556" marT="50778" marB="5077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A32D0C4D-496A-4AC6-890B-9080B756EE35}"/>
              </a:ext>
            </a:extLst>
          </p:cNvPr>
          <p:cNvSpPr/>
          <p:nvPr/>
        </p:nvSpPr>
        <p:spPr>
          <a:xfrm>
            <a:off x="4429108" y="1566721"/>
            <a:ext cx="1879187" cy="847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D1A69925-5F32-4325-9DB5-27D61774345B}"/>
              </a:ext>
            </a:extLst>
          </p:cNvPr>
          <p:cNvSpPr/>
          <p:nvPr/>
        </p:nvSpPr>
        <p:spPr>
          <a:xfrm rot="1759000">
            <a:off x="4849434" y="1081200"/>
            <a:ext cx="999569" cy="919603"/>
          </a:xfrm>
          <a:prstGeom prst="hexagon">
            <a:avLst>
              <a:gd name="adj" fmla="val 27917"/>
              <a:gd name="vf" fmla="val 11547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32F8DB4-36A5-4788-A170-2EBB8E0EC707}"/>
              </a:ext>
            </a:extLst>
          </p:cNvPr>
          <p:cNvSpPr txBox="1"/>
          <p:nvPr/>
        </p:nvSpPr>
        <p:spPr>
          <a:xfrm>
            <a:off x="4770967" y="2057619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A418F8-797A-41DC-85B4-C00D296AB5A3}"/>
              </a:ext>
            </a:extLst>
          </p:cNvPr>
          <p:cNvSpPr txBox="1"/>
          <p:nvPr/>
        </p:nvSpPr>
        <p:spPr>
          <a:xfrm>
            <a:off x="4941751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F53427-6ED9-413B-9974-CAF43644FE65}"/>
              </a:ext>
            </a:extLst>
          </p:cNvPr>
          <p:cNvSpPr/>
          <p:nvPr/>
        </p:nvSpPr>
        <p:spPr>
          <a:xfrm>
            <a:off x="4429104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6F6D3D18-F351-480B-BB5A-81EE6568F71A}"/>
              </a:ext>
            </a:extLst>
          </p:cNvPr>
          <p:cNvSpPr/>
          <p:nvPr/>
        </p:nvSpPr>
        <p:spPr>
          <a:xfrm>
            <a:off x="8274193" y="1566721"/>
            <a:ext cx="1879187" cy="8476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1" name="Oval 48">
            <a:extLst>
              <a:ext uri="{FF2B5EF4-FFF2-40B4-BE49-F238E27FC236}">
                <a16:creationId xmlns:a16="http://schemas.microsoft.com/office/drawing/2014/main" id="{773A6B32-42F6-49A3-81DC-0B3BC7D7E2EA}"/>
              </a:ext>
            </a:extLst>
          </p:cNvPr>
          <p:cNvSpPr/>
          <p:nvPr/>
        </p:nvSpPr>
        <p:spPr>
          <a:xfrm rot="1759000">
            <a:off x="8694519" y="1081200"/>
            <a:ext cx="999569" cy="919603"/>
          </a:xfrm>
          <a:prstGeom prst="hexagon">
            <a:avLst>
              <a:gd name="adj" fmla="val 24486"/>
              <a:gd name="vf" fmla="val 115470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FD223C-332B-433F-9489-C17F709CF16B}"/>
              </a:ext>
            </a:extLst>
          </p:cNvPr>
          <p:cNvSpPr txBox="1"/>
          <p:nvPr/>
        </p:nvSpPr>
        <p:spPr>
          <a:xfrm>
            <a:off x="8786836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0AAABEA6-7777-4428-AE12-7A2366994AFE}"/>
              </a:ext>
            </a:extLst>
          </p:cNvPr>
          <p:cNvSpPr/>
          <p:nvPr/>
        </p:nvSpPr>
        <p:spPr>
          <a:xfrm>
            <a:off x="8274178" y="237768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3E626BB-CFDA-4402-BDC1-3008D9FE7EAE}"/>
              </a:ext>
            </a:extLst>
          </p:cNvPr>
          <p:cNvSpPr/>
          <p:nvPr/>
        </p:nvSpPr>
        <p:spPr>
          <a:xfrm>
            <a:off x="6350645" y="1566721"/>
            <a:ext cx="1879187" cy="847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209E4BDD-3A70-42D9-A164-08DB4A59406C}"/>
              </a:ext>
            </a:extLst>
          </p:cNvPr>
          <p:cNvSpPr/>
          <p:nvPr/>
        </p:nvSpPr>
        <p:spPr>
          <a:xfrm rot="1759000">
            <a:off x="6770971" y="1081200"/>
            <a:ext cx="999569" cy="919603"/>
          </a:xfrm>
          <a:prstGeom prst="hexagon">
            <a:avLst>
              <a:gd name="adj" fmla="val 28410"/>
              <a:gd name="vf" fmla="val 11547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CDA482C-AC31-4FD1-99DF-B6FCA0BF6903}"/>
              </a:ext>
            </a:extLst>
          </p:cNvPr>
          <p:cNvSpPr txBox="1"/>
          <p:nvPr/>
        </p:nvSpPr>
        <p:spPr>
          <a:xfrm>
            <a:off x="6863288" y="1341406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6D5B1F9B-338B-4D1A-9512-20836D2FFD9A}"/>
              </a:ext>
            </a:extLst>
          </p:cNvPr>
          <p:cNvSpPr/>
          <p:nvPr/>
        </p:nvSpPr>
        <p:spPr>
          <a:xfrm>
            <a:off x="6350641" y="2378166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278509BA-32A2-4B5E-8476-8FAB76DB101F}"/>
              </a:ext>
            </a:extLst>
          </p:cNvPr>
          <p:cNvSpPr/>
          <p:nvPr/>
        </p:nvSpPr>
        <p:spPr>
          <a:xfrm>
            <a:off x="10206185" y="1566721"/>
            <a:ext cx="1879187" cy="847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9" name="Oval 52">
            <a:extLst>
              <a:ext uri="{FF2B5EF4-FFF2-40B4-BE49-F238E27FC236}">
                <a16:creationId xmlns:a16="http://schemas.microsoft.com/office/drawing/2014/main" id="{22B46E73-155C-4D42-8E37-035717999FE6}"/>
              </a:ext>
            </a:extLst>
          </p:cNvPr>
          <p:cNvSpPr/>
          <p:nvPr/>
        </p:nvSpPr>
        <p:spPr>
          <a:xfrm rot="1759000">
            <a:off x="10626511" y="1058551"/>
            <a:ext cx="999569" cy="919603"/>
          </a:xfrm>
          <a:prstGeom prst="hexagon">
            <a:avLst>
              <a:gd name="adj" fmla="val 26469"/>
              <a:gd name="vf" fmla="val 115470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62EA3BB-C37E-4D3E-BEBD-B141BF17BBB4}"/>
              </a:ext>
            </a:extLst>
          </p:cNvPr>
          <p:cNvSpPr txBox="1"/>
          <p:nvPr/>
        </p:nvSpPr>
        <p:spPr>
          <a:xfrm>
            <a:off x="10718828" y="1356857"/>
            <a:ext cx="85452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65C66F39-5BF6-42EC-ADCB-9CB21EDDD65E}"/>
              </a:ext>
            </a:extLst>
          </p:cNvPr>
          <p:cNvSpPr/>
          <p:nvPr/>
        </p:nvSpPr>
        <p:spPr>
          <a:xfrm>
            <a:off x="10206185" y="2378694"/>
            <a:ext cx="1879202" cy="79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09BF0376-6981-446B-8421-AD52361B24AF}"/>
              </a:ext>
            </a:extLst>
          </p:cNvPr>
          <p:cNvSpPr txBox="1"/>
          <p:nvPr/>
        </p:nvSpPr>
        <p:spPr>
          <a:xfrm>
            <a:off x="6605412" y="2059261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29F9033-8734-49EF-9C11-C3E19B9F6EA7}"/>
              </a:ext>
            </a:extLst>
          </p:cNvPr>
          <p:cNvSpPr txBox="1"/>
          <p:nvPr/>
        </p:nvSpPr>
        <p:spPr>
          <a:xfrm>
            <a:off x="8618690" y="206710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236B7FC-E50E-4C55-AA49-D0A743E8AEBB}"/>
              </a:ext>
            </a:extLst>
          </p:cNvPr>
          <p:cNvSpPr txBox="1"/>
          <p:nvPr/>
        </p:nvSpPr>
        <p:spPr>
          <a:xfrm>
            <a:off x="10548042" y="2058180"/>
            <a:ext cx="1195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dirty="0">
                <a:solidFill>
                  <a:schemeClr val="bg1"/>
                </a:solidFill>
                <a:latin typeface="FC Subject Rounded [Non-cml.] R" pitchFamily="2" charset="-34"/>
                <a:cs typeface="FC Subject Rounded [Non-cml.] R" pitchFamily="2" charset="-34"/>
              </a:rPr>
              <a:t>คะแนน</a:t>
            </a:r>
            <a:endParaRPr lang="ko-KR" altLang="en-US" sz="1600" dirty="0">
              <a:solidFill>
                <a:schemeClr val="bg1"/>
              </a:solidFill>
              <a:latin typeface="FC Subject Rounded [Non-cml.] R" pitchFamily="2" charset="-34"/>
              <a:cs typeface="FC Subject Rounded [Non-cml.] R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A16BE76-AEB6-414D-B0C3-7FC7DBF443D5}"/>
              </a:ext>
            </a:extLst>
          </p:cNvPr>
          <p:cNvSpPr txBox="1"/>
          <p:nvPr/>
        </p:nvSpPr>
        <p:spPr>
          <a:xfrm>
            <a:off x="1380388" y="1851239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เกณฑ์การประเมิน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FF4A66-4E1F-4F23-95AC-AB70B9D684BC}"/>
              </a:ext>
            </a:extLst>
          </p:cNvPr>
          <p:cNvSpPr txBox="1"/>
          <p:nvPr/>
        </p:nvSpPr>
        <p:spPr>
          <a:xfrm>
            <a:off x="138067" y="295270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7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E034401-8E5D-4276-90EB-ABC59F196509}"/>
              </a:ext>
            </a:extLst>
          </p:cNvPr>
          <p:cNvSpPr txBox="1"/>
          <p:nvPr/>
        </p:nvSpPr>
        <p:spPr>
          <a:xfrm>
            <a:off x="137744" y="423111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B0F0"/>
                </a:solidFill>
                <a:latin typeface="FC Subject Rounded [Non-cml.] R" pitchFamily="2" charset="-34"/>
                <a:cs typeface="FC Subject Rounded [Non-cml.] R" pitchFamily="2" charset="-34"/>
              </a:rPr>
              <a:t>8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563DE3DE-37B7-43EA-B788-DEB3B1CA2702}"/>
              </a:ext>
            </a:extLst>
          </p:cNvPr>
          <p:cNvSpPr txBox="1"/>
          <p:nvPr/>
        </p:nvSpPr>
        <p:spPr>
          <a:xfrm>
            <a:off x="140041" y="569787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70C0"/>
                </a:solidFill>
                <a:latin typeface="FC Subject Rounded [Non-cml.] R" pitchFamily="2" charset="-34"/>
                <a:cs typeface="FC Subject Rounded [Non-cml.] R" pitchFamily="2" charset="-34"/>
              </a:rPr>
              <a:t>9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A7F4392-E46D-4BC6-AF83-F4946E9087FE}"/>
              </a:ext>
            </a:extLst>
          </p:cNvPr>
          <p:cNvSpPr txBox="1"/>
          <p:nvPr/>
        </p:nvSpPr>
        <p:spPr>
          <a:xfrm>
            <a:off x="635497" y="5466687"/>
            <a:ext cx="3615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ชุมชนมีการพัฒนายกระดับคุณภาพ มีขีดความสามารถ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ในการเผยแพร่หรือถ่ายทอดองค์ความรู้ 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และมีความพร้อมเป็นแหล่งเรียนรู้ให้กับชุมชนอื่นได้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9AC4B3C0-2C05-45C6-B24B-0802BCF2067A}"/>
              </a:ext>
            </a:extLst>
          </p:cNvPr>
          <p:cNvSpPr txBox="1"/>
          <p:nvPr/>
        </p:nvSpPr>
        <p:spPr>
          <a:xfrm>
            <a:off x="625759" y="4156654"/>
            <a:ext cx="390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ชุมชนมีองค์ความรู้หรือรายงานผลสำเร็จของการดำเนินงาน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ตามเป้าหมายของแผนการดำเนินงานที่กำหนดไว้ในข้อที่ 3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A1D1C26C-3435-4A2C-8436-769F331B3B1D}"/>
              </a:ext>
            </a:extLst>
          </p:cNvPr>
          <p:cNvSpPr txBox="1"/>
          <p:nvPr/>
        </p:nvSpPr>
        <p:spPr>
          <a:xfrm>
            <a:off x="625759" y="2752653"/>
            <a:ext cx="3560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ชุมชนมีความสำเร็จของการดำเนินงานตามเป้าหมาย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ของแผนการดำเนินงาน ที่กำหนดไว้ในข้อที่ 3 ทำให้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คนในชุมชนมีพฤติกรรมที่เปลี่ยนแปลงไปในทางที่ดีขึ้น 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04683BB0-CDED-4F5A-BCC4-3F47EF8B273D}"/>
              </a:ext>
            </a:extLst>
          </p:cNvPr>
          <p:cNvSpPr txBox="1"/>
          <p:nvPr/>
        </p:nvSpPr>
        <p:spPr>
          <a:xfrm>
            <a:off x="4411551" y="2814836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มีการประเมินความพึงพอใจจาก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ผลสำเร็จการดำเนินงานตามเป้าหมาย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มีผลการประเมิน 90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BF95DED1-5F68-4B4F-A4D6-60A1C101FEF4}"/>
              </a:ext>
            </a:extLst>
          </p:cNvPr>
          <p:cNvSpPr txBox="1"/>
          <p:nvPr/>
        </p:nvSpPr>
        <p:spPr>
          <a:xfrm>
            <a:off x="4411551" y="3886984"/>
            <a:ext cx="2031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หรือรายงานผลสำเร็จการดำเนินงาน</a:t>
            </a:r>
            <a:b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 3</a:t>
            </a:r>
          </a:p>
          <a:p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จัดทำข้อมูลองค์ความรู้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</a:p>
          <a:p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รูปแบบต่าง ๆ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รูปแบบ 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604141C-3869-4227-979D-FDA2FB9415E0}"/>
              </a:ext>
            </a:extLst>
          </p:cNvPr>
          <p:cNvSpPr txBox="1"/>
          <p:nvPr/>
        </p:nvSpPr>
        <p:spPr>
          <a:xfrm>
            <a:off x="4414916" y="5136469"/>
            <a:ext cx="222231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 การเผยแพร่องค์ความรู้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จากผลสำเร็จ 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ให้กับคนในชุมชน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ช่องทาง 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มีวิทยากรไปถ่ายทอดที่อื่น หรือมี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เข้ามา</a:t>
            </a:r>
            <a:r>
              <a:rPr lang="th-TH" sz="1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ศึกษาแลกเปลี่ยนเรียนรู้จากชุมชน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EF56B8FC-4E00-4C9A-855E-A7A77CFFAB6C}"/>
              </a:ext>
            </a:extLst>
          </p:cNvPr>
          <p:cNvSpPr txBox="1"/>
          <p:nvPr/>
        </p:nvSpPr>
        <p:spPr>
          <a:xfrm>
            <a:off x="6331154" y="2796560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มีการประเมินความพึงพอใจจาก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ผลสำเร็จการดำเนินงานตามเป้าหมาย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 – 89.99%</a:t>
            </a:r>
            <a:endParaRPr lang="th-TH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1897EBF4-FD2A-4E7C-88F7-5FBB782FF615}"/>
              </a:ext>
            </a:extLst>
          </p:cNvPr>
          <p:cNvSpPr txBox="1"/>
          <p:nvPr/>
        </p:nvSpPr>
        <p:spPr>
          <a:xfrm>
            <a:off x="8274178" y="2779249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มีการประเมินความพึงพอใจจาก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ผลสำเร็จการดำเนินงานตามเป้าหมาย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 – 79.99%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AD7817B2-2EC2-4320-8A6F-2BD4F1C939E2}"/>
              </a:ext>
            </a:extLst>
          </p:cNvPr>
          <p:cNvSpPr txBox="1"/>
          <p:nvPr/>
        </p:nvSpPr>
        <p:spPr>
          <a:xfrm>
            <a:off x="10156468" y="2766774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มีการประเมินความพึงพอใจจาก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ผลสำเร็จการดำเนินงานตามเป้าหมาย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มีผลสำเร็จ น้อยกว่า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70%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E1D14A93-F74F-4A01-A9EC-D8E17F408449}"/>
              </a:ext>
            </a:extLst>
          </p:cNvPr>
          <p:cNvSpPr txBox="1"/>
          <p:nvPr/>
        </p:nvSpPr>
        <p:spPr>
          <a:xfrm>
            <a:off x="6331154" y="3856596"/>
            <a:ext cx="2222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หรือรายงานผลสำเร็จการดำเนินงาน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 3</a:t>
            </a:r>
          </a:p>
          <a:p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จัดทำข้อมูลองค์ความรู้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</a:p>
          <a:p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รูปแบบต่าง ๆ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รูปแบบ 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3B3088-5E7A-41DC-8A52-B445D76F3D12}"/>
              </a:ext>
            </a:extLst>
          </p:cNvPr>
          <p:cNvSpPr txBox="1"/>
          <p:nvPr/>
        </p:nvSpPr>
        <p:spPr>
          <a:xfrm>
            <a:off x="8268665" y="3868391"/>
            <a:ext cx="222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มีการรวบรวมองค์ความรู้ 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หรือรายงานผลสำเร็จการดำเนินงาน</a:t>
            </a:r>
          </a:p>
          <a:p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ที่กำหนดไว้ในข้อ 3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6A3E271-8048-47CE-9B45-ABA340F9B5C0}"/>
              </a:ext>
            </a:extLst>
          </p:cNvPr>
          <p:cNvSpPr txBox="1"/>
          <p:nvPr/>
        </p:nvSpPr>
        <p:spPr>
          <a:xfrm>
            <a:off x="10206176" y="3836568"/>
            <a:ext cx="2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ไม่มีการรวบรวมองค์ความรู้ </a:t>
            </a:r>
          </a:p>
          <a:p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หรือรายงานผลสำเร็จการดำเนินงาน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F2E5DA5-4D87-41CE-8C2D-D542BEAF4066}"/>
              </a:ext>
            </a:extLst>
          </p:cNvPr>
          <p:cNvSpPr txBox="1"/>
          <p:nvPr/>
        </p:nvSpPr>
        <p:spPr>
          <a:xfrm>
            <a:off x="6329819" y="5152779"/>
            <a:ext cx="1872629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จากผลสำเร็จ 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ให้กับคนในชุมชน และ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มีการเผยแพร่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ช่องทางสื่อสาร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2 ช่องทาง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977CD6B-EFC8-438F-9D6C-653127E1D8EE}"/>
              </a:ext>
            </a:extLst>
          </p:cNvPr>
          <p:cNvSpPr txBox="1"/>
          <p:nvPr/>
        </p:nvSpPr>
        <p:spPr>
          <a:xfrm>
            <a:off x="8280773" y="5152779"/>
            <a:ext cx="1518364" cy="87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มีการเผยแพร่องค์ความรู้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จากผลสำเร็จ 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ที่ได้จัดทำไว้ในข้อที่ 8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ให้กับคนในชุมชน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176AC9A9-65D1-4252-A6A0-F9793EF9B327}"/>
              </a:ext>
            </a:extLst>
          </p:cNvPr>
          <p:cNvSpPr txBox="1"/>
          <p:nvPr/>
        </p:nvSpPr>
        <p:spPr>
          <a:xfrm>
            <a:off x="10206176" y="5154029"/>
            <a:ext cx="1542410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ไม่มีการเผยแพร่องค์ความรู้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จากผลสำเร็จ การดำเนินงาน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th-TH" sz="14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ที่ได้จัดทำไว้ในข้อที่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9C7D5-DAFB-1879-F1BA-873C299EC07B}"/>
              </a:ext>
            </a:extLst>
          </p:cNvPr>
          <p:cNvSpPr txBox="1"/>
          <p:nvPr/>
        </p:nvSpPr>
        <p:spPr>
          <a:xfrm>
            <a:off x="11737784" y="6384288"/>
            <a:ext cx="44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7860925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5848</Words>
  <Application>Microsoft Office PowerPoint</Application>
  <PresentationFormat>Widescreen</PresentationFormat>
  <Paragraphs>1034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FC Subject Rounded [Non-cml.] R</vt:lpstr>
      <vt:lpstr>Arial</vt:lpstr>
      <vt:lpstr>Calibri</vt:lpstr>
      <vt:lpstr>TH SarabunPSK</vt:lpstr>
      <vt:lpstr>FC Subject Rounded [Non-cml.] B</vt:lpstr>
      <vt:lpstr>TH SarabunIT๙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Dathpan sawatdee</cp:lastModifiedBy>
  <cp:revision>253</cp:revision>
  <cp:lastPrinted>2023-03-13T02:46:15Z</cp:lastPrinted>
  <dcterms:created xsi:type="dcterms:W3CDTF">2020-01-20T05:08:25Z</dcterms:created>
  <dcterms:modified xsi:type="dcterms:W3CDTF">2024-02-12T02:54:24Z</dcterms:modified>
</cp:coreProperties>
</file>