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8" r:id="rId2"/>
    <p:sldId id="260" r:id="rId3"/>
    <p:sldId id="261" r:id="rId4"/>
    <p:sldId id="262" r:id="rId5"/>
    <p:sldId id="259" r:id="rId6"/>
    <p:sldId id="268" r:id="rId7"/>
    <p:sldId id="266" r:id="rId8"/>
    <p:sldId id="267" r:id="rId9"/>
    <p:sldId id="288" r:id="rId10"/>
    <p:sldId id="265" r:id="rId11"/>
    <p:sldId id="263" r:id="rId12"/>
    <p:sldId id="270" r:id="rId13"/>
    <p:sldId id="271" r:id="rId14"/>
    <p:sldId id="296" r:id="rId15"/>
    <p:sldId id="293" r:id="rId16"/>
    <p:sldId id="294" r:id="rId17"/>
    <p:sldId id="295" r:id="rId18"/>
    <p:sldId id="275" r:id="rId19"/>
    <p:sldId id="274" r:id="rId20"/>
    <p:sldId id="273" r:id="rId21"/>
    <p:sldId id="297" r:id="rId22"/>
    <p:sldId id="269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98" r:id="rId32"/>
    <p:sldId id="299" r:id="rId33"/>
    <p:sldId id="300" r:id="rId34"/>
    <p:sldId id="301" r:id="rId35"/>
    <p:sldId id="302" r:id="rId36"/>
    <p:sldId id="289" r:id="rId3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6A11A-771B-40E1-B94F-1DED2AE6770B}" type="datetimeFigureOut">
              <a:rPr lang="th-TH" smtClean="0"/>
              <a:t>27/08/62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47469-BFC4-4174-9E0A-89DC911DB9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943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z="18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z="1800">
              <a:solidFill>
                <a:srgbClr val="0000FF"/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fld id="{2DAC0D45-DE0F-4E84-8C5E-519511AFDD53}" type="slidenum">
              <a:rPr lang="th-TH" altLang="en-US" sz="1300" smtClean="0">
                <a:latin typeface="Calibri" pitchFamily="34" charset="0"/>
                <a:cs typeface="Cordia New" pitchFamily="34" charset="-34"/>
              </a:rPr>
              <a:pPr/>
              <a:t>3</a:t>
            </a:fld>
            <a:endParaRPr lang="th-TH" altLang="en-US" sz="1300">
              <a:latin typeface="Calibri" pitchFamily="34" charset="0"/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E3F6-330C-4452-8686-2A145019CDEF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2161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E3F6-330C-4452-8686-2A145019CDEF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666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naMe\Google ไดรฟ์\•  นะ •\ออกแบบ\template PPT\New folder\24-9-2557 9-41-35 2cop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7927A-4908-46D2-8526-03943E1B7AC0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D62A3-9264-41E3-A122-64653319BDBC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49524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E2C2B-1C85-41FD-BB61-A473A5AC4020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A0E87-7CF7-4DD7-9181-97A7AA539811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49561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A2969-FBEE-40EE-8CCD-68C3748B1ED8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85E52-61CA-47C6-A47A-6DB6DAF9D200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86366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6127F-A9F9-4F0F-BB0E-C384CDBACDDC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52CBE-49E8-481F-A3D8-70307E85CA17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84563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NanaMe\Google ไดรฟ์\•  นะ •\ออกแบบ\template PPT\New folder\24-9-2557 9-41-35 2cop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180F3-FC36-4164-A43A-B2015C7B6525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88AC9-6D07-4BC5-9424-B9BBA8D833B8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78579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anaMe\Google ไดรฟ์\•  นะ •\ออกแบบ\template PPT\New folder\24-9-2557 9-41-35 cop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65180-7116-4D82-9879-08C352AAE2B0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42507-A950-4CD8-B518-7A0805546823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07714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BF3BF-6594-4716-957E-54629A031506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87F4F-5194-4D55-A784-70CA4F9AAF89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19262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889C1-2A6E-4D00-862E-F73672B6282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2D10D-5293-4466-9E1C-16D8331CC405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13206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F1946-A866-4E9E-99B6-47B9F4CACE5A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C55EB-74E7-4057-B0E5-48D69288F95B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15930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3367E-EC88-4D9E-99AD-B1C7DCE795EE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4C460-3A54-44C7-860D-D23D6AE23C48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07623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EC38B-2BD5-4D8E-86A7-6A8CDD6DD40C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A6F85-8E30-4A2D-B802-B22E3005BFE7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74746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89535-9DA5-4650-AEA7-5520C074939A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CE27A-BD7F-4FC9-A2B2-B1F9B3BA7CD7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58048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014603-5282-41CE-A8E0-2293CB88970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27/08/62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Cordia New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1A697-3936-40BE-8B02-E3FFF150A8DE}" type="slidenum">
              <a:rPr lang="th-TH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8834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2.wdp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microsoft.com/office/2007/relationships/hdphoto" Target="../media/hdphoto3.wdp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2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jpe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8.png"/><Relationship Id="rId18" Type="http://schemas.openxmlformats.org/officeDocument/2006/relationships/image" Target="../media/image51.png"/><Relationship Id="rId3" Type="http://schemas.microsoft.com/office/2007/relationships/hdphoto" Target="../media/hdphoto3.wdp"/><Relationship Id="rId21" Type="http://schemas.openxmlformats.org/officeDocument/2006/relationships/image" Target="../media/image54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17" Type="http://schemas.openxmlformats.org/officeDocument/2006/relationships/image" Target="../media/image50.png"/><Relationship Id="rId2" Type="http://schemas.openxmlformats.org/officeDocument/2006/relationships/image" Target="../media/image43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19.png"/><Relationship Id="rId5" Type="http://schemas.microsoft.com/office/2007/relationships/hdphoto" Target="../media/hdphoto2.wdp"/><Relationship Id="rId15" Type="http://schemas.openxmlformats.org/officeDocument/2006/relationships/image" Target="../media/image48.png"/><Relationship Id="rId10" Type="http://schemas.openxmlformats.org/officeDocument/2006/relationships/image" Target="../media/image46.png"/><Relationship Id="rId19" Type="http://schemas.openxmlformats.org/officeDocument/2006/relationships/image" Target="../media/image52.png"/><Relationship Id="rId4" Type="http://schemas.openxmlformats.org/officeDocument/2006/relationships/image" Target="../media/image16.png"/><Relationship Id="rId9" Type="http://schemas.openxmlformats.org/officeDocument/2006/relationships/image" Target="../media/image45.png"/><Relationship Id="rId1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16.png"/><Relationship Id="rId21" Type="http://schemas.openxmlformats.org/officeDocument/2006/relationships/image" Target="../media/image39.png"/><Relationship Id="rId7" Type="http://schemas.openxmlformats.org/officeDocument/2006/relationships/image" Target="../media/image58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55.png"/><Relationship Id="rId16" Type="http://schemas.openxmlformats.org/officeDocument/2006/relationships/image" Target="../media/image34.jpe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29.png"/><Relationship Id="rId5" Type="http://schemas.openxmlformats.org/officeDocument/2006/relationships/image" Target="../media/image56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microsoft.com/office/2007/relationships/hdphoto" Target="../media/hdphoto2.wdp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29.png"/><Relationship Id="rId18" Type="http://schemas.openxmlformats.org/officeDocument/2006/relationships/image" Target="../media/image34.jpeg"/><Relationship Id="rId3" Type="http://schemas.openxmlformats.org/officeDocument/2006/relationships/image" Target="../media/image47.png"/><Relationship Id="rId21" Type="http://schemas.openxmlformats.org/officeDocument/2006/relationships/image" Target="../media/image37.png"/><Relationship Id="rId7" Type="http://schemas.openxmlformats.org/officeDocument/2006/relationships/image" Target="../media/image51.png"/><Relationship Id="rId12" Type="http://schemas.openxmlformats.org/officeDocument/2006/relationships/image" Target="../media/image27.png"/><Relationship Id="rId17" Type="http://schemas.openxmlformats.org/officeDocument/2006/relationships/image" Target="../media/image33.png"/><Relationship Id="rId2" Type="http://schemas.openxmlformats.org/officeDocument/2006/relationships/image" Target="../media/image2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26.png"/><Relationship Id="rId24" Type="http://schemas.openxmlformats.org/officeDocument/2006/relationships/image" Target="../media/image40.png"/><Relationship Id="rId5" Type="http://schemas.openxmlformats.org/officeDocument/2006/relationships/image" Target="../media/image49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54.png"/><Relationship Id="rId19" Type="http://schemas.openxmlformats.org/officeDocument/2006/relationships/image" Target="../media/image35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6.png"/><Relationship Id="rId7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microsoft.com/office/2007/relationships/hdphoto" Target="../media/hdphoto2.wdp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0.png"/><Relationship Id="rId4" Type="http://schemas.microsoft.com/office/2007/relationships/hdphoto" Target="../media/hdphoto2.wdp"/><Relationship Id="rId9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1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55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52.png"/><Relationship Id="rId5" Type="http://schemas.microsoft.com/office/2007/relationships/hdphoto" Target="../media/hdphoto2.wdp"/><Relationship Id="rId10" Type="http://schemas.openxmlformats.org/officeDocument/2006/relationships/image" Target="../media/image51.png"/><Relationship Id="rId4" Type="http://schemas.openxmlformats.org/officeDocument/2006/relationships/image" Target="../media/image16.png"/><Relationship Id="rId9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1913" y="1460005"/>
            <a:ext cx="9205913" cy="453601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73277" y="165101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b="1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01600">
                  <a:prstClr val="white">
                    <a:alpha val="60000"/>
                  </a:prst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5126" name="สี่เหลี่ยมผืนผ้า 3"/>
          <p:cNvSpPr>
            <a:spLocks noChangeArrowheads="1"/>
          </p:cNvSpPr>
          <p:nvPr/>
        </p:nvSpPr>
        <p:spPr bwMode="auto">
          <a:xfrm>
            <a:off x="3419478" y="4773086"/>
            <a:ext cx="5572125" cy="95410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en-US" b="1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NiramitIT๙" panose="02000506000000020004" pitchFamily="2" charset="-34"/>
                <a:ea typeface="FangSong"/>
                <a:cs typeface="TH NiramitIT๙" panose="02000506000000020004" pitchFamily="2" charset="-34"/>
              </a:rPr>
              <a:t>โดย นายกฤษศญพงษ์ ศิริ</a:t>
            </a:r>
            <a:br>
              <a:rPr lang="th-TH" altLang="en-US" b="1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NiramitIT๙" panose="02000506000000020004" pitchFamily="2" charset="-34"/>
                <a:ea typeface="FangSong"/>
                <a:cs typeface="TH NiramitIT๙" panose="02000506000000020004" pitchFamily="2" charset="-34"/>
              </a:rPr>
            </a:br>
            <a:r>
              <a:rPr lang="th-TH" altLang="en-US" b="1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NiramitIT๙" panose="02000506000000020004" pitchFamily="2" charset="-34"/>
                <a:ea typeface="FangSong"/>
                <a:cs typeface="TH NiramitIT๙" panose="02000506000000020004" pitchFamily="2" charset="-34"/>
              </a:rPr>
              <a:t>ปลัดกระทรวงวัฒนธรรม</a:t>
            </a:r>
            <a:endParaRPr lang="th-TH" altLang="en-US" b="1" dirty="0">
              <a:ln w="0"/>
              <a:solidFill>
                <a:srgbClr val="80008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ea typeface="FangSong"/>
              <a:cs typeface="TH NiramitIT๙" panose="02000506000000020004" pitchFamily="2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2852938"/>
            <a:ext cx="9144000" cy="1323439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71450" prst="coolSlant"/>
            <a:bevelB prst="relaxedInset"/>
          </a:sp3d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dirty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กระบวนการและเกณฑ์การคัดเลือกองค์กร ชุมชน อำเภอ และจังหวัดคุณธรรม เพื่อยกย่องเชิดชูเกียรติ</a:t>
            </a:r>
            <a:endParaRPr lang="en-US" sz="40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Picture 11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3750179" y="494843"/>
            <a:ext cx="1643643" cy="234783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 extrusionH="76200" prstMaterial="metal">
            <a:bevelT prst="relaxedInset"/>
            <a:bevelB w="165100" prst="coolSlant"/>
            <a:extrusionClr>
              <a:schemeClr val="accent6">
                <a:lumMod val="75000"/>
              </a:schemeClr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1917226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th-TH" sz="3600" b="1" u="sng" dirty="0">
                <a:solidFill>
                  <a:schemeClr val="bg1"/>
                </a:solidFill>
                <a:latin typeface="TH NiramitIT๙" pitchFamily="2" charset="-34"/>
                <a:cs typeface="TH NiramitIT๙" pitchFamily="2" charset="-34"/>
              </a:rPr>
              <a:t>นโยบายกระทรวงวัฒนธรรม</a:t>
            </a:r>
            <a:r>
              <a:rPr lang="th-TH" sz="2600" b="1" dirty="0">
                <a:solidFill>
                  <a:schemeClr val="bg1"/>
                </a:solidFill>
                <a:latin typeface="TH NiramitIT๙" pitchFamily="2" charset="-34"/>
                <a:cs typeface="TH NiramitIT๙" pitchFamily="2" charset="-34"/>
              </a:rPr>
              <a:t>การเทิดทูนสถาบันชาติ ศาสนา พระมหากษัตริย์ และการอนุรักษ์ พัฒนา สืบสานมรดกทางศิลปะและวัฒนธรรม</a:t>
            </a:r>
            <a:br>
              <a:rPr lang="en-US" dirty="0">
                <a:latin typeface="TH NiramitIT๙" pitchFamily="2" charset="-34"/>
                <a:cs typeface="TH NiramitIT๙" pitchFamily="2" charset="-34"/>
              </a:rPr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496944" cy="452543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h-TH" sz="2600" b="1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ส่งเสริมการจัดกิจกรรมเฉลิมพระเกียรติสมเด็จพระเจ้าอยู่หัวฯ และพระบรมวงศานุวงศ์</a:t>
            </a:r>
          </a:p>
          <a:p>
            <a:pPr>
              <a:buFont typeface="Wingdings" pitchFamily="2" charset="2"/>
              <a:buChar char="Ø"/>
            </a:pPr>
            <a:r>
              <a:rPr lang="th-TH" sz="2600" b="1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ดำเนินงานตามแนวทางพระราชดำริ พระบรมราโชวาท พระราชดำรัส และส่งเสริมการนำปรัชญาเศรษฐกิจพอเพียงสู่การปฏิบัติ</a:t>
            </a:r>
          </a:p>
          <a:p>
            <a:pPr>
              <a:buFont typeface="Wingdings" pitchFamily="2" charset="2"/>
              <a:buChar char="Ø"/>
            </a:pPr>
            <a:r>
              <a:rPr lang="th-TH" sz="2600" b="1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อุปถัมภ์คุ้มครองศาสนา และส่งเสริมการนำหลักธรรมทางศาสนามาใช้ในชีวิตประจำวัน</a:t>
            </a:r>
          </a:p>
          <a:p>
            <a:pPr>
              <a:buFont typeface="Wingdings" pitchFamily="2" charset="2"/>
              <a:buChar char="Ø"/>
            </a:pPr>
            <a:r>
              <a:rPr lang="th-TH" sz="2600" b="1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อนุรักษ์ พัฒนาและสืบสานมรดกทางศิลปะและวัฒนธรรม โดยการบูรณะ ปฏิสังขรณ์ อนุรักษ์ ฟื้นฟู ขึ้นทะเบียน ปกป้องคุ้มครอง เผยแพร่ พัฒนาและ    สืบสานมรดกทางศิลปะและวัฒนธรรม</a:t>
            </a:r>
          </a:p>
          <a:p>
            <a:pPr>
              <a:buFont typeface="Wingdings" pitchFamily="2" charset="2"/>
              <a:buChar char="Ø"/>
            </a:pPr>
            <a:r>
              <a:rPr lang="th-TH" sz="2600" b="1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ส่งเสริมคุณธรรมตามแผนแม่บทส่งเสริมคุณธรรมแห่งชาติ ฉบับที่ ๑</a:t>
            </a:r>
          </a:p>
          <a:p>
            <a:pPr>
              <a:buFont typeface="Wingdings" pitchFamily="2" charset="2"/>
              <a:buChar char="Ø"/>
            </a:pPr>
            <a:r>
              <a:rPr lang="th-TH" sz="2600" b="1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ส่งเสริมกิจกรรมวันสำคัญของชาติ ศาสนา และพระมหากษัตริย์</a:t>
            </a:r>
            <a:endParaRPr lang="en-US" sz="2600" b="1" dirty="0">
              <a:solidFill>
                <a:srgbClr val="002060"/>
              </a:solidFill>
              <a:latin typeface="TH NiramitIT๙" pitchFamily="2" charset="-34"/>
              <a:cs typeface="TH NiramitIT๙" pitchFamily="2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61243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433"/>
          </a:xfrm>
        </p:spPr>
        <p:txBody>
          <a:bodyPr/>
          <a:lstStyle/>
          <a:p>
            <a:pPr marL="0" indent="0" algn="ctr">
              <a:buNone/>
            </a:pPr>
            <a:r>
              <a:rPr lang="th-TH" sz="6000" b="1" dirty="0">
                <a:solidFill>
                  <a:schemeClr val="accent5">
                    <a:lumMod val="50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พีระมิด ๔ ด้าน </a:t>
            </a:r>
          </a:p>
          <a:p>
            <a:pPr marL="0" indent="0" algn="ctr">
              <a:buNone/>
            </a:pPr>
            <a:r>
              <a:rPr lang="th-TH" sz="6000" b="1" dirty="0">
                <a:solidFill>
                  <a:schemeClr val="accent5">
                    <a:lumMod val="50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ขับเคลื่อนสังคมคุณธรรม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70" y="3429000"/>
            <a:ext cx="916687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9721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80" y="188640"/>
            <a:ext cx="8229600" cy="1143000"/>
          </a:xfrm>
        </p:spPr>
        <p:txBody>
          <a:bodyPr/>
          <a:lstStyle/>
          <a:p>
            <a:br>
              <a:rPr lang="th-TH" b="1" dirty="0">
                <a:solidFill>
                  <a:schemeClr val="bg1"/>
                </a:solidFill>
                <a:latin typeface="TH NiramitIT๙" pitchFamily="2" charset="-34"/>
                <a:cs typeface="TH NiramitIT๙" pitchFamily="2" charset="-34"/>
              </a:rPr>
            </a:br>
            <a:r>
              <a:rPr lang="th-TH" b="1" dirty="0">
                <a:solidFill>
                  <a:schemeClr val="bg1"/>
                </a:solidFill>
                <a:latin typeface="TH NiramitIT๙" pitchFamily="2" charset="-34"/>
                <a:cs typeface="TH NiramitIT๙" pitchFamily="2" charset="-34"/>
              </a:rPr>
              <a:t>การสร้างคุณธรรมในสังคมไทยภายใต้พีระมิด</a:t>
            </a:r>
            <a:br>
              <a:rPr lang="en-US" dirty="0"/>
            </a:br>
            <a:endParaRPr lang="th-TH" dirty="0"/>
          </a:p>
        </p:txBody>
      </p:sp>
      <p:sp>
        <p:nvSpPr>
          <p:cNvPr id="4" name="AutoShape 2" descr="à¸à¸¥à¸à¸²à¸£à¸à¹à¸à¸«à¸²à¸£à¸¹à¸à¸ à¸²à¸à¸ªà¸³à¸«à¸£à¸±à¸ à¹à¸¨à¸£à¸©à¸à¸à¸´à¸à¸à¸­à¹à¸à¸µà¸¢à¸ à¸à¸µà¸£à¸°à¸¡à¸´à¸ 4 à¸à¹à¸²à¸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" name="รูปภาพ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6" y="1844824"/>
            <a:ext cx="4349864" cy="3456384"/>
          </a:xfrm>
          <a:prstGeom prst="rect">
            <a:avLst/>
          </a:prstGeom>
          <a:noFill/>
        </p:spPr>
      </p:pic>
      <p:pic>
        <p:nvPicPr>
          <p:cNvPr id="6" name="รูปภาพ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320480" cy="3283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842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6000" b="1" dirty="0">
                <a:solidFill>
                  <a:schemeClr val="bg1"/>
                </a:solidFill>
                <a:latin typeface="TH NiramitIT๙" pitchFamily="2" charset="-34"/>
                <a:cs typeface="TH NiramitIT๙" pitchFamily="2" charset="-34"/>
              </a:rPr>
              <a:t>“บวร” </a:t>
            </a:r>
            <a:r>
              <a:rPr lang="en-US" b="1" dirty="0">
                <a:solidFill>
                  <a:schemeClr val="bg1"/>
                </a:solidFill>
                <a:latin typeface="TH NiramitIT๙" pitchFamily="2" charset="-34"/>
                <a:cs typeface="TH NiramitIT๙" pitchFamily="2" charset="-34"/>
              </a:rPr>
              <a:t>: </a:t>
            </a:r>
            <a:r>
              <a:rPr lang="th-TH" b="1" dirty="0">
                <a:solidFill>
                  <a:schemeClr val="bg1"/>
                </a:solidFill>
                <a:latin typeface="TH NiramitIT๙" pitchFamily="2" charset="-34"/>
                <a:cs typeface="TH NiramitIT๙" pitchFamily="2" charset="-34"/>
              </a:rPr>
              <a:t>บ้าน – วัด – โรงเรียน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43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h-TH" sz="4000" b="1" dirty="0">
                <a:solidFill>
                  <a:schemeClr val="accent4">
                    <a:lumMod val="50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บ้าน/ชุมชน</a:t>
            </a:r>
            <a:r>
              <a:rPr lang="th-TH" b="1" dirty="0">
                <a:solidFill>
                  <a:schemeClr val="accent4">
                    <a:lumMod val="50000"/>
                  </a:schemeClr>
                </a:solidFill>
                <a:latin typeface="TH NiramitIT๙" pitchFamily="2" charset="-34"/>
                <a:cs typeface="TH NiramitIT๙" pitchFamily="2" charset="-34"/>
              </a:rPr>
              <a:t>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H NiramitIT๙" pitchFamily="2" charset="-34"/>
                <a:cs typeface="TH NiramitIT๙" pitchFamily="2" charset="-34"/>
              </a:rPr>
              <a:t>: </a:t>
            </a:r>
            <a:r>
              <a:rPr lang="th-TH" b="1" dirty="0">
                <a:solidFill>
                  <a:schemeClr val="accent4">
                    <a:lumMod val="50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บ้านเป็นสถาบันแรกที่ทำหน้าที่กล่อมเกลาจิตใจ และชุมชนมีบทบาทและความสำคัญต่อการจัดการศึกษาของโรงเรียน ทั้งในแง่ของการเป็นแหล่งเรียนรู้มรดกทางวัฒนธรรม ประเพณี ค่านิยมของสังคม </a:t>
            </a:r>
          </a:p>
          <a:p>
            <a:pPr>
              <a:buFont typeface="Wingdings" pitchFamily="2" charset="2"/>
              <a:buChar char="Ø"/>
            </a:pPr>
            <a:r>
              <a:rPr lang="th-TH" sz="4000" b="1" dirty="0">
                <a:solidFill>
                  <a:schemeClr val="accent4">
                    <a:lumMod val="50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วัด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H NiramitIT๙" pitchFamily="2" charset="-34"/>
                <a:cs typeface="TH NiramitIT๙" pitchFamily="2" charset="-34"/>
              </a:rPr>
              <a:t> : </a:t>
            </a:r>
            <a:r>
              <a:rPr lang="th-TH" b="1" dirty="0">
                <a:solidFill>
                  <a:schemeClr val="accent4">
                    <a:lumMod val="50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มีบทบาทหน้าที่ที่จะให้การอบรมกล่อมเกลาสมาชิกในชุมชน </a:t>
            </a:r>
          </a:p>
          <a:p>
            <a:pPr>
              <a:buFont typeface="Wingdings" pitchFamily="2" charset="2"/>
              <a:buChar char="Ø"/>
            </a:pPr>
            <a:r>
              <a:rPr lang="th-TH" sz="4000" b="1" dirty="0">
                <a:solidFill>
                  <a:schemeClr val="accent4">
                    <a:lumMod val="50000"/>
                  </a:schemeClr>
                </a:solidFill>
                <a:latin typeface="TH NiramitIT๙" pitchFamily="2" charset="-34"/>
                <a:cs typeface="TH NiramitIT๙" pitchFamily="2" charset="-34"/>
              </a:rPr>
              <a:t>โรงเรียน</a:t>
            </a:r>
            <a:r>
              <a:rPr lang="th-TH" b="1" dirty="0">
                <a:solidFill>
                  <a:schemeClr val="accent4">
                    <a:lumMod val="50000"/>
                  </a:schemeClr>
                </a:solidFill>
                <a:latin typeface="TH NiramitIT๙" pitchFamily="2" charset="-34"/>
                <a:cs typeface="TH NiramitIT๙" pitchFamily="2" charset="-34"/>
              </a:rPr>
              <a:t>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H NiramitIT๙" pitchFamily="2" charset="-34"/>
                <a:cs typeface="TH NiramitIT๙" pitchFamily="2" charset="-34"/>
              </a:rPr>
              <a:t>: </a:t>
            </a:r>
            <a:r>
              <a:rPr lang="th-TH" b="1" dirty="0">
                <a:solidFill>
                  <a:schemeClr val="accent4">
                    <a:lumMod val="50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มีบทบาทในการสร้างเยาวชนให้เป็นสมาชิกที่ดีของสังคม ให้สามารถดำรงชีวิตอยู่ในสังคมได้อย่างมีความสุข </a:t>
            </a:r>
          </a:p>
        </p:txBody>
      </p:sp>
    </p:spTree>
    <p:extLst>
      <p:ext uri="{BB962C8B-B14F-4D97-AF65-F5344CB8AC3E}">
        <p14:creationId xmlns:p14="http://schemas.microsoft.com/office/powerpoint/2010/main" val="3299865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719064"/>
          </a:xfrm>
        </p:spPr>
        <p:txBody>
          <a:bodyPr/>
          <a:lstStyle/>
          <a:p>
            <a:br>
              <a:rPr lang="th-TH" dirty="0">
                <a:solidFill>
                  <a:schemeClr val="bg1"/>
                </a:solidFill>
                <a:latin typeface="TH NiramitIT๙" pitchFamily="2" charset="-34"/>
                <a:cs typeface="TH NiramitIT๙" pitchFamily="2" charset="-34"/>
              </a:rPr>
            </a:br>
            <a:r>
              <a:rPr lang="th-TH" sz="7200" b="1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ข้อปฏิบัติหลัก 3 ประการ </a:t>
            </a:r>
            <a:br>
              <a:rPr lang="th-TH" dirty="0">
                <a:solidFill>
                  <a:schemeClr val="bg1"/>
                </a:solidFill>
                <a:latin typeface="TH NiramitIT๙" pitchFamily="2" charset="-34"/>
                <a:cs typeface="TH NiramitIT๙" pitchFamily="2" charset="-34"/>
              </a:rPr>
            </a:br>
            <a:endParaRPr lang="th-TH" dirty="0">
              <a:solidFill>
                <a:schemeClr val="bg1"/>
              </a:solidFill>
              <a:latin typeface="TH NiramitIT๙" pitchFamily="2" charset="-34"/>
              <a:cs typeface="TH NiramitIT๙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2168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94" y="188640"/>
            <a:ext cx="8229600" cy="1143000"/>
          </a:xfrm>
        </p:spPr>
        <p:txBody>
          <a:bodyPr/>
          <a:lstStyle/>
          <a:p>
            <a:pPr lvl="0"/>
            <a:br>
              <a:rPr lang="th-TH" sz="4000" b="1" dirty="0">
                <a:solidFill>
                  <a:schemeClr val="bg1"/>
                </a:solidFill>
                <a:latin typeface="TH NiramitIT๙ " pitchFamily="2" charset="-34"/>
                <a:cs typeface="TH NiramitIT๙ " pitchFamily="2" charset="-34"/>
              </a:rPr>
            </a:br>
            <a:r>
              <a:rPr lang="th-TH" sz="4000" b="1" dirty="0">
                <a:solidFill>
                  <a:schemeClr val="bg1"/>
                </a:solidFill>
                <a:latin typeface="TH NiramitIT๙ " pitchFamily="2" charset="-34"/>
                <a:cs typeface="TH NiramitIT๙ " pitchFamily="2" charset="-34"/>
              </a:rPr>
              <a:t>ยึดและปฏิบัติตามหลักธรรมคำสอนของแต่ละศาสนา </a:t>
            </a:r>
            <a:br>
              <a:rPr lang="en-US" dirty="0"/>
            </a:br>
            <a:endParaRPr lang="th-TH" dirty="0"/>
          </a:p>
        </p:txBody>
      </p:sp>
      <p:pic>
        <p:nvPicPr>
          <p:cNvPr id="1026" name="Picture 2" descr="à¸à¸¥à¸à¸²à¸£à¸à¹à¸à¸«à¸²à¸£à¸¹à¸à¸ à¸²à¸à¸ªà¸³à¸«à¸£à¸±à¸ à¸¨à¸²à¸ªà¸à¸²à¸­à¸´à¸ªà¸¥à¸²à¸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276872"/>
            <a:ext cx="532606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88292"/>
            <a:ext cx="4644008" cy="3096006"/>
          </a:xfrm>
        </p:spPr>
      </p:pic>
    </p:spTree>
    <p:extLst>
      <p:ext uri="{BB962C8B-B14F-4D97-AF65-F5344CB8AC3E}">
        <p14:creationId xmlns:p14="http://schemas.microsoft.com/office/powerpoint/2010/main" val="2468057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04" y="188640"/>
            <a:ext cx="8928992" cy="1143000"/>
          </a:xfrm>
        </p:spPr>
        <p:txBody>
          <a:bodyPr/>
          <a:lstStyle/>
          <a:p>
            <a:pPr lvl="0"/>
            <a:br>
              <a:rPr lang="th-TH" b="1" dirty="0">
                <a:solidFill>
                  <a:schemeClr val="bg1"/>
                </a:solidFill>
                <a:latin typeface="TH NiramitIT๙ " pitchFamily="2" charset="-34"/>
                <a:cs typeface="TH NiramitIT๙ " pitchFamily="2" charset="-34"/>
              </a:rPr>
            </a:br>
            <a:r>
              <a:rPr lang="th-TH" b="1" dirty="0">
                <a:solidFill>
                  <a:schemeClr val="bg1"/>
                </a:solidFill>
                <a:latin typeface="TH NiramitIT๙ " pitchFamily="2" charset="-34"/>
                <a:cs typeface="TH NiramitIT๙ " pitchFamily="2" charset="-34"/>
              </a:rPr>
              <a:t>น้อมนำหลักปรัชญาของเศรษฐกิจพอเพียงมาปฏิบัติ </a:t>
            </a:r>
            <a:br>
              <a:rPr lang="en-US" dirty="0"/>
            </a:br>
            <a:endParaRPr lang="th-TH" dirty="0"/>
          </a:p>
        </p:txBody>
      </p:sp>
      <p:pic>
        <p:nvPicPr>
          <p:cNvPr id="2050" name="Picture 2" descr="à¸à¸¥à¸à¸²à¸£à¸à¹à¸à¸«à¸²à¸£à¸¹à¸à¸ à¸²à¸à¸ªà¸³à¸«à¸£à¸±à¸ à¹à¸¨à¸£à¸©à¸à¸à¸´à¸à¸à¸­à¹à¸à¸µà¸¢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" y="1340768"/>
            <a:ext cx="913944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177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1301535"/>
          </a:xfrm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  <a:latin typeface="TH NiramitIT๙ " pitchFamily="2" charset="-34"/>
                <a:cs typeface="TH NiramitIT๙ " pitchFamily="2" charset="-34"/>
              </a:rPr>
              <a:t>ดำรงชีวิตตามแบบวิถีวัฒนธรรมไทย</a:t>
            </a:r>
            <a:endParaRPr lang="th-TH" dirty="0">
              <a:solidFill>
                <a:schemeClr val="bg1"/>
              </a:solidFill>
              <a:latin typeface="TH NiramitIT๙ " pitchFamily="2" charset="-34"/>
              <a:cs typeface="TH NiramitIT๙ " pitchFamily="2" charset="-34"/>
            </a:endParaRPr>
          </a:p>
        </p:txBody>
      </p:sp>
      <p:pic>
        <p:nvPicPr>
          <p:cNvPr id="3074" name="Picture 2" descr="à¸à¸¥à¸à¸²à¸£à¸à¹à¸à¸«à¸²à¸£à¸¹à¸à¸ à¸²à¸à¸ªà¸³à¸«à¸£à¸±à¸ à¸§à¸´à¸à¸µà¸à¸µà¸§à¸´à¸à¸à¸­à¸à¸à¸à¹à¸à¸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661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bg1"/>
                </a:solidFill>
                <a:latin typeface="TH NiramitIT๙" pitchFamily="2" charset="-34"/>
                <a:cs typeface="TH NiramitIT๙" pitchFamily="2" charset="-34"/>
              </a:rPr>
              <a:t>ยุทธศาสตร์ในการดำเนินงาน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525433"/>
          </a:xfrm>
        </p:spPr>
        <p:txBody>
          <a:bodyPr/>
          <a:lstStyle/>
          <a:p>
            <a:pPr marL="0" indent="0" algn="ctr">
              <a:buNone/>
            </a:pPr>
            <a:r>
              <a:rPr lang="th-TH" sz="4000" b="1" u="sng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ยุทธศาสตร์ที่ ๑ </a:t>
            </a:r>
          </a:p>
          <a:p>
            <a:pPr marL="0" indent="0" algn="ctr">
              <a:buNone/>
            </a:pPr>
            <a:r>
              <a:rPr lang="th-TH" sz="4000" b="1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“สร้างค่านิยมและจิตสำนึกให้คนในชุมชนมีคุณธรรมจริยธรรมภายใต้หลักธรรมทางศาสนา และปรัชญาของเศรษฐกิจพอเพียง” </a:t>
            </a:r>
          </a:p>
          <a:p>
            <a:pPr>
              <a:buFont typeface="Wingdings" pitchFamily="2" charset="2"/>
              <a:buChar char="Ø"/>
            </a:pPr>
            <a:r>
              <a:rPr lang="th-TH" b="1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กลยุทธ์ที่ ๑ ส่งเสริมการนำหลักธรรมคาสอนทางศาสนาไปประพฤติปฏิบัติในชีวิตประจำวัน</a:t>
            </a:r>
          </a:p>
          <a:p>
            <a:pPr>
              <a:buFont typeface="Wingdings" pitchFamily="2" charset="2"/>
              <a:buChar char="Ø"/>
            </a:pPr>
            <a:r>
              <a:rPr lang="th-TH" b="1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กลยุทธ์ที่ ๒ การน้อมนำหลักธรรมปรัชญาของเศรษฐกิจพอเพียงไปปรับใช้ในการพัฒนาคุณภาพชีวิต</a:t>
            </a:r>
          </a:p>
        </p:txBody>
      </p:sp>
    </p:spTree>
    <p:extLst>
      <p:ext uri="{BB962C8B-B14F-4D97-AF65-F5344CB8AC3E}">
        <p14:creationId xmlns:p14="http://schemas.microsoft.com/office/powerpoint/2010/main" val="104138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bg1"/>
                </a:solidFill>
                <a:latin typeface="TH NiramitIT๙" pitchFamily="2" charset="-34"/>
                <a:cs typeface="TH NiramitIT๙" pitchFamily="2" charset="-34"/>
              </a:rPr>
              <a:t>ยุทธศาสตร์ในการดำเนินงาน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507288" cy="4640850"/>
          </a:xfrm>
        </p:spPr>
        <p:txBody>
          <a:bodyPr/>
          <a:lstStyle/>
          <a:p>
            <a:pPr marL="0" indent="0" algn="ctr">
              <a:buNone/>
            </a:pPr>
            <a:r>
              <a:rPr lang="th-TH" sz="4000" b="1" u="sng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ยุทธศาสตร์ที่ ๒ </a:t>
            </a:r>
            <a:endParaRPr lang="th-TH" sz="4000" u="sng" dirty="0">
              <a:solidFill>
                <a:srgbClr val="002060"/>
              </a:solidFill>
              <a:latin typeface="TH NiramitIT๙" pitchFamily="2" charset="-34"/>
              <a:cs typeface="TH NiramitIT๙" pitchFamily="2" charset="-34"/>
            </a:endParaRPr>
          </a:p>
          <a:p>
            <a:pPr marL="0" indent="0" algn="ctr">
              <a:buNone/>
            </a:pPr>
            <a:r>
              <a:rPr lang="th-TH" sz="4000" b="1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นำทุนทางวัฒนธรรมของท้องถิ่นสร้างความเข้มแข็งให้แก่ชุมชน </a:t>
            </a:r>
          </a:p>
          <a:p>
            <a:pPr>
              <a:buFont typeface="Wingdings" pitchFamily="2" charset="2"/>
              <a:buChar char="Ø"/>
            </a:pPr>
            <a:r>
              <a:rPr lang="th-TH" sz="3000" b="1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กลยุทธ์ที่ ๑ บูรณาการความร่วมมืออนุรักษ์สืบสานประเพณี                  วิถีวัฒนธรรมอันดีงามของไทยและของท้องถิ่น</a:t>
            </a:r>
          </a:p>
          <a:p>
            <a:pPr>
              <a:buFont typeface="Wingdings" pitchFamily="2" charset="2"/>
              <a:buChar char="Ø"/>
            </a:pPr>
            <a:r>
              <a:rPr lang="th-TH" sz="3000" b="1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กลยุทธ์ที่ ๒ นำอัตลักษณ์ ทุนทางวัฒนธรรม และความหลากหลายทางทรัพยากรธรรมชาติและสิ่งแวดล้อม สร้างมูลค่าเพิ่มทางเศรษฐกิจให้แก่คนในชุมชน</a:t>
            </a:r>
          </a:p>
        </p:txBody>
      </p:sp>
    </p:spTree>
    <p:extLst>
      <p:ext uri="{BB962C8B-B14F-4D97-AF65-F5344CB8AC3E}">
        <p14:creationId xmlns:p14="http://schemas.microsoft.com/office/powerpoint/2010/main" val="10413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1470" y="1196752"/>
            <a:ext cx="9144000" cy="511256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/>
          <a:lstStyle/>
          <a:p>
            <a:pPr algn="ctr" eaLnBrk="1" hangingPunct="1">
              <a:defRPr/>
            </a:pPr>
            <a:br>
              <a:rPr lang="th-TH" sz="4400" b="1" dirty="0">
                <a:solidFill>
                  <a:srgbClr val="0000FF"/>
                </a:solidFill>
                <a:latin typeface="TH NiramitIT๙" panose="02000506000000020004" pitchFamily="2" charset="-34"/>
                <a:ea typeface="FangSong" pitchFamily="49" charset="-122"/>
                <a:cs typeface="TH NiramitIT๙" panose="02000506000000020004" pitchFamily="2" charset="-34"/>
              </a:rPr>
            </a:br>
            <a:endParaRPr lang="th-TH" sz="100" b="1" dirty="0">
              <a:solidFill>
                <a:srgbClr val="0000FF"/>
              </a:solidFill>
              <a:latin typeface="TH NiramitIT๙" panose="02000506000000020004" pitchFamily="2" charset="-34"/>
              <a:cs typeface="TH NiramitIT๙" panose="02000506000000020004" pitchFamily="2" charset="-34"/>
            </a:endParaRPr>
          </a:p>
          <a:p>
            <a:pPr algn="ctr" eaLnBrk="1" hangingPunct="1">
              <a:defRPr/>
            </a:pPr>
            <a:endParaRPr lang="th-TH" altLang="en-US" sz="2400" b="1" dirty="0">
              <a:solidFill>
                <a:srgbClr val="0000FF"/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73275" y="165101"/>
            <a:ext cx="1847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endParaRPr lang="en-US" sz="5400" b="1" spc="50" dirty="0">
              <a:ln w="11430">
                <a:solidFill>
                  <a:srgbClr val="FF0000"/>
                </a:solidFill>
              </a:ln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01600">
                  <a:prstClr val="white">
                    <a:alpha val="60000"/>
                  </a:prst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80068"/>
            <a:ext cx="9144000" cy="458681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198" name="TextBox 1"/>
          <p:cNvSpPr txBox="1">
            <a:spLocks noChangeArrowheads="1"/>
          </p:cNvSpPr>
          <p:nvPr/>
        </p:nvSpPr>
        <p:spPr bwMode="auto">
          <a:xfrm>
            <a:off x="0" y="2325648"/>
            <a:ext cx="9215470" cy="212365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defRPr/>
            </a:pPr>
            <a:r>
              <a:rPr lang="th-TH" altLang="en-US" sz="6600" b="1" i="1" spc="-1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กรอบยุทธศาสตร์ชาติ ระยะ ๒๐ ปี</a:t>
            </a:r>
            <a:br>
              <a:rPr lang="th-TH" altLang="en-US" sz="6600" b="1" i="1" spc="-1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</a:br>
            <a:r>
              <a:rPr lang="th-TH" altLang="en-US" sz="6600" b="1" i="1" spc="-1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NiramitIT๙" panose="02000506000000020004" pitchFamily="2" charset="-34"/>
                <a:cs typeface="TH NiramitIT๙" panose="02000506000000020004" pitchFamily="2" charset="-34"/>
              </a:rPr>
              <a:t>กับ งานวัฒนธรรม</a:t>
            </a:r>
          </a:p>
        </p:txBody>
      </p:sp>
      <p:pic>
        <p:nvPicPr>
          <p:cNvPr id="1536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611718"/>
            <a:ext cx="620713" cy="101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712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bg1"/>
                </a:solidFill>
                <a:latin typeface="TH NiramitIT๙" pitchFamily="2" charset="-34"/>
                <a:cs typeface="TH NiramitIT๙" pitchFamily="2" charset="-34"/>
              </a:rPr>
              <a:t>ยุทธศาสตร์ในการดำเนินงาน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h-TH" sz="4000" b="1" u="sng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ยุทธศาสตร์ที่ ๓</a:t>
            </a:r>
            <a:r>
              <a:rPr lang="th-TH" sz="4000" b="1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 </a:t>
            </a:r>
            <a:endParaRPr lang="th-TH" sz="4000" dirty="0">
              <a:solidFill>
                <a:srgbClr val="002060"/>
              </a:solidFill>
              <a:latin typeface="TH NiramitIT๙" pitchFamily="2" charset="-34"/>
              <a:cs typeface="TH NiramitIT๙" pitchFamily="2" charset="-34"/>
            </a:endParaRPr>
          </a:p>
          <a:p>
            <a:pPr marL="0" indent="0" algn="ctr">
              <a:buNone/>
            </a:pPr>
            <a:r>
              <a:rPr lang="th-TH" sz="4000" b="1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การขยายผลและการพัฒนาเครือข่ายชุมชนคุณธรรม </a:t>
            </a:r>
          </a:p>
          <a:p>
            <a:pPr>
              <a:buFont typeface="Wingdings" pitchFamily="2" charset="2"/>
              <a:buChar char="Ø"/>
            </a:pPr>
            <a:r>
              <a:rPr lang="th-TH" b="1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กลยุทธ์ที่ ๑ พัฒนากลไกการขับเคลื่อนชุมชนคุณธรรมพลังบวรแก่เครือข่ายชุมชนคุณธรรม</a:t>
            </a:r>
          </a:p>
          <a:p>
            <a:pPr>
              <a:buFont typeface="Wingdings" pitchFamily="2" charset="2"/>
              <a:buChar char="Ø"/>
            </a:pPr>
            <a:r>
              <a:rPr lang="th-TH" b="1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กลยุทธ์ที่ ๒ บูรณการความร่วมมือขยายเครือข่ายชุมชนคุณธรรมร่วมสร้างสังคมคุณธรรม</a:t>
            </a:r>
          </a:p>
        </p:txBody>
      </p:sp>
    </p:spTree>
    <p:extLst>
      <p:ext uri="{BB962C8B-B14F-4D97-AF65-F5344CB8AC3E}">
        <p14:creationId xmlns:p14="http://schemas.microsoft.com/office/powerpoint/2010/main" val="104138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h-TH" sz="4000" b="1" u="sng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ยุทธศาสตร์ที่ ๔</a:t>
            </a:r>
            <a:r>
              <a:rPr lang="en-US" sz="4000" b="1" u="sng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  </a:t>
            </a:r>
            <a:endParaRPr lang="th-TH" sz="4000" b="1" u="sng" dirty="0">
              <a:solidFill>
                <a:srgbClr val="002060"/>
              </a:solidFill>
              <a:latin typeface="TH NiramitIT๙" pitchFamily="2" charset="-34"/>
              <a:cs typeface="TH NiramitIT๙" pitchFamily="2" charset="-34"/>
            </a:endParaRPr>
          </a:p>
          <a:p>
            <a:pPr marL="0" indent="0" algn="ctr">
              <a:buNone/>
            </a:pPr>
            <a:r>
              <a:rPr lang="th-TH" sz="4000" b="1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การขยายผลและการพัฒนาเครือข่ายชุมชนคุณธรรม</a:t>
            </a:r>
          </a:p>
          <a:p>
            <a:pPr>
              <a:buFont typeface="Wingdings" pitchFamily="2" charset="2"/>
              <a:buChar char="Ø"/>
            </a:pPr>
            <a:r>
              <a:rPr lang="th-TH" b="1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กลยุทธ์ที่ ๑ พัฒนากลไกการขับเคลื่อนชุมชนคุณธรรมพลังบวรแก่เครือข่ายชุมชนคุณธรรม</a:t>
            </a:r>
          </a:p>
          <a:p>
            <a:pPr>
              <a:buFont typeface="Wingdings" pitchFamily="2" charset="2"/>
              <a:buChar char="Ø"/>
            </a:pPr>
            <a:r>
              <a:rPr lang="th-TH" b="1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กลยุทธ์ที่ ๒ บูรณาการความร่วมมือขยายเครือข่ายชุมชนคุณธรรมร่วมสร้างสังคมคุณธรรม</a:t>
            </a:r>
            <a:endParaRPr lang="en-US" b="1" dirty="0">
              <a:solidFill>
                <a:srgbClr val="002060"/>
              </a:solidFill>
              <a:latin typeface="TH NiramitIT๙" pitchFamily="2" charset="-34"/>
              <a:cs typeface="TH NiramitIT๙" pitchFamily="2" charset="-34"/>
            </a:endParaRPr>
          </a:p>
          <a:p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bg1"/>
                </a:solidFill>
                <a:latin typeface="TH NiramitIT๙" pitchFamily="2" charset="-34"/>
                <a:cs typeface="TH NiramitIT๙" pitchFamily="2" charset="-34"/>
              </a:rPr>
              <a:t>ยุทธศาสตร์ในการดำเนินงาน</a:t>
            </a:r>
          </a:p>
        </p:txBody>
      </p:sp>
    </p:spTree>
    <p:extLst>
      <p:ext uri="{BB962C8B-B14F-4D97-AF65-F5344CB8AC3E}">
        <p14:creationId xmlns:p14="http://schemas.microsoft.com/office/powerpoint/2010/main" val="2678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266217" y="1022904"/>
            <a:ext cx="2883389" cy="5752029"/>
            <a:chOff x="172809" y="269173"/>
            <a:chExt cx="3256032" cy="5995762"/>
          </a:xfrm>
        </p:grpSpPr>
        <p:grpSp>
          <p:nvGrpSpPr>
            <p:cNvPr id="28" name="Group 27"/>
            <p:cNvGrpSpPr/>
            <p:nvPr/>
          </p:nvGrpSpPr>
          <p:grpSpPr>
            <a:xfrm>
              <a:off x="172809" y="269173"/>
              <a:ext cx="3256032" cy="5995762"/>
              <a:chOff x="1531591" y="469454"/>
              <a:chExt cx="3256032" cy="5995762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531591" y="469454"/>
                <a:ext cx="3256032" cy="5995762"/>
                <a:chOff x="3465316" y="659794"/>
                <a:chExt cx="3256032" cy="5995762"/>
              </a:xfrm>
            </p:grpSpPr>
            <p:pic>
              <p:nvPicPr>
                <p:cNvPr id="33" name="Picture 10" descr="D:\07 สมัชชาคุณธรรม 61\05 แนวทางการส่งเสริม พัฒนาและคัดเลือกจังหวัดคุณธรรม\รูปประกอบ\thailand-map-1360073_960_720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65316" y="659794"/>
                  <a:ext cx="3256032" cy="59957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4" name="Freeform 33"/>
                <p:cNvSpPr/>
                <p:nvPr/>
              </p:nvSpPr>
              <p:spPr>
                <a:xfrm>
                  <a:off x="4137508" y="1652196"/>
                  <a:ext cx="1426066" cy="4538391"/>
                </a:xfrm>
                <a:custGeom>
                  <a:avLst/>
                  <a:gdLst>
                    <a:gd name="connsiteX0" fmla="*/ 225573 w 1631145"/>
                    <a:gd name="connsiteY0" fmla="*/ 0 h 5191048"/>
                    <a:gd name="connsiteX1" fmla="*/ 1628704 w 1631145"/>
                    <a:gd name="connsiteY1" fmla="*/ 709449 h 5191048"/>
                    <a:gd name="connsiteX2" fmla="*/ 556649 w 1631145"/>
                    <a:gd name="connsiteY2" fmla="*/ 1860331 h 5191048"/>
                    <a:gd name="connsiteX3" fmla="*/ 241338 w 1631145"/>
                    <a:gd name="connsiteY3" fmla="*/ 2837793 h 5191048"/>
                    <a:gd name="connsiteX4" fmla="*/ 4856 w 1631145"/>
                    <a:gd name="connsiteY4" fmla="*/ 4162097 h 5191048"/>
                    <a:gd name="connsiteX5" fmla="*/ 462056 w 1631145"/>
                    <a:gd name="connsiteY5" fmla="*/ 5044966 h 5191048"/>
                    <a:gd name="connsiteX6" fmla="*/ 966552 w 1631145"/>
                    <a:gd name="connsiteY6" fmla="*/ 5186855 h 5191048"/>
                    <a:gd name="connsiteX7" fmla="*/ 1029614 w 1631145"/>
                    <a:gd name="connsiteY7" fmla="*/ 5139559 h 5191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31145" h="5191048">
                      <a:moveTo>
                        <a:pt x="225573" y="0"/>
                      </a:moveTo>
                      <a:cubicBezTo>
                        <a:pt x="899549" y="199697"/>
                        <a:pt x="1573525" y="399394"/>
                        <a:pt x="1628704" y="709449"/>
                      </a:cubicBezTo>
                      <a:cubicBezTo>
                        <a:pt x="1683883" y="1019504"/>
                        <a:pt x="787877" y="1505607"/>
                        <a:pt x="556649" y="1860331"/>
                      </a:cubicBezTo>
                      <a:cubicBezTo>
                        <a:pt x="325421" y="2215055"/>
                        <a:pt x="333303" y="2454165"/>
                        <a:pt x="241338" y="2837793"/>
                      </a:cubicBezTo>
                      <a:cubicBezTo>
                        <a:pt x="149373" y="3221421"/>
                        <a:pt x="-31930" y="3794235"/>
                        <a:pt x="4856" y="4162097"/>
                      </a:cubicBezTo>
                      <a:cubicBezTo>
                        <a:pt x="41642" y="4529959"/>
                        <a:pt x="301773" y="4874173"/>
                        <a:pt x="462056" y="5044966"/>
                      </a:cubicBezTo>
                      <a:cubicBezTo>
                        <a:pt x="622339" y="5215759"/>
                        <a:pt x="871959" y="5171090"/>
                        <a:pt x="966552" y="5186855"/>
                      </a:cubicBezTo>
                      <a:cubicBezTo>
                        <a:pt x="1061145" y="5202621"/>
                        <a:pt x="1045379" y="5171090"/>
                        <a:pt x="1029614" y="5139559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pic>
              <p:nvPicPr>
                <p:cNvPr id="35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44608" y="2996952"/>
                  <a:ext cx="472530" cy="4734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8271" y="5064576"/>
                  <a:ext cx="472530" cy="4734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3069" y="1367047"/>
                  <a:ext cx="490970" cy="4918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2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7469" y="1933907"/>
                <a:ext cx="601435" cy="602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9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<p:cNvPicPr>
              <a:picLocks noChangeAspect="1" noChangeArrowheads="1"/>
            </p:cNvPicPr>
            <p:nvPr/>
          </p:nvPicPr>
          <p:blipFill>
            <a:blip r:embed="rId8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755" y="3731716"/>
              <a:ext cx="268300" cy="268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<p:cNvPicPr>
              <a:picLocks noChangeAspect="1" noChangeArrowheads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721" y="5678942"/>
              <a:ext cx="472530" cy="473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-7145" y="24178"/>
            <a:ext cx="9165500" cy="869346"/>
            <a:chOff x="-7741" y="171271"/>
            <a:chExt cx="9737103" cy="1025481"/>
          </a:xfrm>
          <a:solidFill>
            <a:schemeClr val="accent4">
              <a:lumMod val="75000"/>
            </a:schemeClr>
          </a:solidFill>
        </p:grpSpPr>
        <p:sp>
          <p:nvSpPr>
            <p:cNvPr id="11" name="Rectangle 10"/>
            <p:cNvSpPr/>
            <p:nvPr/>
          </p:nvSpPr>
          <p:spPr>
            <a:xfrm>
              <a:off x="-7740" y="171271"/>
              <a:ext cx="9721852" cy="1025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-7741" y="1196752"/>
              <a:ext cx="9737103" cy="0"/>
            </a:xfrm>
            <a:prstGeom prst="line">
              <a:avLst/>
            </a:prstGeom>
            <a:grpFill/>
            <a:ln w="762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-7739" y="185370"/>
              <a:ext cx="9737101" cy="0"/>
            </a:xfrm>
            <a:prstGeom prst="line">
              <a:avLst/>
            </a:prstGeom>
            <a:grp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71"/>
          <p:cNvSpPr/>
          <p:nvPr/>
        </p:nvSpPr>
        <p:spPr>
          <a:xfrm>
            <a:off x="0" y="10490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แผนแม่บทส่งเสริมคุณธรรมแห่งชาติ ฉบับที่ ๑ </a:t>
            </a:r>
            <a:r>
              <a:rPr lang="th-TH" sz="3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(พ.ศ. ๒๕๕๙-๒๕๖๔)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58841" y="1177588"/>
            <a:ext cx="3629601" cy="4616239"/>
            <a:chOff x="5805411" y="1177588"/>
            <a:chExt cx="3932068" cy="4616239"/>
          </a:xfrm>
        </p:grpSpPr>
        <p:sp>
          <p:nvSpPr>
            <p:cNvPr id="48" name="TextBox 47"/>
            <p:cNvSpPr txBox="1"/>
            <p:nvPr/>
          </p:nvSpPr>
          <p:spPr>
            <a:xfrm>
              <a:off x="6589219" y="1177588"/>
              <a:ext cx="25722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ตัวชี้วัดร่วมระยะสั้น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805411" y="2279774"/>
              <a:ext cx="3932068" cy="3514053"/>
              <a:chOff x="5805411" y="2279774"/>
              <a:chExt cx="3932068" cy="3514053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805411" y="2279774"/>
                <a:ext cx="3932068" cy="2661394"/>
                <a:chOff x="7086454" y="3071862"/>
                <a:chExt cx="2792760" cy="2661394"/>
              </a:xfrm>
            </p:grpSpPr>
            <p:sp>
              <p:nvSpPr>
                <p:cNvPr id="15" name="Rounded Rectangle 14"/>
                <p:cNvSpPr/>
                <p:nvPr/>
              </p:nvSpPr>
              <p:spPr>
                <a:xfrm>
                  <a:off x="7086454" y="3071862"/>
                  <a:ext cx="2792760" cy="2661394"/>
                </a:xfrm>
                <a:prstGeom prst="roundRect">
                  <a:avLst>
                    <a:gd name="adj" fmla="val 873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" name="Rectangle 1"/>
                <p:cNvSpPr/>
                <p:nvPr/>
              </p:nvSpPr>
              <p:spPr>
                <a:xfrm>
                  <a:off x="7249879" y="3228364"/>
                  <a:ext cx="2527560" cy="19389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Tx/>
                    <a:buChar char="-"/>
                  </a:pPr>
                  <a:r>
                    <a:rPr lang="th-TH" sz="2400" b="1" dirty="0">
                      <a:solidFill>
                        <a:srgbClr val="144033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ทุกหน่วยงานมีแผนส่งเสริมคุณธรรม</a:t>
                  </a:r>
                </a:p>
                <a:p>
                  <a:pPr marL="285750" indent="-285750">
                    <a:buFontTx/>
                    <a:buChar char="-"/>
                  </a:pPr>
                  <a:r>
                    <a:rPr lang="th-TH" sz="2400" b="1" dirty="0">
                      <a:solidFill>
                        <a:srgbClr val="144033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มีภาคีเครือข่ายคุณธรรม</a:t>
                  </a:r>
                </a:p>
                <a:p>
                  <a:pPr marL="285750" indent="-285750">
                    <a:buFontTx/>
                    <a:buChar char="-"/>
                  </a:pPr>
                  <a:r>
                    <a:rPr lang="th-TH" sz="2400" b="1" dirty="0">
                      <a:solidFill>
                        <a:srgbClr val="144033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เกิดชุมชน องค์กร/หน่วยงานคุณธรรม</a:t>
                  </a:r>
                </a:p>
              </p:txBody>
            </p:sp>
          </p:grpSp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46628">
                <a:off x="7499619" y="3959349"/>
                <a:ext cx="1417695" cy="18344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2" name="Group 21"/>
          <p:cNvGrpSpPr/>
          <p:nvPr/>
        </p:nvGrpSpPr>
        <p:grpSpPr>
          <a:xfrm>
            <a:off x="116546" y="428997"/>
            <a:ext cx="5528201" cy="6480720"/>
            <a:chOff x="-27772" y="548680"/>
            <a:chExt cx="5988884" cy="6480720"/>
          </a:xfrm>
        </p:grpSpPr>
        <p:sp>
          <p:nvSpPr>
            <p:cNvPr id="20" name="Pentagon 19"/>
            <p:cNvSpPr/>
            <p:nvPr/>
          </p:nvSpPr>
          <p:spPr>
            <a:xfrm>
              <a:off x="-7741" y="1052736"/>
              <a:ext cx="5968853" cy="5733256"/>
            </a:xfrm>
            <a:prstGeom prst="homePlate">
              <a:avLst>
                <a:gd name="adj" fmla="val 26532"/>
              </a:avLst>
            </a:prstGeom>
            <a:solidFill>
              <a:schemeClr val="bg1"/>
            </a:solidFill>
            <a:ln w="38100">
              <a:solidFill>
                <a:schemeClr val="accent4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-27772" y="1052736"/>
              <a:ext cx="448893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ยุทธศาสตร์การส่งเสริมคุณธรรม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6456" y="548680"/>
              <a:ext cx="4746420" cy="6480720"/>
              <a:chOff x="56456" y="548680"/>
              <a:chExt cx="4746420" cy="6480720"/>
            </a:xfrm>
          </p:grpSpPr>
          <p:sp>
            <p:nvSpPr>
              <p:cNvPr id="50" name="กล่องข้อความ 7"/>
              <p:cNvSpPr txBox="1"/>
              <p:nvPr/>
            </p:nvSpPr>
            <p:spPr>
              <a:xfrm>
                <a:off x="128464" y="1700808"/>
                <a:ext cx="4666635" cy="1157764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h-TH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วางระบบรากฐานการส่งเสริม</a:t>
                </a:r>
              </a:p>
              <a:p>
                <a:r>
                  <a:rPr lang="th-TH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        คุณธรรมในสังคมไทย</a:t>
                </a:r>
              </a:p>
              <a:p>
                <a:endParaRPr lang="en-US" sz="1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52" name="กล่องข้อความ 5"/>
              <p:cNvSpPr txBox="1"/>
              <p:nvPr/>
            </p:nvSpPr>
            <p:spPr>
              <a:xfrm>
                <a:off x="128464" y="2927846"/>
                <a:ext cx="4666636" cy="115776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h-TH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สร้างระบบการบริหารจัดการด้าน</a:t>
                </a:r>
              </a:p>
              <a:p>
                <a:r>
                  <a:rPr lang="th-TH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การส่งเสริมคุณธรรมให้เป็นเอกภาพ</a:t>
                </a:r>
              </a:p>
              <a:p>
                <a:endParaRPr lang="en-US" sz="1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53" name="กล่องข้อความ 8"/>
              <p:cNvSpPr txBox="1"/>
              <p:nvPr/>
            </p:nvSpPr>
            <p:spPr>
              <a:xfrm>
                <a:off x="128464" y="4151982"/>
                <a:ext cx="4666636" cy="119181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h-TH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สร้างเครือข่ายความร่วมมือ</a:t>
                </a:r>
              </a:p>
              <a:p>
                <a:r>
                  <a:rPr lang="th-TH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ในการส่งเสริมคุณธรรม</a:t>
                </a:r>
              </a:p>
              <a:p>
                <a:endParaRPr lang="en-US" sz="1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54" name="กล่องข้อความ 9"/>
              <p:cNvSpPr txBox="1"/>
              <p:nvPr/>
            </p:nvSpPr>
            <p:spPr>
              <a:xfrm>
                <a:off x="128464" y="5376118"/>
                <a:ext cx="4674412" cy="1328023"/>
              </a:xfrm>
              <a:prstGeom prst="roundRect">
                <a:avLst/>
              </a:prstGeom>
              <a:solidFill>
                <a:srgbClr val="FF999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h-TH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ส่งเสริมให้ประเทศไทยเป็นแบบอย่าง  </a:t>
                </a:r>
              </a:p>
              <a:p>
                <a:r>
                  <a:rPr lang="th-TH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       ด้านคุณธรรมในประชาคมอาเซียน</a:t>
                </a:r>
              </a:p>
              <a:p>
                <a:r>
                  <a:rPr lang="th-TH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         และประชาคมโลก</a:t>
                </a:r>
                <a:endPara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6456" y="548680"/>
                <a:ext cx="720080" cy="264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๑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6456" y="1851007"/>
                <a:ext cx="720080" cy="264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๒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6456" y="3068960"/>
                <a:ext cx="720080" cy="264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๓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6456" y="4382522"/>
                <a:ext cx="720080" cy="264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๔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6858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 descr="D:\07 สมัชชาคุณธรรม 61\05 แนวทางการส่งเสริม พัฒนาและคัดเลือกจังหวัดคุณธรรม\รูปประกอบ\map-306920_960_720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0" y="1124745"/>
            <a:ext cx="7662198" cy="583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89473" y="1196752"/>
            <a:ext cx="822052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แนวทางการส่งเสริม พัฒนา และคัดเลือก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50927" y="2704982"/>
            <a:ext cx="8348814" cy="2668234"/>
            <a:chOff x="200472" y="1393148"/>
            <a:chExt cx="9585906" cy="2827940"/>
          </a:xfrm>
        </p:grpSpPr>
        <p:grpSp>
          <p:nvGrpSpPr>
            <p:cNvPr id="25" name="Group 24"/>
            <p:cNvGrpSpPr/>
            <p:nvPr/>
          </p:nvGrpSpPr>
          <p:grpSpPr>
            <a:xfrm>
              <a:off x="200472" y="1393148"/>
              <a:ext cx="2179868" cy="2179868"/>
              <a:chOff x="347619" y="1174672"/>
              <a:chExt cx="2304256" cy="2304256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347619" y="1174672"/>
                <a:ext cx="2304256" cy="2304256"/>
                <a:chOff x="142544" y="1316182"/>
                <a:chExt cx="2578208" cy="2578208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272480" y="1455359"/>
                  <a:ext cx="2299854" cy="229985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142544" y="1316182"/>
                  <a:ext cx="2578208" cy="2578208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530666" y="1340768"/>
                <a:ext cx="1938161" cy="1896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6000" b="1" dirty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องค์กร</a:t>
                </a:r>
              </a:p>
              <a:p>
                <a:pPr algn="ctr"/>
                <a:r>
                  <a:rPr lang="th-TH" sz="4400" b="1" dirty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คุณธรรม</a:t>
                </a:r>
                <a:endParaRPr lang="th-TH" sz="4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504728" y="1772816"/>
              <a:ext cx="2304256" cy="2304256"/>
              <a:chOff x="8977547" y="626148"/>
              <a:chExt cx="2304256" cy="2304256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8977547" y="626148"/>
                <a:ext cx="2304256" cy="2304256"/>
                <a:chOff x="142544" y="1316182"/>
                <a:chExt cx="2578208" cy="2578208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272480" y="1455359"/>
                  <a:ext cx="2299854" cy="229985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142544" y="1316182"/>
                  <a:ext cx="2578208" cy="2578208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9241433" y="764704"/>
                <a:ext cx="1776480" cy="1794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6000" b="1" dirty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ชุมชน</a:t>
                </a:r>
              </a:p>
              <a:p>
                <a:pPr algn="ctr"/>
                <a:r>
                  <a:rPr lang="th-TH" sz="4400" b="1" dirty="0">
                    <a:solidFill>
                      <a:srgbClr val="FF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คุณธรรม</a:t>
                </a:r>
                <a:endParaRPr lang="th-TH" sz="32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025008" y="1412776"/>
              <a:ext cx="2304256" cy="2304256"/>
              <a:chOff x="5885678" y="1412776"/>
              <a:chExt cx="2304256" cy="2304256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5885678" y="1412776"/>
                <a:ext cx="2304256" cy="2304256"/>
                <a:chOff x="142544" y="1443417"/>
                <a:chExt cx="2578208" cy="2578208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272480" y="1582595"/>
                  <a:ext cx="2299854" cy="229985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42544" y="1443417"/>
                  <a:ext cx="2578208" cy="2578208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6149567" y="1552040"/>
                <a:ext cx="1776480" cy="1794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6000" b="1" dirty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อำเภอ</a:t>
                </a:r>
              </a:p>
              <a:p>
                <a:pPr algn="ctr"/>
                <a:r>
                  <a:rPr lang="th-TH" sz="4400" b="1" dirty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คุณธรรม</a:t>
                </a:r>
                <a:endParaRPr lang="th-TH" sz="32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7482122" y="1916832"/>
              <a:ext cx="2304256" cy="2304256"/>
              <a:chOff x="5885678" y="1299061"/>
              <a:chExt cx="2304256" cy="2304256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5885678" y="1299061"/>
                <a:ext cx="2304256" cy="2304256"/>
                <a:chOff x="142544" y="1316182"/>
                <a:chExt cx="2578208" cy="2578208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272480" y="1455359"/>
                  <a:ext cx="2299854" cy="229985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142544" y="1316182"/>
                  <a:ext cx="2578208" cy="2578208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6079627" y="1438325"/>
                <a:ext cx="1916360" cy="1794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6000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จังหวัด</a:t>
                </a:r>
              </a:p>
              <a:p>
                <a:pPr algn="ctr"/>
                <a:r>
                  <a:rPr lang="th-TH" sz="4400" b="1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คุณธรรม</a:t>
                </a:r>
                <a:endParaRPr lang="th-TH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48" name="Rectangle 47"/>
          <p:cNvSpPr/>
          <p:nvPr/>
        </p:nvSpPr>
        <p:spPr>
          <a:xfrm>
            <a:off x="243753" y="2141568"/>
            <a:ext cx="8526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accent4">
                    <a:lumMod val="50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ตามแผนแม่บทส่งเสริมคุณธรรมแห่งชาติ ฉบับที่ ๑  (พ.ศ. ๒๕๕๙ – ๒๕๖๔)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617494" y="179336"/>
            <a:ext cx="2087564" cy="945408"/>
            <a:chOff x="3153264" y="4016190"/>
            <a:chExt cx="2573501" cy="1075825"/>
          </a:xfrm>
        </p:grpSpPr>
        <p:pic>
          <p:nvPicPr>
            <p:cNvPr id="3081" name="Picture 9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กรมการศาสนา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6896" y="4122054"/>
              <a:ext cx="864096" cy="864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รูปภาพ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2379" y="4077068"/>
              <a:ext cx="784386" cy="95406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53" name="Picture 9" descr="D:\07 สมัชชาคุณธรรม 61\05 แนวทางการส่งเสริม พัฒนาและคัดเลือกจังหวัดคุณธรรม\รูปประกอบ\ตรากระทรวงวัฒนธรรม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264" y="4016190"/>
              <a:ext cx="768446" cy="1075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-164466" y="4910725"/>
            <a:ext cx="9323249" cy="2089336"/>
            <a:chOff x="-180770" y="5166885"/>
            <a:chExt cx="8856554" cy="1832077"/>
          </a:xfrm>
        </p:grpSpPr>
        <p:grpSp>
          <p:nvGrpSpPr>
            <p:cNvPr id="49" name="Group 48"/>
            <p:cNvGrpSpPr/>
            <p:nvPr/>
          </p:nvGrpSpPr>
          <p:grpSpPr>
            <a:xfrm>
              <a:off x="1666651" y="5733256"/>
              <a:ext cx="3586777" cy="1159237"/>
              <a:chOff x="1666651" y="5733256"/>
              <a:chExt cx="3586777" cy="1159237"/>
            </a:xfrm>
          </p:grpSpPr>
          <p:pic>
            <p:nvPicPr>
              <p:cNvPr id="71" name="Picture 18" descr="D:\07 สมัชชาคุณธรรม 61\แผนแม่บทส่งเสริมคุณธรรม\01 แนวทางการส่งเสริม พัฒนาและคัดเลือก (รวม)\02 แนวทางการส่งเสริม พัฒนาและคัดเลือกชุมชนคุณธรรม\รูปภาพ\ช้าง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6021288"/>
                <a:ext cx="555734" cy="500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2" name="Picture 19" descr="D:\07 สมัชชาคุณธรรม 61\แผนแม่บทส่งเสริมคุณธรรม\01 แนวทางการส่งเสริม พัฒนาและคัดเลือก (รวม)\02 แนวทางการส่งเสริม พัฒนาและคัดเลือกชุมชนคุณธรรม\รูปภาพ\สวนนาไร่.png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13" r="79"/>
              <a:stretch/>
            </p:blipFill>
            <p:spPr bwMode="auto">
              <a:xfrm>
                <a:off x="1666651" y="5733256"/>
                <a:ext cx="3586777" cy="11592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0" name="Group 49"/>
            <p:cNvGrpSpPr/>
            <p:nvPr/>
          </p:nvGrpSpPr>
          <p:grpSpPr>
            <a:xfrm>
              <a:off x="4950018" y="5166885"/>
              <a:ext cx="3725766" cy="1701741"/>
              <a:chOff x="1421510" y="860012"/>
              <a:chExt cx="5103531" cy="2331035"/>
            </a:xfrm>
          </p:grpSpPr>
          <p:pic>
            <p:nvPicPr>
              <p:cNvPr id="69" name="Picture 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City-Building4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12" r="38284"/>
              <a:stretch/>
            </p:blipFill>
            <p:spPr bwMode="auto">
              <a:xfrm flipH="1">
                <a:off x="4621681" y="1329034"/>
                <a:ext cx="1903360" cy="16884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6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img-travel new.pn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12193" r="1578" b="2307"/>
              <a:stretch/>
            </p:blipFill>
            <p:spPr bwMode="auto">
              <a:xfrm flipH="1">
                <a:off x="1421510" y="860012"/>
                <a:ext cx="3332862" cy="23310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2" name="Picture 17" descr="D:\07 สมัชชาคุณธรรม 61\แผนแม่บทส่งเสริมคุณธรรม\01 แนวทางการส่งเสริม พัฒนาและคัดเลือก (รวม)\02 แนวทางการส่งเสริม พัฒนาและคัดเลือกชุมชนคุณธรรม\รูปภาพ\Untitled-3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610" y="6271746"/>
              <a:ext cx="1355807" cy="640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3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Flying-Bird-PNG-HD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3098">
              <a:off x="3533131" y="5407461"/>
              <a:ext cx="683136" cy="683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6" name="Group 55"/>
            <p:cNvGrpSpPr/>
            <p:nvPr/>
          </p:nvGrpSpPr>
          <p:grpSpPr>
            <a:xfrm>
              <a:off x="-180770" y="5698710"/>
              <a:ext cx="2270047" cy="1300252"/>
              <a:chOff x="-180770" y="5698710"/>
              <a:chExt cx="2270047" cy="1300252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-180770" y="5698710"/>
                <a:ext cx="2270047" cy="1300252"/>
                <a:chOff x="346384" y="3239236"/>
                <a:chExt cx="2584596" cy="1480423"/>
              </a:xfrm>
            </p:grpSpPr>
            <p:pic>
              <p:nvPicPr>
                <p:cNvPr id="59" name="Picture 3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ava_2.png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5736" y="3593370"/>
                  <a:ext cx="115244" cy="1152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60" name="Group 59"/>
                <p:cNvGrpSpPr/>
                <p:nvPr/>
              </p:nvGrpSpPr>
              <p:grpSpPr>
                <a:xfrm>
                  <a:off x="346384" y="3239236"/>
                  <a:ext cx="2580039" cy="1480423"/>
                  <a:chOff x="-96837" y="5559431"/>
                  <a:chExt cx="2580039" cy="1480423"/>
                </a:xfrm>
              </p:grpSpPr>
              <p:pic>
                <p:nvPicPr>
                  <p:cNvPr id="61" name="Picture 3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Discover-Thainess (1)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5700"/>
                  <a:stretch/>
                </p:blipFill>
                <p:spPr bwMode="auto">
                  <a:xfrm flipH="1">
                    <a:off x="794979" y="5758986"/>
                    <a:ext cx="609249" cy="66314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2" name="Picture 31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N246146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0454" r="15928" b="59170"/>
                  <a:stretch/>
                </p:blipFill>
                <p:spPr bwMode="auto">
                  <a:xfrm>
                    <a:off x="1415900" y="5846995"/>
                    <a:ext cx="878235" cy="5908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3" name="Picture 13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cloud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6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17826"/>
                  <a:stretch/>
                </p:blipFill>
                <p:spPr bwMode="auto">
                  <a:xfrm>
                    <a:off x="-6373" y="5559431"/>
                    <a:ext cx="1022464" cy="124426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4" name="Picture 28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บั้งไฟ.png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1215772" y="6047097"/>
                    <a:ext cx="1267430" cy="84435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5" name="Picture 30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กลองยาว.png"/>
                  <p:cNvPicPr>
                    <a:picLocks noChangeAspect="1" noChangeArrowheads="1"/>
                  </p:cNvPicPr>
                  <p:nvPr/>
                </p:nvPicPr>
                <p:blipFill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614920">
                    <a:off x="-96837" y="6075383"/>
                    <a:ext cx="883036" cy="89234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6" name="Picture 24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main@2x.png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1078969">
                    <a:off x="630306" y="6157517"/>
                    <a:ext cx="882337" cy="88233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7" name="Picture 3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ava_2.png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22206" y="5559432"/>
                    <a:ext cx="315711" cy="31571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8" name="Picture 3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ava_2.png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96570" y="5687096"/>
                    <a:ext cx="147064" cy="14706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pic>
            <p:nvPicPr>
              <p:cNvPr id="58" name="Picture 3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ava_2.png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2436" y="5963241"/>
                <a:ext cx="129166" cy="129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27" name="Picture 3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grass-309746_960_720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63" y="6501598"/>
            <a:ext cx="571032" cy="3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green_toy_car_clipart_by_liz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879" y="6521389"/>
            <a:ext cx="469829" cy="26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314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D:\07 สมัชชาคุณธรรม 61\05 แนวทางการส่งเสริม พัฒนาและคัดเลือกจังหวัดคุณธรรม\รูปประกอบ\map-306920_960_72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888633"/>
            <a:ext cx="850106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465727" y="649791"/>
            <a:ext cx="3005568" cy="5995762"/>
            <a:chOff x="172809" y="269173"/>
            <a:chExt cx="3256032" cy="5995762"/>
          </a:xfrm>
        </p:grpSpPr>
        <p:grpSp>
          <p:nvGrpSpPr>
            <p:cNvPr id="7" name="Group 6"/>
            <p:cNvGrpSpPr/>
            <p:nvPr/>
          </p:nvGrpSpPr>
          <p:grpSpPr>
            <a:xfrm>
              <a:off x="172809" y="269173"/>
              <a:ext cx="3256032" cy="5995762"/>
              <a:chOff x="1531591" y="469454"/>
              <a:chExt cx="3256032" cy="5995762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531591" y="469454"/>
                <a:ext cx="3256032" cy="5995762"/>
                <a:chOff x="3465316" y="659794"/>
                <a:chExt cx="3256032" cy="5995762"/>
              </a:xfrm>
            </p:grpSpPr>
            <p:pic>
              <p:nvPicPr>
                <p:cNvPr id="1034" name="Picture 10" descr="D:\07 สมัชชาคุณธรรม 61\05 แนวทางการส่งเสริม พัฒนาและคัดเลือกจังหวัดคุณธรรม\รูปประกอบ\thailand-map-1360073_960_720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65316" y="659794"/>
                  <a:ext cx="3256032" cy="59957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6" name="Picture 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netzwerk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351173">
                  <a:off x="3486159" y="2173893"/>
                  <a:ext cx="2119543" cy="21195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46" name="Freeform 1045"/>
                <p:cNvSpPr/>
                <p:nvPr/>
              </p:nvSpPr>
              <p:spPr>
                <a:xfrm>
                  <a:off x="4137508" y="1652196"/>
                  <a:ext cx="1426066" cy="4538391"/>
                </a:xfrm>
                <a:custGeom>
                  <a:avLst/>
                  <a:gdLst>
                    <a:gd name="connsiteX0" fmla="*/ 225573 w 1631145"/>
                    <a:gd name="connsiteY0" fmla="*/ 0 h 5191048"/>
                    <a:gd name="connsiteX1" fmla="*/ 1628704 w 1631145"/>
                    <a:gd name="connsiteY1" fmla="*/ 709449 h 5191048"/>
                    <a:gd name="connsiteX2" fmla="*/ 556649 w 1631145"/>
                    <a:gd name="connsiteY2" fmla="*/ 1860331 h 5191048"/>
                    <a:gd name="connsiteX3" fmla="*/ 241338 w 1631145"/>
                    <a:gd name="connsiteY3" fmla="*/ 2837793 h 5191048"/>
                    <a:gd name="connsiteX4" fmla="*/ 4856 w 1631145"/>
                    <a:gd name="connsiteY4" fmla="*/ 4162097 h 5191048"/>
                    <a:gd name="connsiteX5" fmla="*/ 462056 w 1631145"/>
                    <a:gd name="connsiteY5" fmla="*/ 5044966 h 5191048"/>
                    <a:gd name="connsiteX6" fmla="*/ 966552 w 1631145"/>
                    <a:gd name="connsiteY6" fmla="*/ 5186855 h 5191048"/>
                    <a:gd name="connsiteX7" fmla="*/ 1029614 w 1631145"/>
                    <a:gd name="connsiteY7" fmla="*/ 5139559 h 5191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31145" h="5191048">
                      <a:moveTo>
                        <a:pt x="225573" y="0"/>
                      </a:moveTo>
                      <a:cubicBezTo>
                        <a:pt x="899549" y="199697"/>
                        <a:pt x="1573525" y="399394"/>
                        <a:pt x="1628704" y="709449"/>
                      </a:cubicBezTo>
                      <a:cubicBezTo>
                        <a:pt x="1683883" y="1019504"/>
                        <a:pt x="787877" y="1505607"/>
                        <a:pt x="556649" y="1860331"/>
                      </a:cubicBezTo>
                      <a:cubicBezTo>
                        <a:pt x="325421" y="2215055"/>
                        <a:pt x="333303" y="2454165"/>
                        <a:pt x="241338" y="2837793"/>
                      </a:cubicBezTo>
                      <a:cubicBezTo>
                        <a:pt x="149373" y="3221421"/>
                        <a:pt x="-31930" y="3794235"/>
                        <a:pt x="4856" y="4162097"/>
                      </a:cubicBezTo>
                      <a:cubicBezTo>
                        <a:pt x="41642" y="4529959"/>
                        <a:pt x="301773" y="4874173"/>
                        <a:pt x="462056" y="5044966"/>
                      </a:cubicBezTo>
                      <a:cubicBezTo>
                        <a:pt x="622339" y="5215759"/>
                        <a:pt x="871959" y="5171090"/>
                        <a:pt x="966552" y="5186855"/>
                      </a:cubicBezTo>
                      <a:cubicBezTo>
                        <a:pt x="1061145" y="5202621"/>
                        <a:pt x="1045379" y="5171090"/>
                        <a:pt x="1029614" y="5139559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pic>
              <p:nvPicPr>
                <p:cNvPr id="46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44608" y="2996952"/>
                  <a:ext cx="472530" cy="4734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netzwerk.png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9549" t="25008" r="-7118" b="17219"/>
                <a:stretch/>
              </p:blipFill>
              <p:spPr bwMode="auto">
                <a:xfrm rot="19323067">
                  <a:off x="5803013" y="1579310"/>
                  <a:ext cx="894407" cy="10862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" name="Picture 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netzwerk.png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5008" r="65525" b="17219"/>
                <a:stretch/>
              </p:blipFill>
              <p:spPr bwMode="auto">
                <a:xfrm rot="3979705">
                  <a:off x="3773494" y="439029"/>
                  <a:ext cx="864441" cy="14485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" name="Picture 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netzwerk.png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9549" t="25008" r="-7118" b="17219"/>
                <a:stretch/>
              </p:blipFill>
              <p:spPr bwMode="auto">
                <a:xfrm rot="2613457">
                  <a:off x="3943386" y="5242987"/>
                  <a:ext cx="858330" cy="10424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7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8271" y="5064576"/>
                  <a:ext cx="472530" cy="4734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netzwerk.png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503" t="20357" r="-1823" b="21870"/>
                <a:stretch/>
              </p:blipFill>
              <p:spPr bwMode="auto">
                <a:xfrm rot="5400000">
                  <a:off x="3897103" y="1540962"/>
                  <a:ext cx="682903" cy="10862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3069" y="1367047"/>
                  <a:ext cx="490970" cy="4918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1" name="Picture 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netzwerk.png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503" t="20357" r="-1823" b="21870"/>
                <a:stretch/>
              </p:blipFill>
              <p:spPr bwMode="auto">
                <a:xfrm rot="2670620">
                  <a:off x="4866309" y="1784371"/>
                  <a:ext cx="682903" cy="10862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2" name="Picture 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netzwerk.png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5008" r="65525" b="17219"/>
                <a:stretch/>
              </p:blipFill>
              <p:spPr bwMode="auto">
                <a:xfrm rot="3979705">
                  <a:off x="5186346" y="2046440"/>
                  <a:ext cx="864441" cy="14485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netzwerk.png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5008" r="65525" b="17219"/>
                <a:stretch/>
              </p:blipFill>
              <p:spPr bwMode="auto">
                <a:xfrm rot="1506260">
                  <a:off x="3931126" y="4475317"/>
                  <a:ext cx="347805" cy="5828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4" name="Picture 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netzwerk.png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5008" r="65525" b="17219"/>
                <a:stretch/>
              </p:blipFill>
              <p:spPr bwMode="auto">
                <a:xfrm rot="6122249">
                  <a:off x="4608549" y="5843381"/>
                  <a:ext cx="483983" cy="8110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37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7469" y="1933907"/>
                <a:ext cx="601435" cy="602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0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<p:cNvPicPr>
              <a:picLocks noChangeAspect="1" noChangeArrowheads="1"/>
            </p:cNvPicPr>
            <p:nvPr/>
          </p:nvPicPr>
          <p:blipFill>
            <a:blip r:embed="rId1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755" y="3731716"/>
              <a:ext cx="268300" cy="268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<p:cNvPicPr>
              <a:picLocks noChangeAspect="1" noChangeArrowheads="1"/>
            </p:cNvPicPr>
            <p:nvPr/>
          </p:nvPicPr>
          <p:blipFill>
            <a:blip r:embed="rId7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721" y="5678942"/>
              <a:ext cx="472530" cy="473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5146897" y="153516"/>
            <a:ext cx="3475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กลุ่มเป้าหมาย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60714" y="4068837"/>
            <a:ext cx="1811009" cy="1872208"/>
            <a:chOff x="776536" y="1700808"/>
            <a:chExt cx="1961926" cy="1872208"/>
          </a:xfrm>
        </p:grpSpPr>
        <p:grpSp>
          <p:nvGrpSpPr>
            <p:cNvPr id="5" name="Group 4"/>
            <p:cNvGrpSpPr/>
            <p:nvPr/>
          </p:nvGrpSpPr>
          <p:grpSpPr>
            <a:xfrm rot="21111442">
              <a:off x="1017095" y="2048139"/>
              <a:ext cx="1686915" cy="1493935"/>
              <a:chOff x="1228412" y="721081"/>
              <a:chExt cx="1752151" cy="1551708"/>
            </a:xfrm>
          </p:grpSpPr>
          <p:sp>
            <p:nvSpPr>
              <p:cNvPr id="4" name="Teardrop 3"/>
              <p:cNvSpPr/>
              <p:nvPr/>
            </p:nvSpPr>
            <p:spPr>
              <a:xfrm rot="2436946">
                <a:off x="2047890" y="1030598"/>
                <a:ext cx="932673" cy="932673"/>
              </a:xfrm>
              <a:prstGeom prst="teardrop">
                <a:avLst/>
              </a:prstGeom>
              <a:solidFill>
                <a:srgbClr val="429780"/>
              </a:solidFill>
              <a:ln>
                <a:solidFill>
                  <a:srgbClr val="42978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1228412" y="721081"/>
                <a:ext cx="1551708" cy="155170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76536" y="1700808"/>
              <a:ext cx="1961926" cy="1872208"/>
              <a:chOff x="805634" y="2455393"/>
              <a:chExt cx="1961926" cy="1872208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847638" y="2455393"/>
                <a:ext cx="15421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000" b="1" dirty="0">
                    <a:solidFill>
                      <a:schemeClr val="accent4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ชุมชนคุณธรรม</a:t>
                </a: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805634" y="2806883"/>
                <a:ext cx="1961926" cy="1520718"/>
                <a:chOff x="1225161" y="1028776"/>
                <a:chExt cx="2108296" cy="1634171"/>
              </a:xfrm>
            </p:grpSpPr>
            <p:pic>
              <p:nvPicPr>
                <p:cNvPr id="51" name="Picture 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City-Building4.png"/>
                <p:cNvPicPr>
                  <a:picLocks noChangeAspect="1" noChangeArrowheads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9212" r="27757"/>
                <a:stretch/>
              </p:blipFill>
              <p:spPr bwMode="auto">
                <a:xfrm>
                  <a:off x="1533257" y="1436939"/>
                  <a:ext cx="1440160" cy="96500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3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Flying-Bird-PNG-HD.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23098">
                  <a:off x="2133206" y="1028776"/>
                  <a:ext cx="761298" cy="7612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4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img-top.pn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25161" y="1901932"/>
                  <a:ext cx="2108296" cy="7610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29" name="Group 28"/>
          <p:cNvGrpSpPr/>
          <p:nvPr/>
        </p:nvGrpSpPr>
        <p:grpSpPr>
          <a:xfrm>
            <a:off x="543168" y="1473642"/>
            <a:ext cx="1835358" cy="1811343"/>
            <a:chOff x="1053282" y="4653136"/>
            <a:chExt cx="1988304" cy="1811343"/>
          </a:xfrm>
        </p:grpSpPr>
        <p:sp>
          <p:nvSpPr>
            <p:cNvPr id="44" name="TextBox 43"/>
            <p:cNvSpPr txBox="1"/>
            <p:nvPr/>
          </p:nvSpPr>
          <p:spPr>
            <a:xfrm>
              <a:off x="1053282" y="4653136"/>
              <a:ext cx="18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>
                  <a:solidFill>
                    <a:schemeClr val="accent4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องค์กรคุณธรรม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132038" y="4653136"/>
              <a:ext cx="1909548" cy="1811343"/>
              <a:chOff x="1094321" y="4115366"/>
              <a:chExt cx="1909548" cy="1811343"/>
            </a:xfrm>
          </p:grpSpPr>
          <p:grpSp>
            <p:nvGrpSpPr>
              <p:cNvPr id="31" name="Group 30"/>
              <p:cNvGrpSpPr/>
              <p:nvPr/>
            </p:nvGrpSpPr>
            <p:grpSpPr>
              <a:xfrm rot="21448073">
                <a:off x="1259345" y="4432776"/>
                <a:ext cx="1686913" cy="1493933"/>
                <a:chOff x="1228412" y="721081"/>
                <a:chExt cx="1752151" cy="1551708"/>
              </a:xfrm>
            </p:grpSpPr>
            <p:sp>
              <p:nvSpPr>
                <p:cNvPr id="32" name="Teardrop 31"/>
                <p:cNvSpPr/>
                <p:nvPr/>
              </p:nvSpPr>
              <p:spPr>
                <a:xfrm rot="2436946">
                  <a:off x="2047890" y="1030598"/>
                  <a:ext cx="932673" cy="932673"/>
                </a:xfrm>
                <a:prstGeom prst="teardrop">
                  <a:avLst/>
                </a:prstGeom>
                <a:solidFill>
                  <a:srgbClr val="429780"/>
                </a:solidFill>
                <a:ln>
                  <a:solidFill>
                    <a:srgbClr val="429780"/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1228412" y="721081"/>
                  <a:ext cx="1551708" cy="1551708"/>
                </a:xfrm>
                <a:prstGeom prst="ellipse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1094321" y="4115366"/>
                <a:ext cx="1909548" cy="1545882"/>
                <a:chOff x="730208" y="-82645"/>
                <a:chExt cx="3099626" cy="2509315"/>
              </a:xfrm>
            </p:grpSpPr>
            <p:pic>
              <p:nvPicPr>
                <p:cNvPr id="55" name="Picture 6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img_makinglifeeasier.png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0208" y="-82645"/>
                  <a:ext cx="3099626" cy="17080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5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001.pn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36368" y="1660660"/>
                  <a:ext cx="2232248" cy="7660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40" name="Group 39"/>
          <p:cNvGrpSpPr/>
          <p:nvPr/>
        </p:nvGrpSpPr>
        <p:grpSpPr>
          <a:xfrm>
            <a:off x="6436715" y="2234716"/>
            <a:ext cx="1924014" cy="1842356"/>
            <a:chOff x="7681902" y="2120170"/>
            <a:chExt cx="2084348" cy="1842356"/>
          </a:xfrm>
        </p:grpSpPr>
        <p:grpSp>
          <p:nvGrpSpPr>
            <p:cNvPr id="37" name="Group 36"/>
            <p:cNvGrpSpPr/>
            <p:nvPr/>
          </p:nvGrpSpPr>
          <p:grpSpPr>
            <a:xfrm rot="686669" flipH="1">
              <a:off x="7681902" y="2450142"/>
              <a:ext cx="1686915" cy="1493935"/>
              <a:chOff x="1228412" y="721081"/>
              <a:chExt cx="1752151" cy="1551708"/>
            </a:xfrm>
          </p:grpSpPr>
          <p:sp>
            <p:nvSpPr>
              <p:cNvPr id="38" name="Teardrop 37"/>
              <p:cNvSpPr/>
              <p:nvPr/>
            </p:nvSpPr>
            <p:spPr>
              <a:xfrm rot="2436946">
                <a:off x="2047890" y="1030598"/>
                <a:ext cx="932673" cy="932673"/>
              </a:xfrm>
              <a:prstGeom prst="teardrop">
                <a:avLst/>
              </a:prstGeom>
              <a:solidFill>
                <a:srgbClr val="429780"/>
              </a:solidFill>
              <a:ln>
                <a:solidFill>
                  <a:srgbClr val="42978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228412" y="721081"/>
                <a:ext cx="1551708" cy="155170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8322343" y="2120170"/>
              <a:ext cx="14439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>
                  <a:solidFill>
                    <a:schemeClr val="accent4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จังหวัดคุณธรรม</a:t>
              </a:r>
            </a:p>
          </p:txBody>
        </p:sp>
        <p:pic>
          <p:nvPicPr>
            <p:cNvPr id="1028" name="Picture 4" descr="D:\07 สมัชชาคุณธรรม 61\แผนแม่บทส่งเสริมคุณธรรม\04 แนวทางการส่งเสริม พัฒนาและคัดเลือกจังหวัดคุณธรรม\รูปประกอบ\thailand-map-1360073_960_720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4967">
              <a:off x="8249250" y="2498646"/>
              <a:ext cx="794968" cy="1463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:\07 สมัชชาคุณธรรม 61\แผนแม่บทส่งเสริมคุณธรรม\04 แนวทางการส่งเสริม พัฒนาและคัดเลือกจังหวัดคุณธรรม\รูปประกอบ\pointer_compass-512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7046" y="2795811"/>
              <a:ext cx="374386" cy="374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5103751" y="4221088"/>
            <a:ext cx="2310816" cy="1884894"/>
            <a:chOff x="6614794" y="4280410"/>
            <a:chExt cx="2503384" cy="1884894"/>
          </a:xfrm>
        </p:grpSpPr>
        <p:grpSp>
          <p:nvGrpSpPr>
            <p:cNvPr id="34" name="Group 33"/>
            <p:cNvGrpSpPr/>
            <p:nvPr/>
          </p:nvGrpSpPr>
          <p:grpSpPr>
            <a:xfrm rot="530647" flipH="1">
              <a:off x="6614794" y="4632703"/>
              <a:ext cx="1686915" cy="1493935"/>
              <a:chOff x="1228412" y="721081"/>
              <a:chExt cx="1752151" cy="1551708"/>
            </a:xfrm>
          </p:grpSpPr>
          <p:sp>
            <p:nvSpPr>
              <p:cNvPr id="35" name="Teardrop 34"/>
              <p:cNvSpPr/>
              <p:nvPr/>
            </p:nvSpPr>
            <p:spPr>
              <a:xfrm rot="2436946">
                <a:off x="2047890" y="1030598"/>
                <a:ext cx="932673" cy="932673"/>
              </a:xfrm>
              <a:prstGeom prst="teardrop">
                <a:avLst/>
              </a:prstGeom>
              <a:solidFill>
                <a:srgbClr val="429780"/>
              </a:solidFill>
              <a:ln>
                <a:solidFill>
                  <a:srgbClr val="42978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228412" y="721081"/>
                <a:ext cx="1551708" cy="155170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317978" y="4280410"/>
              <a:ext cx="18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>
                  <a:solidFill>
                    <a:schemeClr val="accent4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อำเภอคุณธรรม</a:t>
              </a:r>
            </a:p>
          </p:txBody>
        </p:sp>
        <p:pic>
          <p:nvPicPr>
            <p:cNvPr id="1031" name="Picture 7" descr="D:\07 สมัชชาคุณธรรม 61\แผนแม่บทส่งเสริมคุณธรรม\03 แนวทางการส่งเสริม พัฒนาและคัดเลือกอำเภอคุณธรรม\รูปภาพ\seo-local-icon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3550" y="4703063"/>
              <a:ext cx="969900" cy="969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Untitled-3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200" y="5311358"/>
              <a:ext cx="1807883" cy="853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4647961" y="1263259"/>
            <a:ext cx="423705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h-TH" sz="5000" b="1" dirty="0">
                <a:solidFill>
                  <a:schemeClr val="accent4">
                    <a:lumMod val="50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การส่งเสริมคุณธรรม</a:t>
            </a:r>
          </a:p>
        </p:txBody>
      </p:sp>
    </p:spTree>
    <p:extLst>
      <p:ext uri="{BB962C8B-B14F-4D97-AF65-F5344CB8AC3E}">
        <p14:creationId xmlns:p14="http://schemas.microsoft.com/office/powerpoint/2010/main" val="3006782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6139739" y="1601662"/>
            <a:ext cx="2287672" cy="4563642"/>
            <a:chOff x="172809" y="269173"/>
            <a:chExt cx="3256032" cy="5995762"/>
          </a:xfrm>
        </p:grpSpPr>
        <p:grpSp>
          <p:nvGrpSpPr>
            <p:cNvPr id="32" name="Group 31"/>
            <p:cNvGrpSpPr/>
            <p:nvPr/>
          </p:nvGrpSpPr>
          <p:grpSpPr>
            <a:xfrm>
              <a:off x="172809" y="269173"/>
              <a:ext cx="3256032" cy="5995762"/>
              <a:chOff x="1531591" y="469454"/>
              <a:chExt cx="3256032" cy="5995762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531591" y="469454"/>
                <a:ext cx="3256032" cy="5995762"/>
                <a:chOff x="3465316" y="659794"/>
                <a:chExt cx="3256032" cy="5995762"/>
              </a:xfrm>
            </p:grpSpPr>
            <p:pic>
              <p:nvPicPr>
                <p:cNvPr id="39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44608" y="2996952"/>
                  <a:ext cx="472530" cy="4734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8271" y="5064576"/>
                  <a:ext cx="472530" cy="4734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10" descr="D:\07 สมัชชาคุณธรรม 61\05 แนวทางการส่งเสริม พัฒนาและคัดเลือกจังหวัดคุณธรรม\รูปประกอบ\thailand-map-1360073_960_720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65316" y="659794"/>
                  <a:ext cx="3256032" cy="59957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8" name="Freeform 37"/>
                <p:cNvSpPr/>
                <p:nvPr/>
              </p:nvSpPr>
              <p:spPr>
                <a:xfrm>
                  <a:off x="4137508" y="1652196"/>
                  <a:ext cx="1426066" cy="4538391"/>
                </a:xfrm>
                <a:custGeom>
                  <a:avLst/>
                  <a:gdLst>
                    <a:gd name="connsiteX0" fmla="*/ 225573 w 1631145"/>
                    <a:gd name="connsiteY0" fmla="*/ 0 h 5191048"/>
                    <a:gd name="connsiteX1" fmla="*/ 1628704 w 1631145"/>
                    <a:gd name="connsiteY1" fmla="*/ 709449 h 5191048"/>
                    <a:gd name="connsiteX2" fmla="*/ 556649 w 1631145"/>
                    <a:gd name="connsiteY2" fmla="*/ 1860331 h 5191048"/>
                    <a:gd name="connsiteX3" fmla="*/ 241338 w 1631145"/>
                    <a:gd name="connsiteY3" fmla="*/ 2837793 h 5191048"/>
                    <a:gd name="connsiteX4" fmla="*/ 4856 w 1631145"/>
                    <a:gd name="connsiteY4" fmla="*/ 4162097 h 5191048"/>
                    <a:gd name="connsiteX5" fmla="*/ 462056 w 1631145"/>
                    <a:gd name="connsiteY5" fmla="*/ 5044966 h 5191048"/>
                    <a:gd name="connsiteX6" fmla="*/ 966552 w 1631145"/>
                    <a:gd name="connsiteY6" fmla="*/ 5186855 h 5191048"/>
                    <a:gd name="connsiteX7" fmla="*/ 1029614 w 1631145"/>
                    <a:gd name="connsiteY7" fmla="*/ 5139559 h 5191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31145" h="5191048">
                      <a:moveTo>
                        <a:pt x="225573" y="0"/>
                      </a:moveTo>
                      <a:cubicBezTo>
                        <a:pt x="899549" y="199697"/>
                        <a:pt x="1573525" y="399394"/>
                        <a:pt x="1628704" y="709449"/>
                      </a:cubicBezTo>
                      <a:cubicBezTo>
                        <a:pt x="1683883" y="1019504"/>
                        <a:pt x="787877" y="1505607"/>
                        <a:pt x="556649" y="1860331"/>
                      </a:cubicBezTo>
                      <a:cubicBezTo>
                        <a:pt x="325421" y="2215055"/>
                        <a:pt x="333303" y="2454165"/>
                        <a:pt x="241338" y="2837793"/>
                      </a:cubicBezTo>
                      <a:cubicBezTo>
                        <a:pt x="149373" y="3221421"/>
                        <a:pt x="-31930" y="3794235"/>
                        <a:pt x="4856" y="4162097"/>
                      </a:cubicBezTo>
                      <a:cubicBezTo>
                        <a:pt x="41642" y="4529959"/>
                        <a:pt x="301773" y="4874173"/>
                        <a:pt x="462056" y="5044966"/>
                      </a:cubicBezTo>
                      <a:cubicBezTo>
                        <a:pt x="622339" y="5215759"/>
                        <a:pt x="871959" y="5171090"/>
                        <a:pt x="966552" y="5186855"/>
                      </a:cubicBezTo>
                      <a:cubicBezTo>
                        <a:pt x="1061145" y="5202621"/>
                        <a:pt x="1045379" y="5171090"/>
                        <a:pt x="1029614" y="5139559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pic>
              <p:nvPicPr>
                <p:cNvPr id="41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3069" y="1367047"/>
                  <a:ext cx="490970" cy="4918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6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7469" y="1933907"/>
                <a:ext cx="601435" cy="602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3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<p:cNvPicPr>
              <a:picLocks noChangeAspect="1" noChangeArrowheads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755" y="3731716"/>
              <a:ext cx="268300" cy="268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721" y="5678942"/>
              <a:ext cx="472530" cy="473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-164466" y="4910725"/>
            <a:ext cx="9323249" cy="2089336"/>
            <a:chOff x="-180770" y="5166885"/>
            <a:chExt cx="8856554" cy="1832077"/>
          </a:xfrm>
        </p:grpSpPr>
        <p:grpSp>
          <p:nvGrpSpPr>
            <p:cNvPr id="53" name="Group 52"/>
            <p:cNvGrpSpPr/>
            <p:nvPr/>
          </p:nvGrpSpPr>
          <p:grpSpPr>
            <a:xfrm>
              <a:off x="1666651" y="5733256"/>
              <a:ext cx="3586777" cy="1159237"/>
              <a:chOff x="1666651" y="5733256"/>
              <a:chExt cx="3586777" cy="1159237"/>
            </a:xfrm>
          </p:grpSpPr>
          <p:pic>
            <p:nvPicPr>
              <p:cNvPr id="73" name="Picture 18" descr="D:\07 สมัชชาคุณธรรม 61\แผนแม่บทส่งเสริมคุณธรรม\01 แนวทางการส่งเสริม พัฒนาและคัดเลือก (รวม)\02 แนวทางการส่งเสริม พัฒนาและคัดเลือกชุมชนคุณธรรม\รูปภาพ\ช้าง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6021288"/>
                <a:ext cx="555734" cy="500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19" descr="D:\07 สมัชชาคุณธรรม 61\แผนแม่บทส่งเสริมคุณธรรม\01 แนวทางการส่งเสริม พัฒนาและคัดเลือก (รวม)\02 แนวทางการส่งเสริม พัฒนาและคัดเลือกชุมชนคุณธรรม\รูปภาพ\สวนนาไร่.png"/>
              <p:cNvPicPr>
                <a:picLocks noChangeAspect="1" noChangeArrowheads="1"/>
              </p:cNvPicPr>
              <p:nvPr/>
            </p:nvPicPr>
            <p:blipFill rotWithShape="1">
              <a:blip r:embed="rId9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13" r="79"/>
              <a:stretch/>
            </p:blipFill>
            <p:spPr bwMode="auto">
              <a:xfrm>
                <a:off x="1666651" y="5733256"/>
                <a:ext cx="3586777" cy="11592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4950018" y="5166885"/>
              <a:ext cx="3725766" cy="1701741"/>
              <a:chOff x="1421510" y="860012"/>
              <a:chExt cx="5103531" cy="2331035"/>
            </a:xfrm>
          </p:grpSpPr>
          <p:pic>
            <p:nvPicPr>
              <p:cNvPr id="70" name="Picture 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City-Building4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12" r="38284"/>
              <a:stretch/>
            </p:blipFill>
            <p:spPr bwMode="auto">
              <a:xfrm flipH="1">
                <a:off x="4621681" y="1329034"/>
                <a:ext cx="1903360" cy="16884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6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img-travel new.png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12193" r="1578" b="2307"/>
              <a:stretch/>
            </p:blipFill>
            <p:spPr bwMode="auto">
              <a:xfrm flipH="1">
                <a:off x="1421510" y="860012"/>
                <a:ext cx="3332862" cy="23310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5" name="Picture 17" descr="D:\07 สมัชชาคุณธรรม 61\แผนแม่บทส่งเสริมคุณธรรม\01 แนวทางการส่งเสริม พัฒนาและคัดเลือก (รวม)\02 แนวทางการส่งเสริม พัฒนาและคัดเลือกชุมชนคุณธรรม\รูปภาพ\Untitled-3.pn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610" y="6271746"/>
              <a:ext cx="1355807" cy="640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3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Flying-Bird-PNG-HD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3098">
              <a:off x="3533131" y="5407461"/>
              <a:ext cx="683136" cy="683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7" name="Group 56"/>
            <p:cNvGrpSpPr/>
            <p:nvPr/>
          </p:nvGrpSpPr>
          <p:grpSpPr>
            <a:xfrm>
              <a:off x="-180770" y="5698710"/>
              <a:ext cx="2270047" cy="1300252"/>
              <a:chOff x="-180770" y="5698710"/>
              <a:chExt cx="2270047" cy="1300252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-180770" y="5698710"/>
                <a:ext cx="2270047" cy="1300252"/>
                <a:chOff x="346384" y="3239236"/>
                <a:chExt cx="2584596" cy="1480423"/>
              </a:xfrm>
            </p:grpSpPr>
            <p:pic>
              <p:nvPicPr>
                <p:cNvPr id="60" name="Picture 3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ava_2.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5736" y="3593370"/>
                  <a:ext cx="115244" cy="1152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61" name="Group 60"/>
                <p:cNvGrpSpPr/>
                <p:nvPr/>
              </p:nvGrpSpPr>
              <p:grpSpPr>
                <a:xfrm>
                  <a:off x="346384" y="3239236"/>
                  <a:ext cx="2580039" cy="1480423"/>
                  <a:chOff x="-96837" y="5559431"/>
                  <a:chExt cx="2580039" cy="1480423"/>
                </a:xfrm>
              </p:grpSpPr>
              <p:pic>
                <p:nvPicPr>
                  <p:cNvPr id="62" name="Picture 3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Discover-Thainess (1)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5" cstate="print">
                    <a:duotone>
                      <a:schemeClr val="accent4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5700"/>
                  <a:stretch/>
                </p:blipFill>
                <p:spPr bwMode="auto">
                  <a:xfrm flipH="1">
                    <a:off x="794979" y="5758986"/>
                    <a:ext cx="609249" cy="66314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3" name="Picture 31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N246146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6">
                    <a:duotone>
                      <a:schemeClr val="accent4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0454" r="15928" b="59170"/>
                  <a:stretch/>
                </p:blipFill>
                <p:spPr bwMode="auto">
                  <a:xfrm>
                    <a:off x="1415900" y="5846995"/>
                    <a:ext cx="878235" cy="5908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4" name="Picture 13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cloud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7">
                    <a:duotone>
                      <a:schemeClr val="accent4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17826"/>
                  <a:stretch/>
                </p:blipFill>
                <p:spPr bwMode="auto">
                  <a:xfrm>
                    <a:off x="-6373" y="5559431"/>
                    <a:ext cx="1022464" cy="124426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5" name="Picture 28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บั้งไฟ.png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duotone>
                      <a:schemeClr val="accent4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1215772" y="6047097"/>
                    <a:ext cx="1267430" cy="84435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6" name="Picture 30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กลองยาว.png"/>
                  <p:cNvPicPr>
                    <a:picLocks noChangeAspect="1" noChangeArrowheads="1"/>
                  </p:cNvPicPr>
                  <p:nvPr/>
                </p:nvPicPr>
                <p:blipFill>
                  <a:blip r:embed="rId19">
                    <a:duotone>
                      <a:schemeClr val="accent4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614920">
                    <a:off x="-96837" y="6075383"/>
                    <a:ext cx="883036" cy="89234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7" name="Picture 24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main@2x.png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duotone>
                      <a:schemeClr val="accent4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1078969">
                    <a:off x="630306" y="6157517"/>
                    <a:ext cx="882337" cy="88233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8" name="Picture 3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ava_2.png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>
                    <a:duotone>
                      <a:schemeClr val="accent4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22206" y="5559432"/>
                    <a:ext cx="315711" cy="31571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9" name="Picture 3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ava_2.png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>
                    <a:duotone>
                      <a:schemeClr val="accent4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96570" y="5687096"/>
                    <a:ext cx="147064" cy="14706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pic>
            <p:nvPicPr>
              <p:cNvPr id="59" name="Picture 3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ava_2.png"/>
              <p:cNvPicPr>
                <a:picLocks noChangeAspect="1" noChangeArrowheads="1"/>
              </p:cNvPicPr>
              <p:nvPr/>
            </p:nvPicPr>
            <p:blipFill>
              <a:blip r:embed="rId22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2436" y="5963241"/>
                <a:ext cx="129166" cy="129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" name="Group 5"/>
          <p:cNvGrpSpPr/>
          <p:nvPr/>
        </p:nvGrpSpPr>
        <p:grpSpPr>
          <a:xfrm>
            <a:off x="356346" y="2242607"/>
            <a:ext cx="8203790" cy="1077218"/>
            <a:chOff x="386041" y="2242607"/>
            <a:chExt cx="8887439" cy="1077218"/>
          </a:xfrm>
        </p:grpSpPr>
        <p:sp>
          <p:nvSpPr>
            <p:cNvPr id="48" name="TextBox 47"/>
            <p:cNvSpPr txBox="1"/>
            <p:nvPr/>
          </p:nvSpPr>
          <p:spPr>
            <a:xfrm>
              <a:off x="1191208" y="2242607"/>
              <a:ext cx="80822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200" b="1" dirty="0">
                  <a:solidFill>
                    <a:schemeClr val="accent4">
                      <a:lumMod val="50000"/>
                    </a:schemeClr>
                  </a:solidFill>
                  <a:latin typeface="TH NiramitIT๙" pitchFamily="2" charset="-34"/>
                  <a:cs typeface="TH NiramitIT๙" pitchFamily="2" charset="-34"/>
                </a:rPr>
                <a:t>เพื่อสร้างเกณฑ์กลางที่ใช้เป็นเครื่องมือในการส่งเสริม พัฒนา องค์กร ชุมชน อำเภอ จังหวัดคุณธรรม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86041" y="2299492"/>
              <a:ext cx="581890" cy="581890"/>
              <a:chOff x="386041" y="2299492"/>
              <a:chExt cx="581890" cy="581890"/>
            </a:xfrm>
          </p:grpSpPr>
          <p:sp>
            <p:nvSpPr>
              <p:cNvPr id="2" name="8-Point Star 1"/>
              <p:cNvSpPr/>
              <p:nvPr/>
            </p:nvSpPr>
            <p:spPr>
              <a:xfrm>
                <a:off x="386041" y="2299492"/>
                <a:ext cx="581890" cy="581890"/>
              </a:xfrm>
              <a:prstGeom prst="star8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4" name="8-Point Star 43"/>
              <p:cNvSpPr/>
              <p:nvPr/>
            </p:nvSpPr>
            <p:spPr>
              <a:xfrm>
                <a:off x="538441" y="2451892"/>
                <a:ext cx="277090" cy="277090"/>
              </a:xfrm>
              <a:prstGeom prst="star8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356346" y="3575918"/>
            <a:ext cx="8071064" cy="1569660"/>
            <a:chOff x="386041" y="3575918"/>
            <a:chExt cx="8743653" cy="1569660"/>
          </a:xfrm>
        </p:grpSpPr>
        <p:grpSp>
          <p:nvGrpSpPr>
            <p:cNvPr id="4" name="Group 3"/>
            <p:cNvGrpSpPr/>
            <p:nvPr/>
          </p:nvGrpSpPr>
          <p:grpSpPr>
            <a:xfrm>
              <a:off x="386041" y="3686526"/>
              <a:ext cx="581890" cy="581890"/>
              <a:chOff x="386041" y="3532547"/>
              <a:chExt cx="581890" cy="581890"/>
            </a:xfrm>
          </p:grpSpPr>
          <p:sp>
            <p:nvSpPr>
              <p:cNvPr id="43" name="8-Point Star 42"/>
              <p:cNvSpPr/>
              <p:nvPr/>
            </p:nvSpPr>
            <p:spPr>
              <a:xfrm>
                <a:off x="386041" y="3532547"/>
                <a:ext cx="581890" cy="581890"/>
              </a:xfrm>
              <a:prstGeom prst="star8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5" name="8-Point Star 44"/>
              <p:cNvSpPr/>
              <p:nvPr/>
            </p:nvSpPr>
            <p:spPr>
              <a:xfrm>
                <a:off x="538441" y="3672856"/>
                <a:ext cx="277090" cy="277090"/>
              </a:xfrm>
              <a:prstGeom prst="star8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208584" y="3575918"/>
              <a:ext cx="792111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3200" b="1" dirty="0">
                  <a:solidFill>
                    <a:schemeClr val="accent4">
                      <a:lumMod val="50000"/>
                    </a:schemeClr>
                  </a:solidFill>
                  <a:latin typeface="TH NiramitIT๙" pitchFamily="2" charset="-34"/>
                  <a:cs typeface="TH NiramitIT๙" pitchFamily="2" charset="-34"/>
                </a:rPr>
                <a:t>เพื่อเป็นหลักเกณฑ์ในการประเมิน คัดเลือกองค์กร ชุมชน อำเภอ จังหวัดคุณธรรม สำหรับยกย่องและขยายผลในวงกว้าง</a:t>
              </a:r>
              <a:endParaRPr lang="en-US" sz="3200" b="1" dirty="0">
                <a:solidFill>
                  <a:schemeClr val="accent4">
                    <a:lumMod val="50000"/>
                  </a:schemeClr>
                </a:solidFill>
                <a:latin typeface="TH NiramitIT๙" pitchFamily="2" charset="-34"/>
                <a:cs typeface="TH NiramitIT๙" pitchFamily="2" charset="-34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049146" y="116632"/>
            <a:ext cx="7627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วัตถุประสงค์การกำหนดเกณ์การส่งเสริม พัฒนาและคัดเลือกองค์กร ชุมชน อำเภอ จังหวัดคุณธรรม</a:t>
            </a:r>
          </a:p>
        </p:txBody>
      </p:sp>
    </p:spTree>
    <p:extLst>
      <p:ext uri="{BB962C8B-B14F-4D97-AF65-F5344CB8AC3E}">
        <p14:creationId xmlns:p14="http://schemas.microsoft.com/office/powerpoint/2010/main" val="989677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-33148" y="1412776"/>
            <a:ext cx="91511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เกณฑ์การประเมินและคัดเลือก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47368" y="2636912"/>
            <a:ext cx="7049165" cy="2240798"/>
            <a:chOff x="1784648" y="2484346"/>
            <a:chExt cx="7636595" cy="2240798"/>
          </a:xfrm>
        </p:grpSpPr>
        <p:grpSp>
          <p:nvGrpSpPr>
            <p:cNvPr id="29" name="Group 28"/>
            <p:cNvGrpSpPr/>
            <p:nvPr/>
          </p:nvGrpSpPr>
          <p:grpSpPr>
            <a:xfrm>
              <a:off x="3770688" y="2484346"/>
              <a:ext cx="2046408" cy="1808750"/>
              <a:chOff x="776536" y="2052298"/>
              <a:chExt cx="2046408" cy="1808750"/>
            </a:xfrm>
          </p:grpSpPr>
          <p:sp>
            <p:nvSpPr>
              <p:cNvPr id="40" name="Oval 39"/>
              <p:cNvSpPr/>
              <p:nvPr/>
            </p:nvSpPr>
            <p:spPr>
              <a:xfrm rot="21111442">
                <a:off x="1018068" y="2061806"/>
                <a:ext cx="1493935" cy="1493935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776536" y="2052298"/>
                <a:ext cx="2046408" cy="1808750"/>
                <a:chOff x="805634" y="2806883"/>
                <a:chExt cx="2046408" cy="1808750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1309870" y="4215523"/>
                  <a:ext cx="15421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2000" b="1" dirty="0">
                      <a:solidFill>
                        <a:schemeClr val="accent4">
                          <a:lumMod val="50000"/>
                        </a:schemeClr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ชุมชนคุณธรรม</a:t>
                  </a:r>
                </a:p>
              </p:txBody>
            </p:sp>
            <p:grpSp>
              <p:nvGrpSpPr>
                <p:cNvPr id="33" name="Group 32"/>
                <p:cNvGrpSpPr/>
                <p:nvPr/>
              </p:nvGrpSpPr>
              <p:grpSpPr>
                <a:xfrm>
                  <a:off x="805634" y="2806883"/>
                  <a:ext cx="1961926" cy="1520718"/>
                  <a:chOff x="1225161" y="1028776"/>
                  <a:chExt cx="2108296" cy="1634171"/>
                </a:xfrm>
              </p:grpSpPr>
              <p:pic>
                <p:nvPicPr>
                  <p:cNvPr id="34" name="Picture 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City-Building4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9212" r="27757"/>
                  <a:stretch/>
                </p:blipFill>
                <p:spPr bwMode="auto">
                  <a:xfrm>
                    <a:off x="1533257" y="1436939"/>
                    <a:ext cx="1440160" cy="96500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5" name="Picture 3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Flying-Bird-PNG-HD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23098">
                    <a:off x="2133206" y="1028776"/>
                    <a:ext cx="761298" cy="76129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6" name="Picture 4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img-top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25161" y="1901932"/>
                    <a:ext cx="2108296" cy="76101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grpSp>
          <p:nvGrpSpPr>
            <p:cNvPr id="3" name="Group 2"/>
            <p:cNvGrpSpPr/>
            <p:nvPr/>
          </p:nvGrpSpPr>
          <p:grpSpPr>
            <a:xfrm>
              <a:off x="1784648" y="2713222"/>
              <a:ext cx="2054775" cy="1795898"/>
              <a:chOff x="1784648" y="2713222"/>
              <a:chExt cx="2054775" cy="1795898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1784648" y="4109010"/>
                <a:ext cx="180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000" b="1" dirty="0">
                    <a:solidFill>
                      <a:schemeClr val="accent4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องค์กรคุณธรรม</a:t>
                </a:r>
              </a:p>
            </p:txBody>
          </p:sp>
          <p:sp>
            <p:nvSpPr>
              <p:cNvPr id="60" name="Oval 59"/>
              <p:cNvSpPr/>
              <p:nvPr/>
            </p:nvSpPr>
            <p:spPr>
              <a:xfrm rot="21448073">
                <a:off x="2094993" y="2713222"/>
                <a:ext cx="1493933" cy="1493933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1929875" y="2767543"/>
                <a:ext cx="1909548" cy="1169888"/>
                <a:chOff x="730208" y="527678"/>
                <a:chExt cx="3099626" cy="1898992"/>
              </a:xfrm>
            </p:grpSpPr>
            <p:pic>
              <p:nvPicPr>
                <p:cNvPr id="57" name="Picture 6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img_makinglifeeasier.pn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5732"/>
                <a:stretch/>
              </p:blipFill>
              <p:spPr bwMode="auto">
                <a:xfrm>
                  <a:off x="730208" y="527678"/>
                  <a:ext cx="3099626" cy="10977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5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001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36368" y="1660660"/>
                  <a:ext cx="2232248" cy="7660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61" name="Group 60"/>
            <p:cNvGrpSpPr/>
            <p:nvPr/>
          </p:nvGrpSpPr>
          <p:grpSpPr>
            <a:xfrm>
              <a:off x="7614270" y="2621048"/>
              <a:ext cx="1806973" cy="1784126"/>
              <a:chOff x="7872963" y="2469287"/>
              <a:chExt cx="1806973" cy="1784126"/>
            </a:xfrm>
          </p:grpSpPr>
          <p:sp>
            <p:nvSpPr>
              <p:cNvPr id="67" name="Oval 66"/>
              <p:cNvSpPr/>
              <p:nvPr/>
            </p:nvSpPr>
            <p:spPr>
              <a:xfrm rot="686669" flipH="1">
                <a:off x="7872963" y="2469287"/>
                <a:ext cx="1493935" cy="1493935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8236029" y="3853303"/>
                <a:ext cx="14439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000" b="1" dirty="0">
                    <a:solidFill>
                      <a:schemeClr val="accent4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จังหวัดคุณธรรม</a:t>
                </a:r>
              </a:p>
            </p:txBody>
          </p:sp>
          <p:pic>
            <p:nvPicPr>
              <p:cNvPr id="64" name="Picture 4" descr="D:\07 สมัชชาคุณธรรม 61\แผนแม่บทส่งเสริมคุณธรรม\04 แนวทางการส่งเสริม พัฒนาและคัดเลือกจังหวัดคุณธรรม\รูปประกอบ\thailand-map-1360073_960_720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14967">
                <a:off x="8249250" y="2498646"/>
                <a:ext cx="794968" cy="14638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6" descr="D:\07 สมัชชาคุณธรรม 61\แผนแม่บทส่งเสริมคุณธรรม\04 แนวทางการส่งเสริม พัฒนาและคัดเลือกจังหวัดคุณธรรม\รูปประกอบ\pointer_compass-512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67046" y="2795811"/>
                <a:ext cx="374386" cy="3743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8" name="Group 67"/>
            <p:cNvGrpSpPr/>
            <p:nvPr/>
          </p:nvGrpSpPr>
          <p:grpSpPr>
            <a:xfrm>
              <a:off x="5801598" y="2934617"/>
              <a:ext cx="1838146" cy="1790527"/>
              <a:chOff x="6753200" y="4647538"/>
              <a:chExt cx="1838146" cy="1790527"/>
            </a:xfrm>
          </p:grpSpPr>
          <p:sp>
            <p:nvSpPr>
              <p:cNvPr id="75" name="Oval 74"/>
              <p:cNvSpPr/>
              <p:nvPr/>
            </p:nvSpPr>
            <p:spPr>
              <a:xfrm rot="530647" flipH="1">
                <a:off x="6806627" y="4647538"/>
                <a:ext cx="1493935" cy="1493935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6791146" y="6037955"/>
                <a:ext cx="180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000" b="1" dirty="0">
                    <a:solidFill>
                      <a:schemeClr val="accent4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อำเภอคุณธรรม</a:t>
                </a:r>
              </a:p>
            </p:txBody>
          </p:sp>
          <p:pic>
            <p:nvPicPr>
              <p:cNvPr id="71" name="Picture 7" descr="D:\07 สมัชชาคุณธรรม 61\แผนแม่บทส่งเสริมคุณธรรม\03 แนวทางการส่งเสริม พัฒนาและคัดเลือกอำเภอคุณธรรม\รูปภาพ\seo-local-ico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3550" y="4703063"/>
                <a:ext cx="969900" cy="969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11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Untitled-3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3200" y="5311358"/>
                <a:ext cx="1807883" cy="8539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3" name="Group 42"/>
          <p:cNvGrpSpPr/>
          <p:nvPr/>
        </p:nvGrpSpPr>
        <p:grpSpPr>
          <a:xfrm>
            <a:off x="-164466" y="4940064"/>
            <a:ext cx="9323249" cy="2089336"/>
            <a:chOff x="-180770" y="5166885"/>
            <a:chExt cx="8856554" cy="1832077"/>
          </a:xfrm>
        </p:grpSpPr>
        <p:grpSp>
          <p:nvGrpSpPr>
            <p:cNvPr id="44" name="Group 43"/>
            <p:cNvGrpSpPr/>
            <p:nvPr/>
          </p:nvGrpSpPr>
          <p:grpSpPr>
            <a:xfrm>
              <a:off x="1666651" y="5733256"/>
              <a:ext cx="3586777" cy="1159237"/>
              <a:chOff x="1666651" y="5733256"/>
              <a:chExt cx="3586777" cy="1159237"/>
            </a:xfrm>
          </p:grpSpPr>
          <p:pic>
            <p:nvPicPr>
              <p:cNvPr id="92" name="Picture 18" descr="D:\07 สมัชชาคุณธรรม 61\แผนแม่บทส่งเสริมคุณธรรม\01 แนวทางการส่งเสริม พัฒนาและคัดเลือก (รวม)\02 แนวทางการส่งเสริม พัฒนาและคัดเลือกชุมชนคุณธรรม\รูปภาพ\ช้าง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6021288"/>
                <a:ext cx="555734" cy="5009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19" descr="D:\07 สมัชชาคุณธรรม 61\แผนแม่บทส่งเสริมคุณธรรม\01 แนวทางการส่งเสริม พัฒนาและคัดเลือก (รวม)\02 แนวทางการส่งเสริม พัฒนาและคัดเลือกชุมชนคุณธรรม\รูปภาพ\สวนนาไร่.png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413" r="79"/>
              <a:stretch/>
            </p:blipFill>
            <p:spPr bwMode="auto">
              <a:xfrm>
                <a:off x="1666651" y="5733256"/>
                <a:ext cx="3586777" cy="11592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5" name="Group 44"/>
            <p:cNvGrpSpPr/>
            <p:nvPr/>
          </p:nvGrpSpPr>
          <p:grpSpPr>
            <a:xfrm>
              <a:off x="4950018" y="5166885"/>
              <a:ext cx="3725766" cy="1701741"/>
              <a:chOff x="1421510" y="860012"/>
              <a:chExt cx="5103531" cy="2331035"/>
            </a:xfrm>
          </p:grpSpPr>
          <p:pic>
            <p:nvPicPr>
              <p:cNvPr id="90" name="Picture 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City-Building4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12" r="38284"/>
              <a:stretch/>
            </p:blipFill>
            <p:spPr bwMode="auto">
              <a:xfrm flipH="1">
                <a:off x="4621681" y="1329034"/>
                <a:ext cx="1903360" cy="16884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1" name="Picture 6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img-travel new.png"/>
              <p:cNvPicPr>
                <a:picLocks noChangeAspect="1" noChangeArrowheads="1"/>
              </p:cNvPicPr>
              <p:nvPr/>
            </p:nvPicPr>
            <p:blipFill rotWithShape="1">
              <a:blip r:embed="rId1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12193" r="1578" b="2307"/>
              <a:stretch/>
            </p:blipFill>
            <p:spPr bwMode="auto">
              <a:xfrm flipH="1">
                <a:off x="1421510" y="860012"/>
                <a:ext cx="3332862" cy="23310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6" name="Picture 17" descr="D:\07 สมัชชาคุณธรรม 61\แผนแม่บทส่งเสริมคุณธรรม\01 แนวทางการส่งเสริม พัฒนาและคัดเลือก (รวม)\02 แนวทางการส่งเสริม พัฒนาและคัดเลือกชุมชนคุณธรรม\รูปภาพ\Untitled-3.pn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610" y="6271746"/>
              <a:ext cx="1355807" cy="640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3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Flying-Bird-PNG-HD.png"/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3098">
              <a:off x="3533131" y="5407461"/>
              <a:ext cx="683136" cy="683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0" name="Group 49"/>
            <p:cNvGrpSpPr/>
            <p:nvPr/>
          </p:nvGrpSpPr>
          <p:grpSpPr>
            <a:xfrm>
              <a:off x="-180770" y="5698710"/>
              <a:ext cx="2270047" cy="1300252"/>
              <a:chOff x="-180770" y="5698710"/>
              <a:chExt cx="2270047" cy="1300252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-180770" y="5698710"/>
                <a:ext cx="2270047" cy="1300252"/>
                <a:chOff x="346384" y="3239236"/>
                <a:chExt cx="2584596" cy="1480423"/>
              </a:xfrm>
            </p:grpSpPr>
            <p:pic>
              <p:nvPicPr>
                <p:cNvPr id="59" name="Picture 3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ava_2.png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5736" y="3593370"/>
                  <a:ext cx="115244" cy="1152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62" name="Group 61"/>
                <p:cNvGrpSpPr/>
                <p:nvPr/>
              </p:nvGrpSpPr>
              <p:grpSpPr>
                <a:xfrm>
                  <a:off x="346384" y="3239236"/>
                  <a:ext cx="2580039" cy="1480423"/>
                  <a:chOff x="-96837" y="5559431"/>
                  <a:chExt cx="2580039" cy="1480423"/>
                </a:xfrm>
              </p:grpSpPr>
              <p:pic>
                <p:nvPicPr>
                  <p:cNvPr id="66" name="Picture 3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Discover-Thainess (1)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7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65700"/>
                  <a:stretch/>
                </p:blipFill>
                <p:spPr bwMode="auto">
                  <a:xfrm flipH="1">
                    <a:off x="794979" y="5758986"/>
                    <a:ext cx="609249" cy="66314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9" name="Picture 31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N246146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8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0454" r="15928" b="59170"/>
                  <a:stretch/>
                </p:blipFill>
                <p:spPr bwMode="auto">
                  <a:xfrm>
                    <a:off x="1415900" y="5846995"/>
                    <a:ext cx="878235" cy="5908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4" name="Picture 13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cloud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9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17826"/>
                  <a:stretch/>
                </p:blipFill>
                <p:spPr bwMode="auto">
                  <a:xfrm>
                    <a:off x="-6373" y="5559431"/>
                    <a:ext cx="1022464" cy="124426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5" name="Picture 28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บั้งไฟ.png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1215772" y="6047097"/>
                    <a:ext cx="1267430" cy="84435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6" name="Picture 30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กลองยาว.png"/>
                  <p:cNvPicPr>
                    <a:picLocks noChangeAspect="1" noChangeArrowheads="1"/>
                  </p:cNvPicPr>
                  <p:nvPr/>
                </p:nvPicPr>
                <p:blipFill>
                  <a:blip r:embed="rId21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614920">
                    <a:off x="-96837" y="6075383"/>
                    <a:ext cx="883036" cy="89234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7" name="Picture 24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main@2x.png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1078969">
                    <a:off x="630306" y="6157517"/>
                    <a:ext cx="882337" cy="88233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8" name="Picture 3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ava_2.png"/>
                  <p:cNvPicPr>
                    <a:picLocks noChangeAspect="1" noChangeArrowheads="1"/>
                  </p:cNvPicPr>
                  <p:nvPr/>
                </p:nvPicPr>
                <p:blipFill>
                  <a:blip r:embed="rId23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22206" y="5559432"/>
                    <a:ext cx="315711" cy="31571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9" name="Picture 3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ava_2.png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>
                    <a:duotone>
                      <a:schemeClr val="accent6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896570" y="5687096"/>
                    <a:ext cx="147064" cy="14706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pic>
            <p:nvPicPr>
              <p:cNvPr id="55" name="Picture 3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ava_2.png"/>
              <p:cNvPicPr>
                <a:picLocks noChangeAspect="1" noChangeArrowheads="1"/>
              </p:cNvPicPr>
              <p:nvPr/>
            </p:nvPicPr>
            <p:blipFill>
              <a:blip r:embed="rId24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2436" y="5963241"/>
                <a:ext cx="129166" cy="1291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025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6139739" y="1486285"/>
            <a:ext cx="2287672" cy="4563642"/>
            <a:chOff x="172809" y="269173"/>
            <a:chExt cx="3256032" cy="5995762"/>
          </a:xfrm>
        </p:grpSpPr>
        <p:grpSp>
          <p:nvGrpSpPr>
            <p:cNvPr id="32" name="Group 31"/>
            <p:cNvGrpSpPr/>
            <p:nvPr/>
          </p:nvGrpSpPr>
          <p:grpSpPr>
            <a:xfrm>
              <a:off x="172809" y="269173"/>
              <a:ext cx="3256032" cy="5995762"/>
              <a:chOff x="1531591" y="469454"/>
              <a:chExt cx="3256032" cy="5995762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531591" y="469454"/>
                <a:ext cx="3256032" cy="5995762"/>
                <a:chOff x="3465316" y="659794"/>
                <a:chExt cx="3256032" cy="5995762"/>
              </a:xfrm>
            </p:grpSpPr>
            <p:pic>
              <p:nvPicPr>
                <p:cNvPr id="37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44608" y="2996952"/>
                  <a:ext cx="472530" cy="4734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8271" y="5064576"/>
                  <a:ext cx="472530" cy="4734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10" descr="D:\07 สมัชชาคุณธรรม 61\05 แนวทางการส่งเสริม พัฒนาและคัดเลือกจังหวัดคุณธรรม\รูปประกอบ\thailand-map-1360073_960_720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65316" y="659794"/>
                  <a:ext cx="3256032" cy="59957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Freeform 39"/>
                <p:cNvSpPr/>
                <p:nvPr/>
              </p:nvSpPr>
              <p:spPr>
                <a:xfrm>
                  <a:off x="4137508" y="1652196"/>
                  <a:ext cx="1426066" cy="4538391"/>
                </a:xfrm>
                <a:custGeom>
                  <a:avLst/>
                  <a:gdLst>
                    <a:gd name="connsiteX0" fmla="*/ 225573 w 1631145"/>
                    <a:gd name="connsiteY0" fmla="*/ 0 h 5191048"/>
                    <a:gd name="connsiteX1" fmla="*/ 1628704 w 1631145"/>
                    <a:gd name="connsiteY1" fmla="*/ 709449 h 5191048"/>
                    <a:gd name="connsiteX2" fmla="*/ 556649 w 1631145"/>
                    <a:gd name="connsiteY2" fmla="*/ 1860331 h 5191048"/>
                    <a:gd name="connsiteX3" fmla="*/ 241338 w 1631145"/>
                    <a:gd name="connsiteY3" fmla="*/ 2837793 h 5191048"/>
                    <a:gd name="connsiteX4" fmla="*/ 4856 w 1631145"/>
                    <a:gd name="connsiteY4" fmla="*/ 4162097 h 5191048"/>
                    <a:gd name="connsiteX5" fmla="*/ 462056 w 1631145"/>
                    <a:gd name="connsiteY5" fmla="*/ 5044966 h 5191048"/>
                    <a:gd name="connsiteX6" fmla="*/ 966552 w 1631145"/>
                    <a:gd name="connsiteY6" fmla="*/ 5186855 h 5191048"/>
                    <a:gd name="connsiteX7" fmla="*/ 1029614 w 1631145"/>
                    <a:gd name="connsiteY7" fmla="*/ 5139559 h 5191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31145" h="5191048">
                      <a:moveTo>
                        <a:pt x="225573" y="0"/>
                      </a:moveTo>
                      <a:cubicBezTo>
                        <a:pt x="899549" y="199697"/>
                        <a:pt x="1573525" y="399394"/>
                        <a:pt x="1628704" y="709449"/>
                      </a:cubicBezTo>
                      <a:cubicBezTo>
                        <a:pt x="1683883" y="1019504"/>
                        <a:pt x="787877" y="1505607"/>
                        <a:pt x="556649" y="1860331"/>
                      </a:cubicBezTo>
                      <a:cubicBezTo>
                        <a:pt x="325421" y="2215055"/>
                        <a:pt x="333303" y="2454165"/>
                        <a:pt x="241338" y="2837793"/>
                      </a:cubicBezTo>
                      <a:cubicBezTo>
                        <a:pt x="149373" y="3221421"/>
                        <a:pt x="-31930" y="3794235"/>
                        <a:pt x="4856" y="4162097"/>
                      </a:cubicBezTo>
                      <a:cubicBezTo>
                        <a:pt x="41642" y="4529959"/>
                        <a:pt x="301773" y="4874173"/>
                        <a:pt x="462056" y="5044966"/>
                      </a:cubicBezTo>
                      <a:cubicBezTo>
                        <a:pt x="622339" y="5215759"/>
                        <a:pt x="871959" y="5171090"/>
                        <a:pt x="966552" y="5186855"/>
                      </a:cubicBezTo>
                      <a:cubicBezTo>
                        <a:pt x="1061145" y="5202621"/>
                        <a:pt x="1045379" y="5171090"/>
                        <a:pt x="1029614" y="5139559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pic>
              <p:nvPicPr>
                <p:cNvPr id="41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3069" y="1367047"/>
                  <a:ext cx="490970" cy="4918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6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7469" y="1933907"/>
                <a:ext cx="601435" cy="602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3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<p:cNvPicPr>
              <a:picLocks noChangeAspect="1" noChangeArrowheads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755" y="3731716"/>
              <a:ext cx="268300" cy="268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721" y="5678942"/>
              <a:ext cx="472530" cy="473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406024" y="17330"/>
            <a:ext cx="91511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</a:t>
            </a:r>
            <a:r>
              <a:rPr lang="th-TH" sz="8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องค์กรคุณธรรม</a:t>
            </a:r>
          </a:p>
        </p:txBody>
      </p:sp>
      <p:grpSp>
        <p:nvGrpSpPr>
          <p:cNvPr id="152" name="Group 151"/>
          <p:cNvGrpSpPr/>
          <p:nvPr/>
        </p:nvGrpSpPr>
        <p:grpSpPr>
          <a:xfrm flipH="1">
            <a:off x="6923522" y="-315416"/>
            <a:ext cx="2082711" cy="1925949"/>
            <a:chOff x="1094321" y="4115366"/>
            <a:chExt cx="1910581" cy="1810048"/>
          </a:xfrm>
        </p:grpSpPr>
        <p:grpSp>
          <p:nvGrpSpPr>
            <p:cNvPr id="153" name="Group 152"/>
            <p:cNvGrpSpPr/>
            <p:nvPr/>
          </p:nvGrpSpPr>
          <p:grpSpPr>
            <a:xfrm rot="21448073">
              <a:off x="1259317" y="4431481"/>
              <a:ext cx="1745585" cy="1493933"/>
              <a:chOff x="1228412" y="721081"/>
              <a:chExt cx="1813091" cy="1551708"/>
            </a:xfrm>
          </p:grpSpPr>
          <p:sp>
            <p:nvSpPr>
              <p:cNvPr id="157" name="Teardrop 156"/>
              <p:cNvSpPr/>
              <p:nvPr/>
            </p:nvSpPr>
            <p:spPr>
              <a:xfrm rot="2856381">
                <a:off x="2108830" y="1033295"/>
                <a:ext cx="932673" cy="932673"/>
              </a:xfrm>
              <a:prstGeom prst="teardrop">
                <a:avLst/>
              </a:prstGeom>
              <a:solidFill>
                <a:srgbClr val="429780"/>
              </a:solidFill>
              <a:ln>
                <a:solidFill>
                  <a:srgbClr val="42978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1228412" y="721081"/>
                <a:ext cx="1551708" cy="155170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1094321" y="4115366"/>
              <a:ext cx="1909548" cy="1545882"/>
              <a:chOff x="730208" y="-82645"/>
              <a:chExt cx="3099626" cy="2509315"/>
            </a:xfrm>
          </p:grpSpPr>
          <p:pic>
            <p:nvPicPr>
              <p:cNvPr id="155" name="Picture 6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img_makinglifeeasier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208" y="-82645"/>
                <a:ext cx="3099626" cy="1708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6" name="Picture 5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001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6368" y="1660660"/>
                <a:ext cx="2232248" cy="7660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849740" y="3284984"/>
            <a:ext cx="8156493" cy="1492977"/>
            <a:chOff x="882518" y="3414321"/>
            <a:chExt cx="9039031" cy="1492977"/>
          </a:xfrm>
        </p:grpSpPr>
        <p:sp>
          <p:nvSpPr>
            <p:cNvPr id="129" name="Rectangle 128"/>
            <p:cNvSpPr/>
            <p:nvPr/>
          </p:nvSpPr>
          <p:spPr>
            <a:xfrm>
              <a:off x="892325" y="3423288"/>
              <a:ext cx="9029224" cy="1397118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643327" y="3414321"/>
              <a:ext cx="59759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๖. มีการยกย่อง เชิดชูด้านคุณธรรม</a:t>
              </a:r>
            </a:p>
            <a:p>
              <a:r>
                <a:rPr lang="th-TH" sz="2400" b="1" dirty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๕. มีการติดตาม รายงาน ประเมินผลเพื่อพัฒนา  ปรับปรุง </a:t>
              </a:r>
            </a:p>
            <a:p>
              <a:r>
                <a:rPr lang="th-TH" sz="2400" b="1" dirty="0">
                  <a:solidFill>
                    <a:schemeClr val="accent5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๔. มีผลสำเร็จตามคุณธรรมเป้าหมาย</a:t>
              </a:r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882518" y="3423289"/>
              <a:ext cx="2558314" cy="1484009"/>
              <a:chOff x="215775" y="2904987"/>
              <a:chExt cx="2558314" cy="1197747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215775" y="2904987"/>
                <a:ext cx="2558314" cy="119774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524118" y="3052852"/>
                <a:ext cx="1984648" cy="869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ระดับที่ ๒</a:t>
                </a:r>
              </a:p>
              <a:p>
                <a:pPr algn="ctr"/>
                <a:r>
                  <a:rPr lang="th-TH" sz="28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องค์กรคุณธรรม 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435873" y="1484784"/>
            <a:ext cx="7570360" cy="1676605"/>
            <a:chOff x="1555324" y="1746682"/>
            <a:chExt cx="8216697" cy="1676605"/>
          </a:xfrm>
        </p:grpSpPr>
        <p:sp>
          <p:nvSpPr>
            <p:cNvPr id="133" name="Rectangle 132"/>
            <p:cNvSpPr/>
            <p:nvPr/>
          </p:nvSpPr>
          <p:spPr>
            <a:xfrm>
              <a:off x="1683244" y="1746682"/>
              <a:ext cx="8088777" cy="1676605"/>
            </a:xfrm>
            <a:prstGeom prst="rect">
              <a:avLst/>
            </a:prstGeom>
            <a:noFill/>
            <a:ln w="28575">
              <a:solidFill>
                <a:srgbClr val="92003B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304929" y="1746682"/>
              <a:ext cx="54518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rgbClr val="7E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๙. มีองค์ความรู้ และสามารถเป็นแหล่งเรียนรู้ขยายผล </a:t>
              </a:r>
            </a:p>
            <a:p>
              <a:r>
                <a:rPr lang="th-TH" sz="2400" b="1" dirty="0">
                  <a:solidFill>
                    <a:srgbClr val="7E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๘. เพิ่มมิติศาสนา/หลักปรัชญาเศรษฐกิจพอเพียง/</a:t>
              </a:r>
              <a:br>
                <a:rPr lang="th-TH" sz="2400" b="1" dirty="0">
                  <a:solidFill>
                    <a:srgbClr val="7E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400" b="1" dirty="0">
                  <a:solidFill>
                    <a:srgbClr val="7E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วิถีวัฒนธรรม</a:t>
              </a:r>
            </a:p>
            <a:p>
              <a:r>
                <a:rPr lang="th-TH" sz="2400" b="1" dirty="0">
                  <a:solidFill>
                    <a:srgbClr val="7E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๗. มีผลสำเร็จตามแผนพัฒนาส่งเสริมคุณธรรม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555324" y="1844823"/>
              <a:ext cx="2771951" cy="1578463"/>
              <a:chOff x="7243956" y="1844823"/>
              <a:chExt cx="2771951" cy="1578463"/>
            </a:xfrm>
          </p:grpSpPr>
          <p:sp>
            <p:nvSpPr>
              <p:cNvPr id="126" name="Rectangle 125"/>
              <p:cNvSpPr/>
              <p:nvPr/>
            </p:nvSpPr>
            <p:spPr>
              <a:xfrm rot="16200000">
                <a:off x="7853164" y="1354899"/>
                <a:ext cx="1578463" cy="2558312"/>
              </a:xfrm>
              <a:prstGeom prst="rect">
                <a:avLst/>
              </a:prstGeom>
              <a:solidFill>
                <a:srgbClr val="920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7243956" y="2135758"/>
                <a:ext cx="277195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ระดับที่ ๓</a:t>
                </a:r>
              </a:p>
              <a:p>
                <a:pPr algn="ctr"/>
                <a:r>
                  <a:rPr lang="th-TH" sz="28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องค์กรคุณธรรมต้นแบบ 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99832" y="4869160"/>
            <a:ext cx="9091999" cy="1512168"/>
            <a:chOff x="-125919" y="4797152"/>
            <a:chExt cx="10047469" cy="1512168"/>
          </a:xfrm>
        </p:grpSpPr>
        <p:grpSp>
          <p:nvGrpSpPr>
            <p:cNvPr id="136" name="Group 135"/>
            <p:cNvGrpSpPr/>
            <p:nvPr/>
          </p:nvGrpSpPr>
          <p:grpSpPr>
            <a:xfrm>
              <a:off x="-15553" y="4797152"/>
              <a:ext cx="9937103" cy="1512168"/>
              <a:chOff x="2571607" y="4278850"/>
              <a:chExt cx="6817193" cy="1512168"/>
            </a:xfrm>
          </p:grpSpPr>
          <p:sp>
            <p:nvSpPr>
              <p:cNvPr id="137" name="Rectangle 136"/>
              <p:cNvSpPr/>
              <p:nvPr/>
            </p:nvSpPr>
            <p:spPr>
              <a:xfrm>
                <a:off x="2571607" y="4388994"/>
                <a:ext cx="6817193" cy="1402024"/>
              </a:xfrm>
              <a:prstGeom prst="rect">
                <a:avLst/>
              </a:prstGeom>
              <a:noFill/>
              <a:ln>
                <a:solidFill>
                  <a:srgbClr val="FF0066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4547606" y="4278850"/>
                <a:ext cx="435724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thaiDist"/>
                <a:r>
                  <a:rPr lang="th-TH" sz="2400" b="1" dirty="0">
                    <a:solidFill>
                      <a:srgbClr val="FF0066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๓. มีแผนดำเนินงานด้านส่งเสริมคุณธรรม และผู้รับผิดชอบ</a:t>
                </a:r>
              </a:p>
              <a:p>
                <a:pPr algn="thaiDist"/>
                <a:r>
                  <a:rPr lang="th-TH" sz="2400" b="1" dirty="0">
                    <a:solidFill>
                      <a:srgbClr val="FF0066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๒. กำหนดเป้าหมาย “ปัญหาที่อยากแก้” “ความดีที่อยากทำ”</a:t>
                </a:r>
              </a:p>
              <a:p>
                <a:pPr algn="thaiDist"/>
                <a:r>
                  <a:rPr lang="th-TH" sz="2400" b="1" dirty="0">
                    <a:solidFill>
                      <a:srgbClr val="FF0066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๑. ประกาศข้อตกลง (เจตนารมณ์) ร่วมกัน </a:t>
                </a:r>
              </a:p>
            </p:txBody>
          </p:sp>
        </p:grpSp>
        <p:sp>
          <p:nvSpPr>
            <p:cNvPr id="160" name="Rectangle 159"/>
            <p:cNvSpPr/>
            <p:nvPr/>
          </p:nvSpPr>
          <p:spPr>
            <a:xfrm>
              <a:off x="-15552" y="4907296"/>
              <a:ext cx="2558314" cy="1402024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-125919" y="4982206"/>
              <a:ext cx="279926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ระดับที่ ๑</a:t>
              </a:r>
            </a:p>
            <a:p>
              <a:pPr algn="ctr"/>
              <a:r>
                <a:rPr lang="th-TH" sz="28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องค์กรส่งเสริมคุณธรรม 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21667" y="4454656"/>
            <a:ext cx="728073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๑ - ๓ </a:t>
            </a:r>
          </a:p>
          <a:p>
            <a:pPr algn="ctr"/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 </a:t>
            </a:r>
          </a:p>
          <a:p>
            <a:pPr algn="ctr"/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 คะแนน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0586" y="2905420"/>
            <a:ext cx="728073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๑ - ๖ </a:t>
            </a:r>
          </a:p>
          <a:p>
            <a:pPr algn="ctr"/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 </a:t>
            </a:r>
          </a:p>
          <a:p>
            <a:pPr algn="ctr"/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๖ คะแนน</a:t>
            </a:r>
          </a:p>
        </p:txBody>
      </p:sp>
      <p:sp>
        <p:nvSpPr>
          <p:cNvPr id="44" name="7-Point Star 43"/>
          <p:cNvSpPr/>
          <p:nvPr/>
        </p:nvSpPr>
        <p:spPr>
          <a:xfrm>
            <a:off x="38" y="4321736"/>
            <a:ext cx="246185" cy="276999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7-Point Star 44"/>
          <p:cNvSpPr/>
          <p:nvPr/>
        </p:nvSpPr>
        <p:spPr>
          <a:xfrm>
            <a:off x="710137" y="2766921"/>
            <a:ext cx="246185" cy="276999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TextBox 45"/>
          <p:cNvSpPr txBox="1"/>
          <p:nvPr/>
        </p:nvSpPr>
        <p:spPr>
          <a:xfrm>
            <a:off x="1523148" y="1445843"/>
            <a:ext cx="728073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๑ - ๙ </a:t>
            </a:r>
          </a:p>
          <a:p>
            <a:pPr algn="ctr"/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 </a:t>
            </a:r>
          </a:p>
          <a:p>
            <a:pPr algn="ctr"/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๙ คะแนน</a:t>
            </a:r>
          </a:p>
        </p:txBody>
      </p:sp>
      <p:sp>
        <p:nvSpPr>
          <p:cNvPr id="47" name="7-Point Star 46"/>
          <p:cNvSpPr/>
          <p:nvPr/>
        </p:nvSpPr>
        <p:spPr>
          <a:xfrm>
            <a:off x="1422699" y="1196753"/>
            <a:ext cx="246185" cy="276999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2023415" y="6362164"/>
            <a:ext cx="411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****ต้องทำทุกตัวชี้วัด****</a:t>
            </a:r>
          </a:p>
        </p:txBody>
      </p:sp>
    </p:spTree>
    <p:extLst>
      <p:ext uri="{BB962C8B-B14F-4D97-AF65-F5344CB8AC3E}">
        <p14:creationId xmlns:p14="http://schemas.microsoft.com/office/powerpoint/2010/main" val="1159857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6139739" y="1601662"/>
            <a:ext cx="2287672" cy="4563642"/>
            <a:chOff x="172809" y="269173"/>
            <a:chExt cx="3256032" cy="5995762"/>
          </a:xfrm>
        </p:grpSpPr>
        <p:grpSp>
          <p:nvGrpSpPr>
            <p:cNvPr id="25" name="Group 24"/>
            <p:cNvGrpSpPr/>
            <p:nvPr/>
          </p:nvGrpSpPr>
          <p:grpSpPr>
            <a:xfrm>
              <a:off x="172809" y="269173"/>
              <a:ext cx="3256032" cy="5995762"/>
              <a:chOff x="1531591" y="469454"/>
              <a:chExt cx="3256032" cy="5995762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531591" y="469454"/>
                <a:ext cx="3256032" cy="5995762"/>
                <a:chOff x="3465316" y="659794"/>
                <a:chExt cx="3256032" cy="5995762"/>
              </a:xfrm>
            </p:grpSpPr>
            <p:pic>
              <p:nvPicPr>
                <p:cNvPr id="30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44608" y="2996952"/>
                  <a:ext cx="472530" cy="4734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8271" y="5064576"/>
                  <a:ext cx="472530" cy="4734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Picture 10" descr="D:\07 สมัชชาคุณธรรม 61\05 แนวทางการส่งเสริม พัฒนาและคัดเลือกจังหวัดคุณธรรม\รูปประกอบ\thailand-map-1360073_960_720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65316" y="659794"/>
                  <a:ext cx="3256032" cy="59957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3" name="Freeform 32"/>
                <p:cNvSpPr/>
                <p:nvPr/>
              </p:nvSpPr>
              <p:spPr>
                <a:xfrm>
                  <a:off x="4137508" y="1652196"/>
                  <a:ext cx="1426066" cy="4538391"/>
                </a:xfrm>
                <a:custGeom>
                  <a:avLst/>
                  <a:gdLst>
                    <a:gd name="connsiteX0" fmla="*/ 225573 w 1631145"/>
                    <a:gd name="connsiteY0" fmla="*/ 0 h 5191048"/>
                    <a:gd name="connsiteX1" fmla="*/ 1628704 w 1631145"/>
                    <a:gd name="connsiteY1" fmla="*/ 709449 h 5191048"/>
                    <a:gd name="connsiteX2" fmla="*/ 556649 w 1631145"/>
                    <a:gd name="connsiteY2" fmla="*/ 1860331 h 5191048"/>
                    <a:gd name="connsiteX3" fmla="*/ 241338 w 1631145"/>
                    <a:gd name="connsiteY3" fmla="*/ 2837793 h 5191048"/>
                    <a:gd name="connsiteX4" fmla="*/ 4856 w 1631145"/>
                    <a:gd name="connsiteY4" fmla="*/ 4162097 h 5191048"/>
                    <a:gd name="connsiteX5" fmla="*/ 462056 w 1631145"/>
                    <a:gd name="connsiteY5" fmla="*/ 5044966 h 5191048"/>
                    <a:gd name="connsiteX6" fmla="*/ 966552 w 1631145"/>
                    <a:gd name="connsiteY6" fmla="*/ 5186855 h 5191048"/>
                    <a:gd name="connsiteX7" fmla="*/ 1029614 w 1631145"/>
                    <a:gd name="connsiteY7" fmla="*/ 5139559 h 5191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31145" h="5191048">
                      <a:moveTo>
                        <a:pt x="225573" y="0"/>
                      </a:moveTo>
                      <a:cubicBezTo>
                        <a:pt x="899549" y="199697"/>
                        <a:pt x="1573525" y="399394"/>
                        <a:pt x="1628704" y="709449"/>
                      </a:cubicBezTo>
                      <a:cubicBezTo>
                        <a:pt x="1683883" y="1019504"/>
                        <a:pt x="787877" y="1505607"/>
                        <a:pt x="556649" y="1860331"/>
                      </a:cubicBezTo>
                      <a:cubicBezTo>
                        <a:pt x="325421" y="2215055"/>
                        <a:pt x="333303" y="2454165"/>
                        <a:pt x="241338" y="2837793"/>
                      </a:cubicBezTo>
                      <a:cubicBezTo>
                        <a:pt x="149373" y="3221421"/>
                        <a:pt x="-31930" y="3794235"/>
                        <a:pt x="4856" y="4162097"/>
                      </a:cubicBezTo>
                      <a:cubicBezTo>
                        <a:pt x="41642" y="4529959"/>
                        <a:pt x="301773" y="4874173"/>
                        <a:pt x="462056" y="5044966"/>
                      </a:cubicBezTo>
                      <a:cubicBezTo>
                        <a:pt x="622339" y="5215759"/>
                        <a:pt x="871959" y="5171090"/>
                        <a:pt x="966552" y="5186855"/>
                      </a:cubicBezTo>
                      <a:cubicBezTo>
                        <a:pt x="1061145" y="5202621"/>
                        <a:pt x="1045379" y="5171090"/>
                        <a:pt x="1029614" y="5139559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pic>
              <p:nvPicPr>
                <p:cNvPr id="34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3069" y="1367047"/>
                  <a:ext cx="490970" cy="4918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9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7469" y="1933907"/>
                <a:ext cx="601435" cy="602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6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<p:cNvPicPr>
              <a:picLocks noChangeAspect="1" noChangeArrowheads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755" y="3731716"/>
              <a:ext cx="268300" cy="268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721" y="5678942"/>
              <a:ext cx="472530" cy="473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1588109" y="-198695"/>
            <a:ext cx="76367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การประเมิน</a:t>
            </a:r>
            <a:r>
              <a:rPr lang="th-TH" sz="8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ชุมชนคุณธรรม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9399" y="4713927"/>
            <a:ext cx="8957982" cy="1807845"/>
            <a:chOff x="129348" y="4941168"/>
            <a:chExt cx="9776651" cy="1974521"/>
          </a:xfrm>
        </p:grpSpPr>
        <p:sp>
          <p:nvSpPr>
            <p:cNvPr id="36" name="Rounded Rectangle 35"/>
            <p:cNvSpPr/>
            <p:nvPr/>
          </p:nvSpPr>
          <p:spPr>
            <a:xfrm>
              <a:off x="129348" y="4956053"/>
              <a:ext cx="9776651" cy="1785315"/>
            </a:xfrm>
            <a:prstGeom prst="round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20893" y="5212357"/>
              <a:ext cx="6928651" cy="131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chemeClr val="accent4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๓) มีแผนพัฒนาส่งเสริมคุณธรรมของชุมชน</a:t>
              </a:r>
            </a:p>
            <a:p>
              <a:r>
                <a:rPr lang="th-TH" sz="2400" b="1" dirty="0">
                  <a:solidFill>
                    <a:schemeClr val="accent4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๒) ร่วมกันกำหนดเป้าหมาย “ปัญหาที่อยากแก้” “ความดีที่อยากทำ”</a:t>
              </a:r>
              <a:endParaRPr lang="en-US" sz="24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400" b="1" dirty="0">
                  <a:solidFill>
                    <a:schemeClr val="accent4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๑) ร่วมกันประกาศข้อตกลง (ธรรมนูญ เจตนารมณ์)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29348" y="4941168"/>
              <a:ext cx="2504397" cy="1785315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6115" y="5268543"/>
              <a:ext cx="2472629" cy="1647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ระดับที่ ๑</a:t>
              </a:r>
            </a:p>
            <a:p>
              <a:pPr algn="ctr"/>
              <a:r>
                <a:rPr lang="th-TH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ชุมชนส่งเสริมคุณธรรม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49741" y="2934236"/>
            <a:ext cx="8227640" cy="1787237"/>
            <a:chOff x="920552" y="3140968"/>
            <a:chExt cx="9000998" cy="1787237"/>
          </a:xfrm>
        </p:grpSpPr>
        <p:sp>
          <p:nvSpPr>
            <p:cNvPr id="37" name="Rounded Rectangle 36"/>
            <p:cNvSpPr/>
            <p:nvPr/>
          </p:nvSpPr>
          <p:spPr>
            <a:xfrm>
              <a:off x="1984789" y="3152671"/>
              <a:ext cx="7936761" cy="1775534"/>
            </a:xfrm>
            <a:prstGeom prst="roundRect">
              <a:avLst>
                <a:gd name="adj" fmla="val 9260"/>
              </a:avLst>
            </a:prstGeom>
            <a:noFill/>
            <a:ln>
              <a:solidFill>
                <a:srgbClr val="2A1A5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28864" y="3152670"/>
              <a:ext cx="61206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rgbClr val="2A1A5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๖) ประกาศยกย่องเชิดชูบุคคลผู้ทำความดีและหรือบุคคล</a:t>
              </a:r>
              <a:br>
                <a:rPr lang="th-TH" sz="2400" b="1" dirty="0">
                  <a:solidFill>
                    <a:srgbClr val="2A1A5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400" b="1" dirty="0">
                  <a:solidFill>
                    <a:srgbClr val="2A1A5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ผู้มีคุณธรรม</a:t>
              </a:r>
            </a:p>
            <a:p>
              <a:r>
                <a:rPr lang="th-TH" sz="2400" b="1" dirty="0">
                  <a:solidFill>
                    <a:srgbClr val="2A1A5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๕) ติดตาม ประเมินผลสำเร็จ เพื่อทบทวน ปรับปรุง แผนพัฒนาฯ</a:t>
              </a:r>
            </a:p>
            <a:p>
              <a:r>
                <a:rPr lang="th-TH" sz="2400" b="1" dirty="0">
                  <a:solidFill>
                    <a:srgbClr val="2A1A5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๔) ความสำเร็จตามคุณธรรมเป้าหมายของชุมชน</a:t>
              </a:r>
              <a:endParaRPr lang="en-US" sz="2400" b="1" dirty="0">
                <a:solidFill>
                  <a:srgbClr val="2A1A5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920552" y="3140968"/>
              <a:ext cx="2504397" cy="1787236"/>
            </a:xfrm>
            <a:prstGeom prst="roundRect">
              <a:avLst/>
            </a:prstGeom>
            <a:solidFill>
              <a:srgbClr val="5B38B2"/>
            </a:solidFill>
            <a:ln>
              <a:solidFill>
                <a:srgbClr val="2A1A52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27198" y="3394829"/>
              <a:ext cx="252155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ระดับที่ ๒</a:t>
              </a:r>
            </a:p>
            <a:p>
              <a:pPr algn="ctr"/>
              <a:r>
                <a:rPr lang="th-TH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ชุมชนคุณธรรม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 rot="362130">
            <a:off x="-187525" y="-37730"/>
            <a:ext cx="2331127" cy="2043484"/>
            <a:chOff x="-1736124" y="1401464"/>
            <a:chExt cx="1879112" cy="1520533"/>
          </a:xfrm>
        </p:grpSpPr>
        <p:grpSp>
          <p:nvGrpSpPr>
            <p:cNvPr id="107" name="Group 106"/>
            <p:cNvGrpSpPr/>
            <p:nvPr/>
          </p:nvGrpSpPr>
          <p:grpSpPr>
            <a:xfrm rot="20812221">
              <a:off x="-1465091" y="1497879"/>
              <a:ext cx="1608079" cy="1424118"/>
              <a:chOff x="1228412" y="721081"/>
              <a:chExt cx="1752151" cy="1551708"/>
            </a:xfrm>
          </p:grpSpPr>
          <p:sp>
            <p:nvSpPr>
              <p:cNvPr id="108" name="Teardrop 107"/>
              <p:cNvSpPr/>
              <p:nvPr/>
            </p:nvSpPr>
            <p:spPr>
              <a:xfrm rot="2436946">
                <a:off x="2047890" y="1030598"/>
                <a:ext cx="932673" cy="932673"/>
              </a:xfrm>
              <a:prstGeom prst="teardrop">
                <a:avLst/>
              </a:prstGeom>
              <a:solidFill>
                <a:srgbClr val="429780"/>
              </a:solidFill>
              <a:ln>
                <a:solidFill>
                  <a:srgbClr val="42978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1228412" y="721081"/>
                <a:ext cx="1551708" cy="155170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104" name="Picture 2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City-Building4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2" r="27757"/>
            <a:stretch/>
          </p:blipFill>
          <p:spPr bwMode="auto">
            <a:xfrm rot="21300779">
              <a:off x="-1490721" y="1781916"/>
              <a:ext cx="1277544" cy="856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3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Flying-Bird-PNG-HD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523877">
              <a:off x="-998720" y="1401464"/>
              <a:ext cx="675336" cy="675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4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img-top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00779">
              <a:off x="-1736124" y="2191183"/>
              <a:ext cx="1870238" cy="675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462622" y="1325087"/>
            <a:ext cx="7629265" cy="1777851"/>
            <a:chOff x="1584507" y="1325086"/>
            <a:chExt cx="8352928" cy="2001718"/>
          </a:xfrm>
        </p:grpSpPr>
        <p:sp>
          <p:nvSpPr>
            <p:cNvPr id="38" name="Rounded Rectangle 37"/>
            <p:cNvSpPr/>
            <p:nvPr/>
          </p:nvSpPr>
          <p:spPr>
            <a:xfrm>
              <a:off x="2950245" y="1325086"/>
              <a:ext cx="6971307" cy="1817137"/>
            </a:xfrm>
            <a:prstGeom prst="roundRect">
              <a:avLst>
                <a:gd name="adj" fmla="val 5174"/>
              </a:avLst>
            </a:prstGeom>
            <a:noFill/>
            <a:ln>
              <a:solidFill>
                <a:srgbClr val="42162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324186" y="1325086"/>
              <a:ext cx="5613249" cy="176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rgbClr val="42162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๙) ชุมชนมีองค์ความรู้สามารถเป็นแหล่งเรียนรู้เพื่อขยายผล</a:t>
              </a:r>
            </a:p>
            <a:p>
              <a:r>
                <a:rPr lang="th-TH" sz="2400" b="1" dirty="0">
                  <a:solidFill>
                    <a:srgbClr val="42162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๘) กำหนดกิจกรรมมิติศาสนา หลักปรัชญาของเศรษฐกิจ-</a:t>
              </a:r>
              <a:br>
                <a:rPr lang="th-TH" sz="2400" b="1" dirty="0">
                  <a:solidFill>
                    <a:srgbClr val="42162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400" b="1" dirty="0">
                  <a:solidFill>
                    <a:srgbClr val="42162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พอเพียงและวิถีวัฒนธรรมเพิ่ม</a:t>
              </a:r>
            </a:p>
            <a:p>
              <a:r>
                <a:rPr lang="th-TH" sz="2400" b="1" dirty="0">
                  <a:solidFill>
                    <a:srgbClr val="42162C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๗) ความสำเร็จตามแผนพัฒนาส่งเสริมคุณธรรม</a:t>
              </a:r>
              <a:endParaRPr lang="en-US" sz="2400" b="1" dirty="0">
                <a:solidFill>
                  <a:srgbClr val="42162C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1584507" y="1325086"/>
              <a:ext cx="2504397" cy="1828847"/>
            </a:xfrm>
            <a:prstGeom prst="roundRect">
              <a:avLst/>
            </a:prstGeom>
            <a:solidFill>
              <a:srgbClr val="933162"/>
            </a:solidFill>
            <a:ln>
              <a:solidFill>
                <a:srgbClr val="42162C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584507" y="1628799"/>
              <a:ext cx="2504397" cy="1698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ระดับที่ ๓</a:t>
              </a:r>
            </a:p>
            <a:p>
              <a:pPr algn="ctr"/>
              <a:r>
                <a:rPr lang="th-TH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ชุมชนคุณธรรมต้นแบบ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926155" y="4498025"/>
            <a:ext cx="728073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๑ - ๓ </a:t>
            </a:r>
          </a:p>
          <a:p>
            <a:pPr algn="ctr"/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 </a:t>
            </a:r>
          </a:p>
          <a:p>
            <a:pPr algn="ctr"/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 คะแนน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95854" y="2703404"/>
            <a:ext cx="728073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๑ - ๖ </a:t>
            </a:r>
          </a:p>
          <a:p>
            <a:pPr algn="ctr"/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 </a:t>
            </a:r>
          </a:p>
          <a:p>
            <a:pPr algn="ctr"/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๖ คะแนน</a:t>
            </a:r>
          </a:p>
        </p:txBody>
      </p:sp>
      <p:sp>
        <p:nvSpPr>
          <p:cNvPr id="44" name="7-Point Star 43"/>
          <p:cNvSpPr/>
          <p:nvPr/>
        </p:nvSpPr>
        <p:spPr>
          <a:xfrm>
            <a:off x="1804526" y="4365105"/>
            <a:ext cx="246185" cy="276999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7-Point Star 45"/>
          <p:cNvSpPr/>
          <p:nvPr/>
        </p:nvSpPr>
        <p:spPr>
          <a:xfrm>
            <a:off x="2495404" y="2564905"/>
            <a:ext cx="246185" cy="276999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TextBox 46"/>
          <p:cNvSpPr txBox="1"/>
          <p:nvPr/>
        </p:nvSpPr>
        <p:spPr>
          <a:xfrm>
            <a:off x="3179238" y="1047220"/>
            <a:ext cx="728073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๑ - ๙ </a:t>
            </a:r>
          </a:p>
          <a:p>
            <a:pPr algn="ctr"/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 </a:t>
            </a:r>
          </a:p>
          <a:p>
            <a:pPr algn="ctr"/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๙ คะแนน</a:t>
            </a:r>
          </a:p>
        </p:txBody>
      </p:sp>
      <p:sp>
        <p:nvSpPr>
          <p:cNvPr id="48" name="7-Point Star 47"/>
          <p:cNvSpPr/>
          <p:nvPr/>
        </p:nvSpPr>
        <p:spPr>
          <a:xfrm>
            <a:off x="3078788" y="908721"/>
            <a:ext cx="246185" cy="276999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TextBox 49"/>
          <p:cNvSpPr txBox="1"/>
          <p:nvPr/>
        </p:nvSpPr>
        <p:spPr>
          <a:xfrm>
            <a:off x="1867493" y="6260162"/>
            <a:ext cx="433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****ต้องทำทุกตัวชี้วัด****</a:t>
            </a:r>
          </a:p>
        </p:txBody>
      </p:sp>
    </p:spTree>
    <p:extLst>
      <p:ext uri="{BB962C8B-B14F-4D97-AF65-F5344CB8AC3E}">
        <p14:creationId xmlns:p14="http://schemas.microsoft.com/office/powerpoint/2010/main" val="3934405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046181" y="-27384"/>
            <a:ext cx="65660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</a:t>
            </a:r>
            <a:r>
              <a:rPr lang="th-TH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</a:t>
            </a:r>
            <a:r>
              <a:rPr lang="th-TH" sz="8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คุณธรรม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8582" y="196724"/>
            <a:ext cx="2135544" cy="2008140"/>
            <a:chOff x="558897" y="310575"/>
            <a:chExt cx="1810439" cy="1571474"/>
          </a:xfrm>
        </p:grpSpPr>
        <p:grpSp>
          <p:nvGrpSpPr>
            <p:cNvPr id="2" name="Group 1"/>
            <p:cNvGrpSpPr/>
            <p:nvPr/>
          </p:nvGrpSpPr>
          <p:grpSpPr>
            <a:xfrm rot="1545037" flipH="1">
              <a:off x="558897" y="388114"/>
              <a:ext cx="1681078" cy="1493935"/>
              <a:chOff x="4015019" y="1299950"/>
              <a:chExt cx="1681078" cy="1493935"/>
            </a:xfrm>
          </p:grpSpPr>
          <p:sp>
            <p:nvSpPr>
              <p:cNvPr id="71" name="Teardrop 70"/>
              <p:cNvSpPr/>
              <p:nvPr/>
            </p:nvSpPr>
            <p:spPr>
              <a:xfrm rot="19693701" flipH="1">
                <a:off x="4015019" y="1522458"/>
                <a:ext cx="897948" cy="897948"/>
              </a:xfrm>
              <a:prstGeom prst="teardrop">
                <a:avLst/>
              </a:prstGeom>
              <a:solidFill>
                <a:srgbClr val="429780"/>
              </a:solidFill>
              <a:ln>
                <a:solidFill>
                  <a:srgbClr val="42978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2" name="Oval 71"/>
              <p:cNvSpPr/>
              <p:nvPr/>
            </p:nvSpPr>
            <p:spPr>
              <a:xfrm rot="530647" flipH="1">
                <a:off x="4202162" y="1299950"/>
                <a:ext cx="1493935" cy="1493935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561453" y="310575"/>
              <a:ext cx="1807883" cy="1462241"/>
              <a:chOff x="6753200" y="4703063"/>
              <a:chExt cx="1807883" cy="1462241"/>
            </a:xfrm>
          </p:grpSpPr>
          <p:pic>
            <p:nvPicPr>
              <p:cNvPr id="67" name="Picture 7" descr="D:\07 สมัชชาคุณธรรม 61\แผนแม่บทส่งเสริมคุณธรรม\03 แนวทางการส่งเสริม พัฒนาและคัดเลือกอำเภอคุณธรรม\รูปภาพ\seo-local-icon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3550" y="4703063"/>
                <a:ext cx="969900" cy="969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11" descr="D:\07 สมัชชาคุณธรรม 61\แผนแม่บทส่งเสริมคุณธรรม\02 แนวทางการส่งเสริม พัฒนาและคัดเลือกชุมชนคุณธรรม\รูปภาพ\Untitled-3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3200" y="5311358"/>
                <a:ext cx="1807883" cy="8539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3" name="Group 32"/>
          <p:cNvGrpSpPr/>
          <p:nvPr/>
        </p:nvGrpSpPr>
        <p:grpSpPr>
          <a:xfrm>
            <a:off x="6139739" y="1601662"/>
            <a:ext cx="2287672" cy="4563642"/>
            <a:chOff x="172809" y="269173"/>
            <a:chExt cx="3256032" cy="5995762"/>
          </a:xfrm>
        </p:grpSpPr>
        <p:grpSp>
          <p:nvGrpSpPr>
            <p:cNvPr id="34" name="Group 33"/>
            <p:cNvGrpSpPr/>
            <p:nvPr/>
          </p:nvGrpSpPr>
          <p:grpSpPr>
            <a:xfrm>
              <a:off x="172809" y="269173"/>
              <a:ext cx="3256032" cy="5995762"/>
              <a:chOff x="1531591" y="469454"/>
              <a:chExt cx="3256032" cy="5995762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1531591" y="469454"/>
                <a:ext cx="3256032" cy="5995762"/>
                <a:chOff x="3465316" y="659794"/>
                <a:chExt cx="3256032" cy="5995762"/>
              </a:xfrm>
            </p:grpSpPr>
            <p:pic>
              <p:nvPicPr>
                <p:cNvPr id="46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44608" y="2996952"/>
                  <a:ext cx="472530" cy="4734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8271" y="5064576"/>
                  <a:ext cx="472530" cy="4734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10" descr="D:\07 สมัชชาคุณธรรม 61\05 แนวทางการส่งเสริม พัฒนาและคัดเลือกจังหวัดคุณธรรม\รูปประกอบ\thailand-map-1360073_960_720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65316" y="659794"/>
                  <a:ext cx="3256032" cy="59957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9" name="Freeform 48"/>
                <p:cNvSpPr/>
                <p:nvPr/>
              </p:nvSpPr>
              <p:spPr>
                <a:xfrm>
                  <a:off x="4137508" y="1652196"/>
                  <a:ext cx="1426066" cy="4538391"/>
                </a:xfrm>
                <a:custGeom>
                  <a:avLst/>
                  <a:gdLst>
                    <a:gd name="connsiteX0" fmla="*/ 225573 w 1631145"/>
                    <a:gd name="connsiteY0" fmla="*/ 0 h 5191048"/>
                    <a:gd name="connsiteX1" fmla="*/ 1628704 w 1631145"/>
                    <a:gd name="connsiteY1" fmla="*/ 709449 h 5191048"/>
                    <a:gd name="connsiteX2" fmla="*/ 556649 w 1631145"/>
                    <a:gd name="connsiteY2" fmla="*/ 1860331 h 5191048"/>
                    <a:gd name="connsiteX3" fmla="*/ 241338 w 1631145"/>
                    <a:gd name="connsiteY3" fmla="*/ 2837793 h 5191048"/>
                    <a:gd name="connsiteX4" fmla="*/ 4856 w 1631145"/>
                    <a:gd name="connsiteY4" fmla="*/ 4162097 h 5191048"/>
                    <a:gd name="connsiteX5" fmla="*/ 462056 w 1631145"/>
                    <a:gd name="connsiteY5" fmla="*/ 5044966 h 5191048"/>
                    <a:gd name="connsiteX6" fmla="*/ 966552 w 1631145"/>
                    <a:gd name="connsiteY6" fmla="*/ 5186855 h 5191048"/>
                    <a:gd name="connsiteX7" fmla="*/ 1029614 w 1631145"/>
                    <a:gd name="connsiteY7" fmla="*/ 5139559 h 5191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31145" h="5191048">
                      <a:moveTo>
                        <a:pt x="225573" y="0"/>
                      </a:moveTo>
                      <a:cubicBezTo>
                        <a:pt x="899549" y="199697"/>
                        <a:pt x="1573525" y="399394"/>
                        <a:pt x="1628704" y="709449"/>
                      </a:cubicBezTo>
                      <a:cubicBezTo>
                        <a:pt x="1683883" y="1019504"/>
                        <a:pt x="787877" y="1505607"/>
                        <a:pt x="556649" y="1860331"/>
                      </a:cubicBezTo>
                      <a:cubicBezTo>
                        <a:pt x="325421" y="2215055"/>
                        <a:pt x="333303" y="2454165"/>
                        <a:pt x="241338" y="2837793"/>
                      </a:cubicBezTo>
                      <a:cubicBezTo>
                        <a:pt x="149373" y="3221421"/>
                        <a:pt x="-31930" y="3794235"/>
                        <a:pt x="4856" y="4162097"/>
                      </a:cubicBezTo>
                      <a:cubicBezTo>
                        <a:pt x="41642" y="4529959"/>
                        <a:pt x="301773" y="4874173"/>
                        <a:pt x="462056" y="5044966"/>
                      </a:cubicBezTo>
                      <a:cubicBezTo>
                        <a:pt x="622339" y="5215759"/>
                        <a:pt x="871959" y="5171090"/>
                        <a:pt x="966552" y="5186855"/>
                      </a:cubicBezTo>
                      <a:cubicBezTo>
                        <a:pt x="1061145" y="5202621"/>
                        <a:pt x="1045379" y="5171090"/>
                        <a:pt x="1029614" y="5139559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pic>
              <p:nvPicPr>
                <p:cNvPr id="50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3069" y="1367047"/>
                  <a:ext cx="490970" cy="4918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8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7469" y="1933907"/>
                <a:ext cx="601435" cy="602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<p:cNvPicPr>
              <a:picLocks noChangeAspect="1" noChangeArrowheads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755" y="3731716"/>
              <a:ext cx="268300" cy="268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721" y="5678942"/>
              <a:ext cx="472530" cy="473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2312056" y="1484784"/>
            <a:ext cx="6896932" cy="1736660"/>
            <a:chOff x="2504728" y="1484784"/>
            <a:chExt cx="7471676" cy="1736660"/>
          </a:xfrm>
        </p:grpSpPr>
        <p:grpSp>
          <p:nvGrpSpPr>
            <p:cNvPr id="43" name="Group 42"/>
            <p:cNvGrpSpPr/>
            <p:nvPr/>
          </p:nvGrpSpPr>
          <p:grpSpPr>
            <a:xfrm>
              <a:off x="2575623" y="1505240"/>
              <a:ext cx="7330376" cy="1716204"/>
              <a:chOff x="205408" y="4941168"/>
              <a:chExt cx="9700592" cy="1716204"/>
            </a:xfrm>
          </p:grpSpPr>
          <p:sp>
            <p:nvSpPr>
              <p:cNvPr id="44" name="Pentagon 43"/>
              <p:cNvSpPr/>
              <p:nvPr/>
            </p:nvSpPr>
            <p:spPr>
              <a:xfrm flipH="1">
                <a:off x="205408" y="4941168"/>
                <a:ext cx="9700592" cy="1716204"/>
              </a:xfrm>
              <a:prstGeom prst="homePlate">
                <a:avLst/>
              </a:prstGeom>
              <a:solidFill>
                <a:srgbClr val="558D11"/>
              </a:solidFill>
              <a:ln>
                <a:solidFill>
                  <a:srgbClr val="2D4A0A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5" name="Pentagon 44"/>
              <p:cNvSpPr/>
              <p:nvPr/>
            </p:nvSpPr>
            <p:spPr>
              <a:xfrm flipH="1">
                <a:off x="2432720" y="4941168"/>
                <a:ext cx="7473280" cy="1716204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rgbClr val="2D4A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4880992" y="1484784"/>
              <a:ext cx="509541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chemeClr val="accent3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๙. มีองค์ความรู้ และสามารถเป็นแหล่งเรียนรู้ขยายผล </a:t>
              </a:r>
            </a:p>
            <a:p>
              <a:r>
                <a:rPr lang="th-TH" sz="2400" b="1" dirty="0">
                  <a:solidFill>
                    <a:schemeClr val="accent3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๘. เพิ่มมิติศาสนา/หลักปรัชญาเศรษฐกิจพอเพียง/</a:t>
              </a:r>
              <a:br>
                <a:rPr lang="th-TH" sz="2400" b="1" dirty="0">
                  <a:solidFill>
                    <a:schemeClr val="accent3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400" b="1" dirty="0">
                  <a:solidFill>
                    <a:schemeClr val="accent3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วิถีวัฒนธรรม</a:t>
              </a:r>
            </a:p>
            <a:p>
              <a:r>
                <a:rPr lang="th-TH" sz="2400" b="1" dirty="0">
                  <a:solidFill>
                    <a:schemeClr val="accent3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๗. </a:t>
              </a:r>
              <a:r>
                <a:rPr lang="th-TH" sz="2000" b="1" dirty="0">
                  <a:solidFill>
                    <a:schemeClr val="accent3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ความสำเร็จตาม “ปัญหาที่อยากแก้” “ความดีที่อยกทำ”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2504728" y="1844824"/>
              <a:ext cx="218846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ระดับที่ ๓</a:t>
              </a:r>
            </a:p>
            <a:p>
              <a:pPr algn="ctr"/>
              <a:r>
                <a:rPr lang="th-TH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อำเภอคุณธรรมต้นแบบ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15616" y="3223204"/>
            <a:ext cx="8093372" cy="1573948"/>
            <a:chOff x="1208584" y="3223204"/>
            <a:chExt cx="8767820" cy="1716204"/>
          </a:xfrm>
        </p:grpSpPr>
        <p:grpSp>
          <p:nvGrpSpPr>
            <p:cNvPr id="39" name="Group 38"/>
            <p:cNvGrpSpPr/>
            <p:nvPr/>
          </p:nvGrpSpPr>
          <p:grpSpPr>
            <a:xfrm>
              <a:off x="1353138" y="3223204"/>
              <a:ext cx="8552861" cy="1716204"/>
              <a:chOff x="492754" y="4941168"/>
              <a:chExt cx="9413246" cy="1716204"/>
            </a:xfrm>
          </p:grpSpPr>
          <p:sp>
            <p:nvSpPr>
              <p:cNvPr id="40" name="Pentagon 39"/>
              <p:cNvSpPr/>
              <p:nvPr/>
            </p:nvSpPr>
            <p:spPr>
              <a:xfrm flipH="1">
                <a:off x="492754" y="4941168"/>
                <a:ext cx="9413246" cy="1716204"/>
              </a:xfrm>
              <a:prstGeom prst="homePlate">
                <a:avLst/>
              </a:prstGeom>
              <a:solidFill>
                <a:srgbClr val="39BD97"/>
              </a:solidFill>
              <a:ln>
                <a:solidFill>
                  <a:srgbClr val="216D57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1" name="Pentagon 40"/>
              <p:cNvSpPr/>
              <p:nvPr/>
            </p:nvSpPr>
            <p:spPr>
              <a:xfrm flipH="1">
                <a:off x="2432720" y="4941168"/>
                <a:ext cx="7473280" cy="1716204"/>
              </a:xfrm>
              <a:prstGeom prst="homePlate">
                <a:avLst/>
              </a:prstGeom>
              <a:solidFill>
                <a:schemeClr val="bg1"/>
              </a:solidFill>
              <a:ln>
                <a:solidFill>
                  <a:srgbClr val="216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208584" y="3599365"/>
              <a:ext cx="2734078" cy="906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ระดับที่ ๒</a:t>
              </a:r>
            </a:p>
            <a:p>
              <a:pPr algn="ctr"/>
              <a:r>
                <a:rPr lang="th-TH" sz="2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อำเภอคุณธรรม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942662" y="3409399"/>
              <a:ext cx="6033742" cy="130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chemeClr val="accent4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๖. มีการยกย่อง เชิดชูบุคคล ชุมชน องค์กรด้านคุณธรรม</a:t>
              </a:r>
            </a:p>
            <a:p>
              <a:r>
                <a:rPr lang="th-TH" sz="2400" b="1" dirty="0">
                  <a:solidFill>
                    <a:schemeClr val="accent4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๕. แผนส่งเสริมคุณธรรมได้รับการบรรจุเป็นยุทธศาสตร์จังหวัด</a:t>
              </a:r>
            </a:p>
            <a:p>
              <a:r>
                <a:rPr lang="th-TH" sz="2400" b="1" dirty="0">
                  <a:solidFill>
                    <a:schemeClr val="accent4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๔. มีผลสำเร็จตามคุณธรรมเป้าหมาย “ปัญหาที่อยากแก้”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11073" y="4797153"/>
            <a:ext cx="9169428" cy="1531769"/>
            <a:chOff x="-11996" y="4941168"/>
            <a:chExt cx="9933547" cy="1716204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4941168"/>
              <a:ext cx="9906000" cy="1716204"/>
              <a:chOff x="492754" y="4941168"/>
              <a:chExt cx="9413246" cy="1716204"/>
            </a:xfrm>
          </p:grpSpPr>
          <p:sp>
            <p:nvSpPr>
              <p:cNvPr id="57" name="Pentagon 56"/>
              <p:cNvSpPr/>
              <p:nvPr/>
            </p:nvSpPr>
            <p:spPr>
              <a:xfrm flipH="1">
                <a:off x="492754" y="4941168"/>
                <a:ext cx="9413246" cy="1716204"/>
              </a:xfrm>
              <a:prstGeom prst="homePlate">
                <a:avLst/>
              </a:prstGeom>
              <a:ln>
                <a:solidFill>
                  <a:srgbClr val="558D1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2" name="Pentagon 31"/>
              <p:cNvSpPr/>
              <p:nvPr/>
            </p:nvSpPr>
            <p:spPr>
              <a:xfrm flipH="1">
                <a:off x="2432720" y="4941168"/>
                <a:ext cx="7473280" cy="1716204"/>
              </a:xfrm>
              <a:prstGeom prst="homePlate">
                <a:avLst/>
              </a:prstGeom>
              <a:ln>
                <a:solidFill>
                  <a:srgbClr val="558D1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-11996" y="5383771"/>
              <a:ext cx="2730269" cy="931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solidFill>
                    <a:srgbClr val="21370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ระดับที่ ๑</a:t>
              </a:r>
            </a:p>
            <a:p>
              <a:pPr algn="ctr"/>
              <a:r>
                <a:rPr lang="th-TH" sz="2000" b="1" dirty="0">
                  <a:solidFill>
                    <a:srgbClr val="213707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อำเภอส่งเสริมคุณธรรม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792761" y="5157192"/>
              <a:ext cx="7128790" cy="1344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rgbClr val="2F4F0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๓. มีการจัดตั้งคณะกรรมการ หรือคณะทำงานในการดำเนินงานฯ </a:t>
              </a:r>
            </a:p>
            <a:p>
              <a:r>
                <a:rPr lang="th-TH" sz="2400" b="1" dirty="0">
                  <a:solidFill>
                    <a:srgbClr val="2F4F0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๒. กำหนดคุณธรรมเป้าหมายร่วม “ปัญหาที่อยากแก้”/“ความดีที่อยากทำ”</a:t>
              </a:r>
              <a:endParaRPr lang="en-US" sz="2400" b="1" dirty="0">
                <a:solidFill>
                  <a:srgbClr val="2F4F09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2400" b="1" dirty="0">
                  <a:solidFill>
                    <a:srgbClr val="2F4F0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๑. ร่วมกันประกาศข้อตกลง (เจตนารมณ์)</a:t>
              </a:r>
              <a:endParaRPr lang="en-US" sz="2400" b="1" dirty="0">
                <a:solidFill>
                  <a:srgbClr val="2F4F09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21074" y="4426017"/>
            <a:ext cx="728073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๑ - ๓ </a:t>
            </a:r>
          </a:p>
          <a:p>
            <a:pPr algn="ctr"/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 </a:t>
            </a:r>
          </a:p>
          <a:p>
            <a:pPr algn="ctr"/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 คะแนน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651936" y="2822085"/>
            <a:ext cx="728073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๑ - ๖ </a:t>
            </a:r>
          </a:p>
          <a:p>
            <a:pPr algn="ctr"/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 </a:t>
            </a:r>
          </a:p>
          <a:p>
            <a:pPr algn="ctr"/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๖ คะแนน</a:t>
            </a:r>
          </a:p>
        </p:txBody>
      </p:sp>
      <p:sp>
        <p:nvSpPr>
          <p:cNvPr id="56" name="7-Point Star 55"/>
          <p:cNvSpPr/>
          <p:nvPr/>
        </p:nvSpPr>
        <p:spPr>
          <a:xfrm>
            <a:off x="199444" y="4293097"/>
            <a:ext cx="246185" cy="276999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7-Point Star 58"/>
          <p:cNvSpPr/>
          <p:nvPr/>
        </p:nvSpPr>
        <p:spPr>
          <a:xfrm>
            <a:off x="1551486" y="2683586"/>
            <a:ext cx="246185" cy="276999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TextBox 59"/>
          <p:cNvSpPr txBox="1"/>
          <p:nvPr/>
        </p:nvSpPr>
        <p:spPr>
          <a:xfrm>
            <a:off x="2678382" y="1047220"/>
            <a:ext cx="728073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 ๑ - ๙ </a:t>
            </a:r>
          </a:p>
          <a:p>
            <a:pPr algn="ctr"/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 </a:t>
            </a:r>
          </a:p>
          <a:p>
            <a:pPr algn="ctr"/>
            <a:r>
              <a:rPr lang="th-TH" sz="14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๙ คะแนน</a:t>
            </a:r>
          </a:p>
        </p:txBody>
      </p:sp>
      <p:sp>
        <p:nvSpPr>
          <p:cNvPr id="61" name="7-Point Star 60"/>
          <p:cNvSpPr/>
          <p:nvPr/>
        </p:nvSpPr>
        <p:spPr>
          <a:xfrm>
            <a:off x="2577932" y="908721"/>
            <a:ext cx="246185" cy="276999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2" name="TextBox 61"/>
          <p:cNvSpPr txBox="1"/>
          <p:nvPr/>
        </p:nvSpPr>
        <p:spPr>
          <a:xfrm>
            <a:off x="1884477" y="6362164"/>
            <a:ext cx="4255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****ต้องทำทุกตัวชี้วัด****</a:t>
            </a:r>
          </a:p>
        </p:txBody>
      </p:sp>
    </p:spTree>
    <p:extLst>
      <p:ext uri="{BB962C8B-B14F-4D97-AF65-F5344CB8AC3E}">
        <p14:creationId xmlns:p14="http://schemas.microsoft.com/office/powerpoint/2010/main" val="136397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380068"/>
            <a:ext cx="9144000" cy="458681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1166813" y="18838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th-TH" altLang="en-US" sz="4800" b="1" spc="-150" dirty="0">
                <a:solidFill>
                  <a:srgbClr val="FFC000"/>
                </a:solidFill>
                <a:latin typeface="TH NiramitIT๙ " pitchFamily="2" charset="-34"/>
                <a:ea typeface="TH Niramit AS" pitchFamily="2" charset="-34"/>
                <a:cs typeface="TH NiramitIT๙ " pitchFamily="2" charset="-34"/>
              </a:rPr>
              <a:t>เป้าหมายกรอบยุทธศาสตร์ชาติระยะ ๒๐ ปี</a:t>
            </a:r>
          </a:p>
        </p:txBody>
      </p:sp>
      <p:sp>
        <p:nvSpPr>
          <p:cNvPr id="2" name="สี่เหลี่ยมผืนผ้า 4"/>
          <p:cNvSpPr>
            <a:spLocks noChangeArrowheads="1"/>
          </p:cNvSpPr>
          <p:nvPr/>
        </p:nvSpPr>
        <p:spPr bwMode="auto">
          <a:xfrm>
            <a:off x="250825" y="1483784"/>
            <a:ext cx="8726488" cy="407034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1" hangingPunct="1">
              <a:defRPr/>
            </a:pPr>
            <a:endParaRPr lang="th-TH" altLang="en-US" sz="1050" b="1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 eaLnBrk="1" hangingPunct="1">
              <a:defRPr/>
            </a:pPr>
            <a:r>
              <a:rPr lang="th-TH" altLang="en-US" sz="4400" b="1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วิสัยทัศน์ </a:t>
            </a:r>
            <a:endParaRPr lang="en-US" altLang="en-US" sz="4400" b="1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eaLnBrk="1" hangingPunct="1">
              <a:defRPr/>
            </a:pPr>
            <a:r>
              <a:rPr lang="th-TH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     “ประเทศมีความ</a:t>
            </a:r>
            <a:r>
              <a:rPr lang="th-TH" altLang="en-US" sz="4400" b="1" i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มั่นคง มั่งคั่ง ยั่งยืน </a:t>
            </a:r>
            <a:br>
              <a:rPr lang="en-US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th-TH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เป็นประเทศพัฒนาแล้ว ด้วยการพัฒนา           </a:t>
            </a:r>
            <a:r>
              <a:rPr lang="th-TH" altLang="en-US" sz="4400" b="1" i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ตามปรัชญาของเศรษฐกิจพอเพียง</a:t>
            </a:r>
            <a:r>
              <a:rPr lang="th-TH" alt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” </a:t>
            </a:r>
          </a:p>
          <a:p>
            <a:pPr algn="r" eaLnBrk="1" hangingPunct="1">
              <a:defRPr/>
            </a:pPr>
            <a:endParaRPr lang="th-TH" alt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r" eaLnBrk="1" hangingPunct="1">
              <a:defRPr/>
            </a:pPr>
            <a:endParaRPr lang="th-TH" alt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638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1" y="450852"/>
            <a:ext cx="720725" cy="117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1331914" y="5350934"/>
            <a:ext cx="781208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th-TH" alt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... </a:t>
            </a:r>
            <a:r>
              <a:rPr lang="th-TH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มิติวัฒนธรรมทำอย่างไรให้เกิดความมั่นคง มั่งคั่ง และยั่งยืน</a:t>
            </a:r>
          </a:p>
        </p:txBody>
      </p:sp>
    </p:spTree>
    <p:extLst>
      <p:ext uri="{BB962C8B-B14F-4D97-AF65-F5344CB8AC3E}">
        <p14:creationId xmlns:p14="http://schemas.microsoft.com/office/powerpoint/2010/main" val="1952490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50334" y="-126687"/>
            <a:ext cx="91511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การประเมิน</a:t>
            </a:r>
            <a:r>
              <a:rPr lang="th-TH" sz="8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" pitchFamily="2" charset="-34"/>
                <a:cs typeface="TH NiramitIT๙" pitchFamily="2" charset="-34"/>
              </a:rPr>
              <a:t>จังหวัดคุณธรรม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6139739" y="1601662"/>
            <a:ext cx="2287672" cy="4563642"/>
            <a:chOff x="172809" y="269173"/>
            <a:chExt cx="3256032" cy="5995762"/>
          </a:xfrm>
        </p:grpSpPr>
        <p:grpSp>
          <p:nvGrpSpPr>
            <p:cNvPr id="57" name="Group 56"/>
            <p:cNvGrpSpPr/>
            <p:nvPr/>
          </p:nvGrpSpPr>
          <p:grpSpPr>
            <a:xfrm>
              <a:off x="172809" y="269173"/>
              <a:ext cx="3256032" cy="5995762"/>
              <a:chOff x="1531591" y="469454"/>
              <a:chExt cx="3256032" cy="5995762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1531591" y="469454"/>
                <a:ext cx="3256032" cy="5995762"/>
                <a:chOff x="3465316" y="659794"/>
                <a:chExt cx="3256032" cy="5995762"/>
              </a:xfrm>
            </p:grpSpPr>
            <p:pic>
              <p:nvPicPr>
                <p:cNvPr id="62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44608" y="2996952"/>
                  <a:ext cx="472530" cy="4734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8271" y="5064576"/>
                  <a:ext cx="472530" cy="4734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10" descr="D:\07 สมัชชาคุณธรรม 61\05 แนวทางการส่งเสริม พัฒนาและคัดเลือกจังหวัดคุณธรรม\รูปประกอบ\thailand-map-1360073_960_720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4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65316" y="659794"/>
                  <a:ext cx="3256032" cy="59957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5" name="Freeform 64"/>
                <p:cNvSpPr/>
                <p:nvPr/>
              </p:nvSpPr>
              <p:spPr>
                <a:xfrm>
                  <a:off x="4137508" y="1652196"/>
                  <a:ext cx="1426066" cy="4538391"/>
                </a:xfrm>
                <a:custGeom>
                  <a:avLst/>
                  <a:gdLst>
                    <a:gd name="connsiteX0" fmla="*/ 225573 w 1631145"/>
                    <a:gd name="connsiteY0" fmla="*/ 0 h 5191048"/>
                    <a:gd name="connsiteX1" fmla="*/ 1628704 w 1631145"/>
                    <a:gd name="connsiteY1" fmla="*/ 709449 h 5191048"/>
                    <a:gd name="connsiteX2" fmla="*/ 556649 w 1631145"/>
                    <a:gd name="connsiteY2" fmla="*/ 1860331 h 5191048"/>
                    <a:gd name="connsiteX3" fmla="*/ 241338 w 1631145"/>
                    <a:gd name="connsiteY3" fmla="*/ 2837793 h 5191048"/>
                    <a:gd name="connsiteX4" fmla="*/ 4856 w 1631145"/>
                    <a:gd name="connsiteY4" fmla="*/ 4162097 h 5191048"/>
                    <a:gd name="connsiteX5" fmla="*/ 462056 w 1631145"/>
                    <a:gd name="connsiteY5" fmla="*/ 5044966 h 5191048"/>
                    <a:gd name="connsiteX6" fmla="*/ 966552 w 1631145"/>
                    <a:gd name="connsiteY6" fmla="*/ 5186855 h 5191048"/>
                    <a:gd name="connsiteX7" fmla="*/ 1029614 w 1631145"/>
                    <a:gd name="connsiteY7" fmla="*/ 5139559 h 5191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31145" h="5191048">
                      <a:moveTo>
                        <a:pt x="225573" y="0"/>
                      </a:moveTo>
                      <a:cubicBezTo>
                        <a:pt x="899549" y="199697"/>
                        <a:pt x="1573525" y="399394"/>
                        <a:pt x="1628704" y="709449"/>
                      </a:cubicBezTo>
                      <a:cubicBezTo>
                        <a:pt x="1683883" y="1019504"/>
                        <a:pt x="787877" y="1505607"/>
                        <a:pt x="556649" y="1860331"/>
                      </a:cubicBezTo>
                      <a:cubicBezTo>
                        <a:pt x="325421" y="2215055"/>
                        <a:pt x="333303" y="2454165"/>
                        <a:pt x="241338" y="2837793"/>
                      </a:cubicBezTo>
                      <a:cubicBezTo>
                        <a:pt x="149373" y="3221421"/>
                        <a:pt x="-31930" y="3794235"/>
                        <a:pt x="4856" y="4162097"/>
                      </a:cubicBezTo>
                      <a:cubicBezTo>
                        <a:pt x="41642" y="4529959"/>
                        <a:pt x="301773" y="4874173"/>
                        <a:pt x="462056" y="5044966"/>
                      </a:cubicBezTo>
                      <a:cubicBezTo>
                        <a:pt x="622339" y="5215759"/>
                        <a:pt x="871959" y="5171090"/>
                        <a:pt x="966552" y="5186855"/>
                      </a:cubicBezTo>
                      <a:cubicBezTo>
                        <a:pt x="1061145" y="5202621"/>
                        <a:pt x="1045379" y="5171090"/>
                        <a:pt x="1029614" y="5139559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pic>
              <p:nvPicPr>
                <p:cNvPr id="66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3069" y="1367047"/>
                  <a:ext cx="490970" cy="4918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61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7469" y="1933907"/>
                <a:ext cx="601435" cy="602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8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755" y="3731716"/>
              <a:ext cx="268300" cy="268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3" descr="D:\07 สมัชชาคุณธรรม 61\05 แนวทางการส่งเสริม พัฒนาและคัดเลือกจังหวัดคุณธรรม\รูปประกอบ\vivoactive-features-icon-large-gps.png"/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721" y="5678942"/>
              <a:ext cx="472530" cy="473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3696767" y="4726180"/>
            <a:ext cx="1833653" cy="647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๔. กำหนดวิธีการและกลไกในการปฏิบัติงาน </a:t>
            </a:r>
            <a:endParaRPr lang="en-US" sz="2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102442" y="1739669"/>
            <a:ext cx="4614136" cy="4052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95477" tIns="58420" rIns="58420" bIns="58420" numCol="1" spcCol="1270" anchor="ctr" anchorCtr="0">
            <a:no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2300" kern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-280231" y="4234463"/>
            <a:ext cx="9424230" cy="2198250"/>
            <a:chOff x="-303584" y="4234463"/>
            <a:chExt cx="10209583" cy="2198250"/>
          </a:xfrm>
        </p:grpSpPr>
        <p:sp>
          <p:nvSpPr>
            <p:cNvPr id="80" name="Rounded Rectangle 79"/>
            <p:cNvSpPr/>
            <p:nvPr/>
          </p:nvSpPr>
          <p:spPr>
            <a:xfrm>
              <a:off x="694346" y="4797152"/>
              <a:ext cx="9211653" cy="156501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827268" y="4869160"/>
              <a:ext cx="7662236" cy="1563553"/>
              <a:chOff x="1532860" y="4928586"/>
              <a:chExt cx="9324544" cy="1563553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1532860" y="6030474"/>
                <a:ext cx="7717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b="1" dirty="0">
                    <a:solidFill>
                      <a:schemeClr val="tx2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๑. ร่วมกันประกาศข้อตกลง (เจตนารมณ์)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568624" y="5674821"/>
                <a:ext cx="92887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b="1" dirty="0">
                    <a:solidFill>
                      <a:schemeClr val="tx2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๒. กำหนดคุณธรรมเป้าหมายจังหวัด “ปัญหาที่อยากแก้”“ความดีที่อยากทำ”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1568624" y="5309586"/>
                <a:ext cx="92887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b="1" dirty="0">
                    <a:solidFill>
                      <a:schemeClr val="tx2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๓. ตั้งกลไกการทำงาน (คณะกรรมการ/คณะทำงาน) ส่งเสริมคุณธรรมของจังหวัด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568624" y="4928586"/>
                <a:ext cx="77173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b="1" dirty="0">
                    <a:solidFill>
                      <a:schemeClr val="tx2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๔. ถ่ายทอดภารกิจการส่งเสริมคุณธรรมไปสู่ระดับอำเภอ</a:t>
                </a: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-303584" y="4234463"/>
              <a:ext cx="1930842" cy="1930841"/>
              <a:chOff x="1050911" y="2689118"/>
              <a:chExt cx="1250856" cy="1250856"/>
            </a:xfrm>
          </p:grpSpPr>
          <p:grpSp>
            <p:nvGrpSpPr>
              <p:cNvPr id="129" name="Group 128"/>
              <p:cNvGrpSpPr/>
              <p:nvPr/>
            </p:nvGrpSpPr>
            <p:grpSpPr>
              <a:xfrm>
                <a:off x="1050911" y="2689118"/>
                <a:ext cx="1250856" cy="1250856"/>
                <a:chOff x="1050911" y="2689118"/>
                <a:chExt cx="1250856" cy="1250856"/>
              </a:xfrm>
            </p:grpSpPr>
            <p:grpSp>
              <p:nvGrpSpPr>
                <p:cNvPr id="131" name="Group 130"/>
                <p:cNvGrpSpPr/>
                <p:nvPr/>
              </p:nvGrpSpPr>
              <p:grpSpPr>
                <a:xfrm>
                  <a:off x="1050911" y="2689118"/>
                  <a:ext cx="1250856" cy="1250856"/>
                  <a:chOff x="1050911" y="2689118"/>
                  <a:chExt cx="1250856" cy="1250856"/>
                </a:xfrm>
              </p:grpSpPr>
              <p:pic>
                <p:nvPicPr>
                  <p:cNvPr id="133" name="Picture 4" descr="D:\07 สมัชชาคุณธรรม 61\05 แนวทางการส่งเสริม พัฒนาและคัดเลือกจังหวัดคุณธรรม\รูปประกอบ\256-256-a5485b563efc4511e0cd8bd04ad0fe9e.png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duotone>
                      <a:schemeClr val="accent4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50911" y="2689118"/>
                    <a:ext cx="1250856" cy="125085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34" name="Oval 133"/>
                  <p:cNvSpPr/>
                  <p:nvPr/>
                </p:nvSpPr>
                <p:spPr>
                  <a:xfrm>
                    <a:off x="1340071" y="2773751"/>
                    <a:ext cx="714458" cy="71445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</p:grpSp>
            <p:sp>
              <p:nvSpPr>
                <p:cNvPr id="132" name="TextBox 131"/>
                <p:cNvSpPr txBox="1"/>
                <p:nvPr/>
              </p:nvSpPr>
              <p:spPr>
                <a:xfrm>
                  <a:off x="1392590" y="2727101"/>
                  <a:ext cx="604356" cy="2990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ระดับ ๑</a:t>
                  </a:r>
                </a:p>
              </p:txBody>
            </p:sp>
          </p:grpSp>
          <p:sp>
            <p:nvSpPr>
              <p:cNvPr id="130" name="TextBox 129"/>
              <p:cNvSpPr txBox="1"/>
              <p:nvPr/>
            </p:nvSpPr>
            <p:spPr>
              <a:xfrm>
                <a:off x="1319015" y="2939884"/>
                <a:ext cx="850734" cy="458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จังหวัดส่งเสริม</a:t>
                </a:r>
              </a:p>
              <a:p>
                <a:pPr algn="ctr"/>
                <a:r>
                  <a:rPr lang="th-TH" sz="2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คุณธรรม</a:t>
                </a:r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797855" y="5528848"/>
              <a:ext cx="788746" cy="7386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b="1" dirty="0">
                  <a:solidFill>
                    <a:schemeClr val="accent1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 ๑ - ๔ </a:t>
              </a:r>
            </a:p>
            <a:p>
              <a:pPr algn="ctr"/>
              <a:r>
                <a:rPr lang="th-TH" sz="1400" b="1" dirty="0">
                  <a:solidFill>
                    <a:schemeClr val="accent1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อย่างน้อย </a:t>
              </a:r>
            </a:p>
            <a:p>
              <a:pPr algn="ctr"/>
              <a:r>
                <a:rPr lang="th-TH" sz="1400" b="1" dirty="0">
                  <a:solidFill>
                    <a:schemeClr val="accent1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๓ คะแนน</a:t>
              </a:r>
            </a:p>
          </p:txBody>
        </p:sp>
        <p:sp>
          <p:nvSpPr>
            <p:cNvPr id="146" name="7-Point Star 145"/>
            <p:cNvSpPr/>
            <p:nvPr/>
          </p:nvSpPr>
          <p:spPr>
            <a:xfrm>
              <a:off x="652494" y="5445224"/>
              <a:ext cx="266700" cy="276999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37392" y="909968"/>
            <a:ext cx="6487137" cy="2311841"/>
            <a:chOff x="3073841" y="980728"/>
            <a:chExt cx="7027731" cy="2311841"/>
          </a:xfrm>
        </p:grpSpPr>
        <p:sp>
          <p:nvSpPr>
            <p:cNvPr id="82" name="Rounded Rectangle 81"/>
            <p:cNvSpPr/>
            <p:nvPr/>
          </p:nvSpPr>
          <p:spPr>
            <a:xfrm>
              <a:off x="4090218" y="1483591"/>
              <a:ext cx="5815782" cy="180897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3073841" y="980728"/>
              <a:ext cx="1930841" cy="1930841"/>
              <a:chOff x="1050911" y="2819400"/>
              <a:chExt cx="1250856" cy="1250856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1050911" y="2819400"/>
                <a:ext cx="1250856" cy="1250856"/>
                <a:chOff x="1050911" y="2819400"/>
                <a:chExt cx="1250856" cy="1250856"/>
              </a:xfrm>
            </p:grpSpPr>
            <p:pic>
              <p:nvPicPr>
                <p:cNvPr id="104" name="Picture 4" descr="D:\07 สมัชชาคุณธรรม 61\05 แนวทางการส่งเสริม พัฒนาและคัดเลือกจังหวัดคุณธรรม\รูปประกอบ\256-256-a5485b563efc4511e0cd8bd04ad0fe9e.png"/>
                <p:cNvPicPr>
                  <a:picLocks noChangeAspect="1" noChangeArrowheads="1"/>
                </p:cNvPicPr>
                <p:nvPr/>
              </p:nvPicPr>
              <p:blipFill>
                <a:blip r:embed="rId9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0911" y="2819400"/>
                  <a:ext cx="1250856" cy="12508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5" name="Oval 104"/>
                <p:cNvSpPr/>
                <p:nvPr/>
              </p:nvSpPr>
              <p:spPr>
                <a:xfrm>
                  <a:off x="1340071" y="2918056"/>
                  <a:ext cx="714458" cy="7144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03" name="TextBox 102"/>
              <p:cNvSpPr txBox="1"/>
              <p:nvPr/>
            </p:nvSpPr>
            <p:spPr>
              <a:xfrm>
                <a:off x="1392589" y="2915237"/>
                <a:ext cx="604356" cy="299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ระดับ ๓</a:t>
                </a:r>
              </a:p>
            </p:txBody>
          </p:sp>
        </p:grpSp>
        <p:sp>
          <p:nvSpPr>
            <p:cNvPr id="138" name="TextBox 137"/>
            <p:cNvSpPr txBox="1"/>
            <p:nvPr/>
          </p:nvSpPr>
          <p:spPr>
            <a:xfrm>
              <a:off x="4649308" y="2712714"/>
              <a:ext cx="54522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๘. มีผลสำเร็จการดำเนินงาน/กำหนดประเด็นคุณธรรมเพิ่ม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757320" y="1903765"/>
              <a:ext cx="5236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๙. เพิ่มประเด็นคุณธรรมในมิติศาสนา หลักปรัชญา </a:t>
              </a:r>
            </a:p>
            <a:p>
              <a:r>
                <a:rPr lang="th-TH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เศรษฐกิจพอเพียง และวิถีวัฒนธรรม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757320" y="1412776"/>
              <a:ext cx="5236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๑๐. มีองค์ความรู้/วิทยากร และเป็นแหล่งเรียนรู้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371532" y="1483591"/>
              <a:ext cx="14069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จังหวัดคุณธรรม</a:t>
              </a:r>
            </a:p>
            <a:p>
              <a:pPr algn="ctr"/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ต้นแบบ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745409" y="2336737"/>
              <a:ext cx="788746" cy="95410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b="1" dirty="0">
                  <a:solidFill>
                    <a:schemeClr val="accent1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 ๑ - ๑๐ </a:t>
              </a:r>
            </a:p>
            <a:p>
              <a:pPr algn="ctr"/>
              <a:r>
                <a:rPr lang="th-TH" sz="1400" b="1" dirty="0">
                  <a:solidFill>
                    <a:schemeClr val="accent1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อย่างน้อย </a:t>
              </a:r>
            </a:p>
            <a:p>
              <a:pPr algn="ctr"/>
              <a:r>
                <a:rPr lang="th-TH" sz="1400" b="1" dirty="0">
                  <a:solidFill>
                    <a:schemeClr val="accent1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๑๐ คะแนน</a:t>
              </a:r>
            </a:p>
          </p:txBody>
        </p:sp>
        <p:sp>
          <p:nvSpPr>
            <p:cNvPr id="148" name="7-Point Star 147"/>
            <p:cNvSpPr/>
            <p:nvPr/>
          </p:nvSpPr>
          <p:spPr>
            <a:xfrm>
              <a:off x="3804088" y="2203617"/>
              <a:ext cx="266700" cy="276999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5" name="Group 4"/>
          <p:cNvGrpSpPr/>
          <p:nvPr/>
        </p:nvGrpSpPr>
        <p:grpSpPr>
          <a:xfrm rot="20873062">
            <a:off x="106526" y="567850"/>
            <a:ext cx="1851736" cy="1806654"/>
            <a:chOff x="394710" y="449033"/>
            <a:chExt cx="1686915" cy="1519242"/>
          </a:xfrm>
        </p:grpSpPr>
        <p:grpSp>
          <p:nvGrpSpPr>
            <p:cNvPr id="150" name="Group 149"/>
            <p:cNvGrpSpPr/>
            <p:nvPr/>
          </p:nvGrpSpPr>
          <p:grpSpPr>
            <a:xfrm rot="20913331">
              <a:off x="394710" y="449033"/>
              <a:ext cx="1686915" cy="1493935"/>
              <a:chOff x="1228412" y="721081"/>
              <a:chExt cx="1752151" cy="1551708"/>
            </a:xfrm>
          </p:grpSpPr>
          <p:sp>
            <p:nvSpPr>
              <p:cNvPr id="154" name="Teardrop 153"/>
              <p:cNvSpPr/>
              <p:nvPr/>
            </p:nvSpPr>
            <p:spPr>
              <a:xfrm rot="2436946">
                <a:off x="2047890" y="1030598"/>
                <a:ext cx="932673" cy="932673"/>
              </a:xfrm>
              <a:prstGeom prst="teardrop">
                <a:avLst/>
              </a:prstGeom>
              <a:solidFill>
                <a:srgbClr val="429780"/>
              </a:solidFill>
              <a:ln>
                <a:solidFill>
                  <a:srgbClr val="42978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1228412" y="721081"/>
                <a:ext cx="1551708" cy="1551708"/>
              </a:xfrm>
              <a:prstGeom prst="ellipse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821716" y="504395"/>
              <a:ext cx="794968" cy="1463880"/>
              <a:chOff x="305991" y="1858335"/>
              <a:chExt cx="794968" cy="1463880"/>
            </a:xfrm>
          </p:grpSpPr>
          <p:pic>
            <p:nvPicPr>
              <p:cNvPr id="156" name="Picture 4" descr="D:\07 สมัชชาคุณธรรม 61\แผนแม่บทส่งเสริมคุณธรรม\04 แนวทางการส่งเสริม พัฒนาและคัดเลือกจังหวัดคุณธรรม\รูปประกอบ\thailand-map-1360073_960_720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14967">
                <a:off x="305991" y="1858335"/>
                <a:ext cx="794968" cy="14638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" name="Picture 6" descr="D:\07 สมัชชาคุณธรรม 61\แผนแม่บทส่งเสริมคุณธรรม\04 แนวทางการส่งเสริม พัฒนาและคัดเลือกจังหวัดคุณธรรม\รูปประกอบ\pointer_compass-512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787" y="2155500"/>
                <a:ext cx="374386" cy="3743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1125415" y="2657128"/>
            <a:ext cx="7998683" cy="2138015"/>
            <a:chOff x="1219200" y="2657128"/>
            <a:chExt cx="8665240" cy="2138015"/>
          </a:xfrm>
        </p:grpSpPr>
        <p:sp>
          <p:nvSpPr>
            <p:cNvPr id="81" name="Rounded Rectangle 80"/>
            <p:cNvSpPr/>
            <p:nvPr/>
          </p:nvSpPr>
          <p:spPr>
            <a:xfrm>
              <a:off x="2226365" y="3264025"/>
              <a:ext cx="7658075" cy="15311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1219200" y="2657128"/>
              <a:ext cx="1930841" cy="1930841"/>
              <a:chOff x="1050911" y="2819400"/>
              <a:chExt cx="1250856" cy="1250856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1050911" y="2819400"/>
                <a:ext cx="1250856" cy="1250856"/>
                <a:chOff x="1050911" y="2819400"/>
                <a:chExt cx="1250856" cy="1250856"/>
              </a:xfrm>
            </p:grpSpPr>
            <p:pic>
              <p:nvPicPr>
                <p:cNvPr id="109" name="Picture 4" descr="D:\07 สมัชชาคุณธรรม 61\05 แนวทางการส่งเสริม พัฒนาและคัดเลือกจังหวัดคุณธรรม\รูปประกอบ\256-256-a5485b563efc4511e0cd8bd04ad0fe9e.png"/>
                <p:cNvPicPr>
                  <a:picLocks noChangeAspect="1" noChangeArrowheads="1"/>
                </p:cNvPicPr>
                <p:nvPr/>
              </p:nvPicPr>
              <p:blipFill>
                <a:blip r:embed="rId9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0911" y="2819400"/>
                  <a:ext cx="1250856" cy="12508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7" name="Oval 126"/>
                <p:cNvSpPr/>
                <p:nvPr/>
              </p:nvSpPr>
              <p:spPr>
                <a:xfrm>
                  <a:off x="1340071" y="2918056"/>
                  <a:ext cx="714458" cy="71445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08" name="TextBox 107"/>
              <p:cNvSpPr txBox="1"/>
              <p:nvPr/>
            </p:nvSpPr>
            <p:spPr>
              <a:xfrm>
                <a:off x="1392589" y="2934870"/>
                <a:ext cx="604356" cy="2990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ระดับ ๒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098559" y="3314527"/>
              <a:ext cx="6534961" cy="1231347"/>
              <a:chOff x="2837639" y="3380855"/>
              <a:chExt cx="6534961" cy="1231347"/>
            </a:xfrm>
          </p:grpSpPr>
          <p:sp>
            <p:nvSpPr>
              <p:cNvPr id="135" name="TextBox 134"/>
              <p:cNvSpPr txBox="1"/>
              <p:nvPr/>
            </p:nvSpPr>
            <p:spPr>
              <a:xfrm>
                <a:off x="2837639" y="4150537"/>
                <a:ext cx="65349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b="1" dirty="0">
                    <a:solidFill>
                      <a:schemeClr val="accent1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๕. ดำเนินงานตามเป้าหมายจนเกิดผลสำเร็จตามแผนการขับเคลื่อนฯ</a:t>
                </a: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2837639" y="3764134"/>
                <a:ext cx="65349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b="1" dirty="0">
                    <a:solidFill>
                      <a:schemeClr val="accent1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๖. แผนส่งเสริมคุณธรรมได้รับการบรรจุเป็นยุทธศาสตร์จังหวัด</a:t>
                </a: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837639" y="3380855"/>
                <a:ext cx="65349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b="1" dirty="0">
                    <a:solidFill>
                      <a:schemeClr val="accent1">
                        <a:lumMod val="50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๗. มีการยกย่อง เชิดชู บุคคล ชุมชน องค์กร อำเภอคุณธรรม</a:t>
                </a:r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2246223" y="3944028"/>
              <a:ext cx="788746" cy="7386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b="1" dirty="0">
                  <a:solidFill>
                    <a:schemeClr val="accent1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 ๑ - ๗ </a:t>
              </a:r>
            </a:p>
            <a:p>
              <a:pPr algn="ctr"/>
              <a:r>
                <a:rPr lang="th-TH" sz="1400" b="1" dirty="0">
                  <a:solidFill>
                    <a:schemeClr val="accent1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อย่างน้อย </a:t>
              </a:r>
            </a:p>
            <a:p>
              <a:pPr algn="ctr"/>
              <a:r>
                <a:rPr lang="th-TH" sz="1400" b="1" dirty="0">
                  <a:solidFill>
                    <a:schemeClr val="accent1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๗ คะแนน</a:t>
              </a:r>
            </a:p>
          </p:txBody>
        </p:sp>
        <p:sp>
          <p:nvSpPr>
            <p:cNvPr id="147" name="7-Point Star 146"/>
            <p:cNvSpPr/>
            <p:nvPr/>
          </p:nvSpPr>
          <p:spPr>
            <a:xfrm>
              <a:off x="2120534" y="3861048"/>
              <a:ext cx="266700" cy="276999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96847" y="3216369"/>
              <a:ext cx="14069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จังหวัดคุณธรรม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835696" y="6362164"/>
            <a:ext cx="4674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****ต้องทำทุกตัวชี้วัด****</a:t>
            </a:r>
          </a:p>
        </p:txBody>
      </p:sp>
    </p:spTree>
    <p:extLst>
      <p:ext uri="{BB962C8B-B14F-4D97-AF65-F5344CB8AC3E}">
        <p14:creationId xmlns:p14="http://schemas.microsoft.com/office/powerpoint/2010/main" val="2776241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3196951"/>
          </a:xfrm>
        </p:spPr>
        <p:txBody>
          <a:bodyPr/>
          <a:lstStyle/>
          <a:p>
            <a:pPr marL="0" indent="0" algn="ctr">
              <a:buNone/>
            </a:pPr>
            <a:r>
              <a:rPr lang="th-TH" sz="5400" b="1" dirty="0">
                <a:solidFill>
                  <a:srgbClr val="7030A0"/>
                </a:solidFill>
                <a:latin typeface="TH NiramitIT๙" pitchFamily="2" charset="-34"/>
                <a:cs typeface="TH NiramitIT๙" pitchFamily="2" charset="-34"/>
              </a:rPr>
              <a:t>ประโยชน์จากการเป็น </a:t>
            </a:r>
            <a:endParaRPr lang="en-US" sz="5400" b="1" dirty="0">
              <a:solidFill>
                <a:srgbClr val="7030A0"/>
              </a:solidFill>
              <a:latin typeface="TH NiramitIT๙" pitchFamily="2" charset="-34"/>
              <a:cs typeface="TH NiramitIT๙" pitchFamily="2" charset="-34"/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rgbClr val="7030A0"/>
                </a:solidFill>
                <a:latin typeface="TH NiramitIT๙" pitchFamily="2" charset="-34"/>
                <a:cs typeface="TH NiramitIT๙" pitchFamily="2" charset="-34"/>
              </a:rPr>
              <a:t>“</a:t>
            </a:r>
            <a:r>
              <a:rPr lang="th-TH" sz="5400" b="1" dirty="0">
                <a:solidFill>
                  <a:srgbClr val="7030A0"/>
                </a:solidFill>
                <a:latin typeface="TH NiramitIT๙" pitchFamily="2" charset="-34"/>
                <a:cs typeface="TH NiramitIT๙" pitchFamily="2" charset="-34"/>
              </a:rPr>
              <a:t>องค์กร ชุมชน อำเภอและจังหวัดคุณธรรม”</a:t>
            </a:r>
            <a:endParaRPr lang="th-TH" sz="5400" dirty="0">
              <a:solidFill>
                <a:srgbClr val="7030A0"/>
              </a:solidFill>
              <a:latin typeface="TH NiramitIT๙" pitchFamily="2" charset="-34"/>
              <a:cs typeface="TH NiramitIT๙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5723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br>
              <a:rPr lang="th-TH" b="1" dirty="0"/>
            </a:br>
            <a:r>
              <a:rPr lang="th-TH" b="1" i="1" dirty="0">
                <a:solidFill>
                  <a:schemeClr val="bg1"/>
                </a:solidFill>
                <a:latin typeface="TH NiramitIT๙" pitchFamily="2" charset="-34"/>
                <a:cs typeface="TH NiramitIT๙" pitchFamily="2" charset="-34"/>
              </a:rPr>
              <a:t>ประโยชน์ต่อตนเองและครอบครัว</a:t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3"/>
            <a:ext cx="8229600" cy="403244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h-TH" b="1" dirty="0">
                <a:solidFill>
                  <a:srgbClr val="7030A0"/>
                </a:solidFill>
                <a:latin typeface="TH NiramitIT๙" pitchFamily="2" charset="-34"/>
                <a:cs typeface="TH NiramitIT๙" pitchFamily="2" charset="-34"/>
              </a:rPr>
              <a:t>คนในครอบครัว องค์กร ชุมชน รู้จักพัฒนาตัวเองและมีความตระหนักที่จะนำหลักธรรมคำสอนทางศาสนา หลักปรัชญาของเศรษฐกิจพอเพียง และวิถีวัฒนธรรมอันดีงาม ไปประยุกต์ใช้ในชีวิตทำให้คุณภาพชีวิตดีขึ้น   มีประสิทธิภาพในการทำงานมากขึ้น มีความรักความสามัคคี เป็นที่ยอมรับของบุคคลอื่นมีคุณค่าต่อตนเอง ครอบครัวองค์กร ชุมชน ส่งผลให้มีความสุขในชีวิตอย่างแท้จริง</a:t>
            </a:r>
            <a:endParaRPr lang="en-US" b="1" dirty="0">
              <a:solidFill>
                <a:srgbClr val="7030A0"/>
              </a:solidFill>
              <a:latin typeface="TH NiramitIT๙" pitchFamily="2" charset="-34"/>
              <a:cs typeface="TH NiramitIT๙" pitchFamily="2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93497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br>
              <a:rPr lang="th-TH" b="1" dirty="0"/>
            </a:br>
            <a:r>
              <a:rPr lang="th-TH" b="1" i="1" dirty="0">
                <a:solidFill>
                  <a:schemeClr val="bg1"/>
                </a:solidFill>
                <a:latin typeface="TH NiramitIT๙" pitchFamily="2" charset="-34"/>
                <a:cs typeface="TH NiramitIT๙" pitchFamily="2" charset="-34"/>
              </a:rPr>
              <a:t>ประโยชน์ต่อชุมชนและสังคม</a:t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3"/>
            <a:ext cx="8229600" cy="4032448"/>
          </a:xfrm>
        </p:spPr>
        <p:txBody>
          <a:bodyPr/>
          <a:lstStyle/>
          <a:p>
            <a:r>
              <a:rPr lang="th-TH" sz="2800" b="1" dirty="0">
                <a:solidFill>
                  <a:srgbClr val="7030A0"/>
                </a:solidFill>
                <a:latin typeface="TH NiramitIT๙" pitchFamily="2" charset="-34"/>
                <a:cs typeface="TH NiramitIT๙" pitchFamily="2" charset="-34"/>
              </a:rPr>
              <a:t>คนในองค์กร ชุมชน มีคุณธรรม ทุกสาขาอาชีพสามารถอยู่ร่วมกันได้อย่างมีความสุข ทำให้องค์กรชุมชน  มีการรวมกลุ่มอย่างมีคุณธรรม เป็นการใช้ทุนทางสังคมที่มีอยู่ในสังคมให้เกิดประโยชน์ต่อคนในองค์กรชุมชน ทำให้องค์กร ชุมชนเป็นแหล่งบ่มเพาะความดี  ความเลื่อมใสศรัทธาในศาสนาและสืบสานวัฒนธรรมอันดีงามของไทย  เกิดการบูรณาการความร่วมมือและส่งเสริมสนับสนุนทุกภาคส่วนในพื้นที่เข้ามามีส่วนร่วมในการสร้างเสริมความดีในทุกชุมชน เพื่อสร้างภูมิคุ้มกันให้กับคนในองค์กร ชุมชนก่อเกิดเป็นความรัก ความสามัคคี และความเอื้ออาทรต่อกันทำให้ชุมชนเป็นชุมชนและสังคมแห่งสันติสุข ที่ยั่งยืน</a:t>
            </a:r>
          </a:p>
        </p:txBody>
      </p:sp>
    </p:spTree>
    <p:extLst>
      <p:ext uri="{BB962C8B-B14F-4D97-AF65-F5344CB8AC3E}">
        <p14:creationId xmlns:p14="http://schemas.microsoft.com/office/powerpoint/2010/main" val="4146247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br>
              <a:rPr lang="th-TH" b="1" dirty="0"/>
            </a:br>
            <a:r>
              <a:rPr lang="th-TH" b="1" i="1" dirty="0">
                <a:solidFill>
                  <a:schemeClr val="bg1"/>
                </a:solidFill>
                <a:latin typeface="TH NiramitIT๙" pitchFamily="2" charset="-34"/>
                <a:cs typeface="TH NiramitIT๙" pitchFamily="2" charset="-34"/>
              </a:rPr>
              <a:t>ประโยชน์ต่อประเทศชาติ</a:t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3"/>
            <a:ext cx="8229600" cy="4032448"/>
          </a:xfrm>
        </p:spPr>
        <p:txBody>
          <a:bodyPr/>
          <a:lstStyle/>
          <a:p>
            <a:r>
              <a:rPr lang="th-TH" sz="2800" b="1" dirty="0">
                <a:solidFill>
                  <a:srgbClr val="7030A0"/>
                </a:solidFill>
                <a:latin typeface="TH NiramitIT๙" pitchFamily="2" charset="-34"/>
                <a:cs typeface="TH NiramitIT๙" pitchFamily="2" charset="-34"/>
              </a:rPr>
              <a:t>เป็นการสร้างประเทศไทยให้มีความเข้มแข็ง มั่นคง มั่งคั่ง ยั่งยืน ปลอดจากพิษภัยที่จะมา บ่อนทำลายชาติ  ก่อเกิดประโยชน์ทางตรงต่อชุมชน และเกิดประโยชน์ทางอ้อมต่อการพัฒนาประเทศที่มีคุณธรรมเป็นพื้นฐานของทุกมิติในการครองชีวิตที่ต้องการความสุขที่แท้จริง และยังเป็นการสร้างความผูกพันอันดีระหว่างเพื่อนมนุษย์ ก่อเกิดความปรองดอง สมานฉันท์ เป็นสังคมคุณธรรมที่มีเอกลักษณ์ และเป็นภาพลักษณ์อันโดดเด่นของไทยที่สามารถเพิ่มขีดความสามารถในการแข่งขันให้กับประเทศชาติ</a:t>
            </a:r>
          </a:p>
        </p:txBody>
      </p:sp>
    </p:spTree>
    <p:extLst>
      <p:ext uri="{BB962C8B-B14F-4D97-AF65-F5344CB8AC3E}">
        <p14:creationId xmlns:p14="http://schemas.microsoft.com/office/powerpoint/2010/main" val="1482973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br>
              <a:rPr lang="th-TH" b="1" dirty="0"/>
            </a:br>
            <a:r>
              <a:rPr lang="th-TH" b="1" i="1" dirty="0">
                <a:solidFill>
                  <a:schemeClr val="bg1"/>
                </a:solidFill>
                <a:latin typeface="TH NiramitIT๙" pitchFamily="2" charset="-34"/>
                <a:cs typeface="TH NiramitIT๙" pitchFamily="2" charset="-34"/>
              </a:rPr>
              <a:t>ประโยชน์ต่อนานาชาติ</a:t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3"/>
            <a:ext cx="8229600" cy="4032448"/>
          </a:xfrm>
        </p:spPr>
        <p:txBody>
          <a:bodyPr/>
          <a:lstStyle/>
          <a:p>
            <a:r>
              <a:rPr lang="th-TH" sz="3600" b="1" dirty="0">
                <a:solidFill>
                  <a:srgbClr val="7030A0"/>
                </a:solidFill>
                <a:latin typeface="TH NiramitIT๙" pitchFamily="2" charset="-34"/>
                <a:cs typeface="TH NiramitIT๙" pitchFamily="2" charset="-34"/>
              </a:rPr>
              <a:t>การเป็นองค์กร ชุมชนอำเภอ จังหวัดคุณธรรม เป็นศูนย์รวมคนดีของชาติ เป็นภาพลักษณ์ที่ดี สามารถสร้างชื่อเสียงให้กับประเทศชาติทำให้เป็นที่รู้จัก  เป็นที่ไว้เนื้อเชื่อใจของนานาประเทศ  ที่ส่งผลให้เกิดความร่วมมือระหว่างประเทศในเชิงเศรษฐกิจและสังคมมากยิ่งขึ้น</a:t>
            </a:r>
          </a:p>
        </p:txBody>
      </p:sp>
    </p:spTree>
    <p:extLst>
      <p:ext uri="{BB962C8B-B14F-4D97-AF65-F5344CB8AC3E}">
        <p14:creationId xmlns:p14="http://schemas.microsoft.com/office/powerpoint/2010/main" val="2538636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1224136"/>
          </a:xfrm>
        </p:spPr>
        <p:txBody>
          <a:bodyPr/>
          <a:lstStyle/>
          <a:p>
            <a:pPr marL="0" indent="0" algn="ctr">
              <a:buNone/>
            </a:pPr>
            <a:r>
              <a:rPr lang="th-TH" sz="9600" b="1" i="1" dirty="0">
                <a:solidFill>
                  <a:srgbClr val="7030A0"/>
                </a:solidFill>
                <a:latin typeface="TH NiramitIT๙" pitchFamily="2" charset="-34"/>
                <a:cs typeface="TH NiramitIT๙" pitchFamily="2" charset="-34"/>
              </a:rPr>
              <a:t>จบการนำเสนอ</a:t>
            </a:r>
          </a:p>
        </p:txBody>
      </p:sp>
    </p:spTree>
    <p:extLst>
      <p:ext uri="{BB962C8B-B14F-4D97-AF65-F5344CB8AC3E}">
        <p14:creationId xmlns:p14="http://schemas.microsoft.com/office/powerpoint/2010/main" val="101897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-55033"/>
            <a:ext cx="9144000" cy="6913033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7411" name="Group 39"/>
          <p:cNvGrpSpPr>
            <a:grpSpLocks/>
          </p:cNvGrpSpPr>
          <p:nvPr/>
        </p:nvGrpSpPr>
        <p:grpSpPr bwMode="auto">
          <a:xfrm>
            <a:off x="1417638" y="1259418"/>
            <a:ext cx="6659562" cy="5151967"/>
            <a:chOff x="702420" y="90269"/>
            <a:chExt cx="7901237" cy="6678811"/>
          </a:xfrm>
        </p:grpSpPr>
        <p:sp>
          <p:nvSpPr>
            <p:cNvPr id="8" name="Freeform: Shape 7"/>
            <p:cNvSpPr/>
            <p:nvPr/>
          </p:nvSpPr>
          <p:spPr>
            <a:xfrm>
              <a:off x="3163403" y="90269"/>
              <a:ext cx="3072491" cy="2160924"/>
            </a:xfrm>
            <a:custGeom>
              <a:avLst/>
              <a:gdLst>
                <a:gd name="connsiteX0" fmla="*/ 0 w 2687724"/>
                <a:gd name="connsiteY0" fmla="*/ 1080462 h 2160924"/>
                <a:gd name="connsiteX1" fmla="*/ 540231 w 2687724"/>
                <a:gd name="connsiteY1" fmla="*/ 1 h 2160924"/>
                <a:gd name="connsiteX2" fmla="*/ 2147493 w 2687724"/>
                <a:gd name="connsiteY2" fmla="*/ 1 h 2160924"/>
                <a:gd name="connsiteX3" fmla="*/ 2687724 w 2687724"/>
                <a:gd name="connsiteY3" fmla="*/ 1080462 h 2160924"/>
                <a:gd name="connsiteX4" fmla="*/ 2147493 w 2687724"/>
                <a:gd name="connsiteY4" fmla="*/ 2160923 h 2160924"/>
                <a:gd name="connsiteX5" fmla="*/ 540231 w 2687724"/>
                <a:gd name="connsiteY5" fmla="*/ 2160923 h 2160924"/>
                <a:gd name="connsiteX6" fmla="*/ 0 w 2687724"/>
                <a:gd name="connsiteY6" fmla="*/ 1080462 h 216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7724" h="2160924">
                  <a:moveTo>
                    <a:pt x="0" y="1080462"/>
                  </a:moveTo>
                  <a:lnTo>
                    <a:pt x="540231" y="1"/>
                  </a:lnTo>
                  <a:lnTo>
                    <a:pt x="2147493" y="1"/>
                  </a:lnTo>
                  <a:lnTo>
                    <a:pt x="2687724" y="1080462"/>
                  </a:lnTo>
                  <a:lnTo>
                    <a:pt x="2147493" y="2160923"/>
                  </a:lnTo>
                  <a:lnTo>
                    <a:pt x="540231" y="2160923"/>
                  </a:lnTo>
                  <a:lnTo>
                    <a:pt x="0" y="1080462"/>
                  </a:lnTo>
                  <a:close/>
                </a:path>
              </a:pathLst>
            </a:custGeom>
            <a:solidFill>
              <a:srgbClr val="C0504D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49774" tIns="370578" rIns="449774" bIns="370578" spcCol="1270" anchor="ctr"/>
            <a:lstStyle/>
            <a:p>
              <a:pPr algn="ctr" defTabSz="1600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๑. ความมั่นคง</a:t>
              </a:r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 " pitchFamily="2" charset="-34"/>
                <a:cs typeface="TH NiramitIT๙ " pitchFamily="2" charset="-34"/>
              </a:endParaRP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5292080" y="4643728"/>
              <a:ext cx="2654828" cy="2110311"/>
            </a:xfrm>
            <a:custGeom>
              <a:avLst/>
              <a:gdLst>
                <a:gd name="connsiteX0" fmla="*/ 0 w 2654828"/>
                <a:gd name="connsiteY0" fmla="*/ 1055156 h 2110311"/>
                <a:gd name="connsiteX1" fmla="*/ 527578 w 2654828"/>
                <a:gd name="connsiteY1" fmla="*/ 0 h 2110311"/>
                <a:gd name="connsiteX2" fmla="*/ 2127250 w 2654828"/>
                <a:gd name="connsiteY2" fmla="*/ 0 h 2110311"/>
                <a:gd name="connsiteX3" fmla="*/ 2654828 w 2654828"/>
                <a:gd name="connsiteY3" fmla="*/ 1055156 h 2110311"/>
                <a:gd name="connsiteX4" fmla="*/ 2127250 w 2654828"/>
                <a:gd name="connsiteY4" fmla="*/ 2110311 h 2110311"/>
                <a:gd name="connsiteX5" fmla="*/ 527578 w 2654828"/>
                <a:gd name="connsiteY5" fmla="*/ 2110311 h 2110311"/>
                <a:gd name="connsiteX6" fmla="*/ 0 w 2654828"/>
                <a:gd name="connsiteY6" fmla="*/ 1055156 h 211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4828" h="2110311">
                  <a:moveTo>
                    <a:pt x="0" y="1055156"/>
                  </a:moveTo>
                  <a:lnTo>
                    <a:pt x="527578" y="0"/>
                  </a:lnTo>
                  <a:lnTo>
                    <a:pt x="2127250" y="0"/>
                  </a:lnTo>
                  <a:lnTo>
                    <a:pt x="2654828" y="1055156"/>
                  </a:lnTo>
                  <a:lnTo>
                    <a:pt x="2127250" y="2110311"/>
                  </a:lnTo>
                  <a:lnTo>
                    <a:pt x="527578" y="2110311"/>
                  </a:lnTo>
                  <a:lnTo>
                    <a:pt x="0" y="1055156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lIns="437735" tIns="356289" rIns="437735" bIns="356289" spcCol="1270" anchor="ctr"/>
            <a:lstStyle/>
            <a:p>
              <a:pPr algn="ctr" defTabSz="1422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๓. การพัฒนาและเสริมสร้างศักยภาพคน</a:t>
              </a:r>
              <a:endPara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 " pitchFamily="2" charset="-34"/>
                <a:cs typeface="TH NiramitIT๙ " pitchFamily="2" charset="-34"/>
              </a:endParaRP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1241134" y="4408993"/>
              <a:ext cx="2751372" cy="2360087"/>
            </a:xfrm>
            <a:custGeom>
              <a:avLst/>
              <a:gdLst>
                <a:gd name="connsiteX0" fmla="*/ 0 w 2751371"/>
                <a:gd name="connsiteY0" fmla="*/ 1055156 h 2110311"/>
                <a:gd name="connsiteX1" fmla="*/ 527578 w 2751371"/>
                <a:gd name="connsiteY1" fmla="*/ 0 h 2110311"/>
                <a:gd name="connsiteX2" fmla="*/ 2223793 w 2751371"/>
                <a:gd name="connsiteY2" fmla="*/ 0 h 2110311"/>
                <a:gd name="connsiteX3" fmla="*/ 2751371 w 2751371"/>
                <a:gd name="connsiteY3" fmla="*/ 1055156 h 2110311"/>
                <a:gd name="connsiteX4" fmla="*/ 2223793 w 2751371"/>
                <a:gd name="connsiteY4" fmla="*/ 2110311 h 2110311"/>
                <a:gd name="connsiteX5" fmla="*/ 527578 w 2751371"/>
                <a:gd name="connsiteY5" fmla="*/ 2110311 h 2110311"/>
                <a:gd name="connsiteX6" fmla="*/ 0 w 2751371"/>
                <a:gd name="connsiteY6" fmla="*/ 1055156 h 211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1371" h="2110311">
                  <a:moveTo>
                    <a:pt x="0" y="1055156"/>
                  </a:moveTo>
                  <a:lnTo>
                    <a:pt x="527578" y="0"/>
                  </a:lnTo>
                  <a:lnTo>
                    <a:pt x="2223793" y="0"/>
                  </a:lnTo>
                  <a:lnTo>
                    <a:pt x="2751371" y="1055156"/>
                  </a:lnTo>
                  <a:lnTo>
                    <a:pt x="2223793" y="2110311"/>
                  </a:lnTo>
                  <a:lnTo>
                    <a:pt x="527578" y="2110311"/>
                  </a:lnTo>
                  <a:lnTo>
                    <a:pt x="0" y="105515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lIns="440700" tIns="346304" rIns="440700" bIns="346304" spcCol="1270" anchor="ctr"/>
            <a:lstStyle/>
            <a:p>
              <a:pPr algn="ctr" defTabSz="1244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๔. การสร้าง</a:t>
              </a:r>
              <a:br>
                <a:rPr lang="en-US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</a:br>
              <a:r>
                <a:rPr lang="th-TH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การเติบโตบนคุณภาพชีวิตที่เป็นมิตรต่อสิ่งแวดล้อม</a:t>
              </a:r>
              <a:endPara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 " pitchFamily="2" charset="-34"/>
                <a:cs typeface="TH NiramitIT๙ " pitchFamily="2" charset="-34"/>
              </a:endParaRPr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702420" y="1473522"/>
              <a:ext cx="2690540" cy="2363899"/>
            </a:xfrm>
            <a:custGeom>
              <a:avLst/>
              <a:gdLst>
                <a:gd name="connsiteX0" fmla="*/ 0 w 2662712"/>
                <a:gd name="connsiteY0" fmla="*/ 1109809 h 2219618"/>
                <a:gd name="connsiteX1" fmla="*/ 554905 w 2662712"/>
                <a:gd name="connsiteY1" fmla="*/ 1 h 2219618"/>
                <a:gd name="connsiteX2" fmla="*/ 2107808 w 2662712"/>
                <a:gd name="connsiteY2" fmla="*/ 1 h 2219618"/>
                <a:gd name="connsiteX3" fmla="*/ 2662712 w 2662712"/>
                <a:gd name="connsiteY3" fmla="*/ 1109809 h 2219618"/>
                <a:gd name="connsiteX4" fmla="*/ 2107808 w 2662712"/>
                <a:gd name="connsiteY4" fmla="*/ 2219617 h 2219618"/>
                <a:gd name="connsiteX5" fmla="*/ 554905 w 2662712"/>
                <a:gd name="connsiteY5" fmla="*/ 2219617 h 2219618"/>
                <a:gd name="connsiteX6" fmla="*/ 0 w 2662712"/>
                <a:gd name="connsiteY6" fmla="*/ 1109809 h 221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2712" h="2219618">
                  <a:moveTo>
                    <a:pt x="0" y="1109809"/>
                  </a:moveTo>
                  <a:lnTo>
                    <a:pt x="554905" y="1"/>
                  </a:lnTo>
                  <a:lnTo>
                    <a:pt x="2107808" y="1"/>
                  </a:lnTo>
                  <a:lnTo>
                    <a:pt x="2662712" y="1109809"/>
                  </a:lnTo>
                  <a:lnTo>
                    <a:pt x="2107808" y="2219617"/>
                  </a:lnTo>
                  <a:lnTo>
                    <a:pt x="554905" y="2219617"/>
                  </a:lnTo>
                  <a:lnTo>
                    <a:pt x="0" y="1109809"/>
                  </a:lnTo>
                  <a:close/>
                </a:path>
              </a:pathLst>
            </a:custGeom>
            <a:solidFill>
              <a:schemeClr val="accent6">
                <a:hueOff val="0"/>
                <a:satOff val="0"/>
                <a:lumOff val="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lIns="442421" tIns="374716" rIns="442421" bIns="374716" spcCol="1270" anchor="ctr"/>
            <a:lstStyle/>
            <a:p>
              <a:pPr algn="ctr" defTabSz="1244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๕.การสร้างโอกาส ความเสมอภาคและเท่าเทียมกันของสังคม</a:t>
              </a:r>
              <a:endPara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 " pitchFamily="2" charset="-34"/>
                <a:cs typeface="TH NiramitIT๙ " pitchFamily="2" charset="-34"/>
              </a:endParaRPr>
            </a:p>
          </p:txBody>
        </p:sp>
        <p:sp>
          <p:nvSpPr>
            <p:cNvPr id="13" name="Freeform: Shape 12"/>
            <p:cNvSpPr/>
            <p:nvPr/>
          </p:nvSpPr>
          <p:spPr>
            <a:xfrm rot="19098877">
              <a:off x="3502228" y="4561718"/>
              <a:ext cx="348901" cy="607860"/>
            </a:xfrm>
            <a:custGeom>
              <a:avLst/>
              <a:gdLst>
                <a:gd name="connsiteX0" fmla="*/ 0 w 348900"/>
                <a:gd name="connsiteY0" fmla="*/ 121572 h 607860"/>
                <a:gd name="connsiteX1" fmla="*/ 174450 w 348900"/>
                <a:gd name="connsiteY1" fmla="*/ 121572 h 607860"/>
                <a:gd name="connsiteX2" fmla="*/ 174450 w 348900"/>
                <a:gd name="connsiteY2" fmla="*/ 0 h 607860"/>
                <a:gd name="connsiteX3" fmla="*/ 348900 w 348900"/>
                <a:gd name="connsiteY3" fmla="*/ 303930 h 607860"/>
                <a:gd name="connsiteX4" fmla="*/ 174450 w 348900"/>
                <a:gd name="connsiteY4" fmla="*/ 607860 h 607860"/>
                <a:gd name="connsiteX5" fmla="*/ 174450 w 348900"/>
                <a:gd name="connsiteY5" fmla="*/ 486288 h 607860"/>
                <a:gd name="connsiteX6" fmla="*/ 0 w 348900"/>
                <a:gd name="connsiteY6" fmla="*/ 486288 h 607860"/>
                <a:gd name="connsiteX7" fmla="*/ 0 w 348900"/>
                <a:gd name="connsiteY7" fmla="*/ 121572 h 60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900" h="607860">
                  <a:moveTo>
                    <a:pt x="348900" y="486288"/>
                  </a:moveTo>
                  <a:lnTo>
                    <a:pt x="174450" y="486288"/>
                  </a:lnTo>
                  <a:lnTo>
                    <a:pt x="174450" y="607860"/>
                  </a:lnTo>
                  <a:lnTo>
                    <a:pt x="0" y="303930"/>
                  </a:lnTo>
                  <a:lnTo>
                    <a:pt x="174450" y="0"/>
                  </a:lnTo>
                  <a:lnTo>
                    <a:pt x="174450" y="121572"/>
                  </a:lnTo>
                  <a:lnTo>
                    <a:pt x="348900" y="121572"/>
                  </a:lnTo>
                  <a:lnTo>
                    <a:pt x="348900" y="486288"/>
                  </a:lnTo>
                  <a:close/>
                </a:path>
              </a:pathLst>
            </a:custGeom>
            <a:solidFill>
              <a:srgbClr val="50B5CF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lIns="104669" tIns="121571" rIns="1" bIns="121572" spcCol="1270" anchor="ctr"/>
            <a:lstStyle/>
            <a:p>
              <a:pPr algn="ctr" defTabSz="11557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600"/>
            </a:p>
          </p:txBody>
        </p:sp>
        <p:sp>
          <p:nvSpPr>
            <p:cNvPr id="15" name="Freeform: Shape 14"/>
            <p:cNvSpPr/>
            <p:nvPr/>
          </p:nvSpPr>
          <p:spPr>
            <a:xfrm rot="11776465" flipH="1">
              <a:off x="3129728" y="2951015"/>
              <a:ext cx="412723" cy="559992"/>
            </a:xfrm>
            <a:custGeom>
              <a:avLst/>
              <a:gdLst>
                <a:gd name="connsiteX0" fmla="*/ 0 w 412722"/>
                <a:gd name="connsiteY0" fmla="*/ 111998 h 559991"/>
                <a:gd name="connsiteX1" fmla="*/ 206361 w 412722"/>
                <a:gd name="connsiteY1" fmla="*/ 111998 h 559991"/>
                <a:gd name="connsiteX2" fmla="*/ 206361 w 412722"/>
                <a:gd name="connsiteY2" fmla="*/ 0 h 559991"/>
                <a:gd name="connsiteX3" fmla="*/ 412722 w 412722"/>
                <a:gd name="connsiteY3" fmla="*/ 279996 h 559991"/>
                <a:gd name="connsiteX4" fmla="*/ 206361 w 412722"/>
                <a:gd name="connsiteY4" fmla="*/ 559991 h 559991"/>
                <a:gd name="connsiteX5" fmla="*/ 206361 w 412722"/>
                <a:gd name="connsiteY5" fmla="*/ 447993 h 559991"/>
                <a:gd name="connsiteX6" fmla="*/ 0 w 412722"/>
                <a:gd name="connsiteY6" fmla="*/ 447993 h 559991"/>
                <a:gd name="connsiteX7" fmla="*/ 0 w 412722"/>
                <a:gd name="connsiteY7" fmla="*/ 111998 h 55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722" h="559991">
                  <a:moveTo>
                    <a:pt x="412722" y="447993"/>
                  </a:moveTo>
                  <a:lnTo>
                    <a:pt x="206361" y="447993"/>
                  </a:lnTo>
                  <a:lnTo>
                    <a:pt x="206361" y="559991"/>
                  </a:lnTo>
                  <a:lnTo>
                    <a:pt x="0" y="279995"/>
                  </a:lnTo>
                  <a:lnTo>
                    <a:pt x="206361" y="0"/>
                  </a:lnTo>
                  <a:lnTo>
                    <a:pt x="206361" y="111998"/>
                  </a:lnTo>
                  <a:lnTo>
                    <a:pt x="412722" y="111998"/>
                  </a:lnTo>
                  <a:lnTo>
                    <a:pt x="412722" y="447993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lIns="0" tIns="111998" rIns="123817" bIns="111998" spcCol="1270" anchor="ctr"/>
            <a:lstStyle/>
            <a:p>
              <a:pPr algn="ctr" defTabSz="10668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400"/>
            </a:p>
          </p:txBody>
        </p:sp>
        <p:sp>
          <p:nvSpPr>
            <p:cNvPr id="9" name="Freeform: Shape 8"/>
            <p:cNvSpPr/>
            <p:nvPr/>
          </p:nvSpPr>
          <p:spPr>
            <a:xfrm rot="20129966">
              <a:off x="5757790" y="2858008"/>
              <a:ext cx="379987" cy="607063"/>
            </a:xfrm>
            <a:custGeom>
              <a:avLst/>
              <a:gdLst>
                <a:gd name="connsiteX0" fmla="*/ 0 w 379987"/>
                <a:gd name="connsiteY0" fmla="*/ 121413 h 607063"/>
                <a:gd name="connsiteX1" fmla="*/ 189994 w 379987"/>
                <a:gd name="connsiteY1" fmla="*/ 121413 h 607063"/>
                <a:gd name="connsiteX2" fmla="*/ 189994 w 379987"/>
                <a:gd name="connsiteY2" fmla="*/ 0 h 607063"/>
                <a:gd name="connsiteX3" fmla="*/ 379987 w 379987"/>
                <a:gd name="connsiteY3" fmla="*/ 303532 h 607063"/>
                <a:gd name="connsiteX4" fmla="*/ 189994 w 379987"/>
                <a:gd name="connsiteY4" fmla="*/ 607063 h 607063"/>
                <a:gd name="connsiteX5" fmla="*/ 189994 w 379987"/>
                <a:gd name="connsiteY5" fmla="*/ 485650 h 607063"/>
                <a:gd name="connsiteX6" fmla="*/ 0 w 379987"/>
                <a:gd name="connsiteY6" fmla="*/ 485650 h 607063"/>
                <a:gd name="connsiteX7" fmla="*/ 0 w 379987"/>
                <a:gd name="connsiteY7" fmla="*/ 121413 h 60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9987" h="607063">
                  <a:moveTo>
                    <a:pt x="0" y="121413"/>
                  </a:moveTo>
                  <a:lnTo>
                    <a:pt x="189994" y="121413"/>
                  </a:lnTo>
                  <a:lnTo>
                    <a:pt x="189994" y="0"/>
                  </a:lnTo>
                  <a:lnTo>
                    <a:pt x="379987" y="303532"/>
                  </a:lnTo>
                  <a:lnTo>
                    <a:pt x="189994" y="607063"/>
                  </a:lnTo>
                  <a:lnTo>
                    <a:pt x="189994" y="485650"/>
                  </a:lnTo>
                  <a:lnTo>
                    <a:pt x="0" y="485650"/>
                  </a:lnTo>
                  <a:lnTo>
                    <a:pt x="0" y="121413"/>
                  </a:lnTo>
                  <a:close/>
                </a:path>
              </a:pathLst>
            </a:custGeom>
            <a:solidFill>
              <a:srgbClr val="A3C35E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 lIns="-1" tIns="121412" rIns="113996" bIns="121413" spcCol="1270" anchor="ctr"/>
            <a:lstStyle/>
            <a:p>
              <a:pPr algn="ctr" defTabSz="11557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600"/>
            </a:p>
          </p:txBody>
        </p:sp>
        <p:sp>
          <p:nvSpPr>
            <p:cNvPr id="7" name="Freeform: Shape 6"/>
            <p:cNvSpPr/>
            <p:nvPr/>
          </p:nvSpPr>
          <p:spPr>
            <a:xfrm rot="5356054">
              <a:off x="4523095" y="2047131"/>
              <a:ext cx="225669" cy="653711"/>
            </a:xfrm>
            <a:custGeom>
              <a:avLst/>
              <a:gdLst>
                <a:gd name="connsiteX0" fmla="*/ 0 w 225668"/>
                <a:gd name="connsiteY0" fmla="*/ 130742 h 653710"/>
                <a:gd name="connsiteX1" fmla="*/ 112834 w 225668"/>
                <a:gd name="connsiteY1" fmla="*/ 130742 h 653710"/>
                <a:gd name="connsiteX2" fmla="*/ 112834 w 225668"/>
                <a:gd name="connsiteY2" fmla="*/ 0 h 653710"/>
                <a:gd name="connsiteX3" fmla="*/ 225668 w 225668"/>
                <a:gd name="connsiteY3" fmla="*/ 326855 h 653710"/>
                <a:gd name="connsiteX4" fmla="*/ 112834 w 225668"/>
                <a:gd name="connsiteY4" fmla="*/ 653710 h 653710"/>
                <a:gd name="connsiteX5" fmla="*/ 112834 w 225668"/>
                <a:gd name="connsiteY5" fmla="*/ 522968 h 653710"/>
                <a:gd name="connsiteX6" fmla="*/ 0 w 225668"/>
                <a:gd name="connsiteY6" fmla="*/ 522968 h 653710"/>
                <a:gd name="connsiteX7" fmla="*/ 0 w 225668"/>
                <a:gd name="connsiteY7" fmla="*/ 130742 h 65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5668" h="653710">
                  <a:moveTo>
                    <a:pt x="225667" y="522968"/>
                  </a:moveTo>
                  <a:lnTo>
                    <a:pt x="112834" y="522968"/>
                  </a:lnTo>
                  <a:lnTo>
                    <a:pt x="112834" y="653710"/>
                  </a:lnTo>
                  <a:lnTo>
                    <a:pt x="1" y="326855"/>
                  </a:lnTo>
                  <a:lnTo>
                    <a:pt x="112834" y="0"/>
                  </a:lnTo>
                  <a:lnTo>
                    <a:pt x="112834" y="130742"/>
                  </a:lnTo>
                  <a:lnTo>
                    <a:pt x="225667" y="130742"/>
                  </a:lnTo>
                  <a:lnTo>
                    <a:pt x="225667" y="522968"/>
                  </a:lnTo>
                  <a:close/>
                </a:path>
              </a:pathLst>
            </a:custGeom>
            <a:solidFill>
              <a:srgbClr val="C95452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7700" tIns="130741" rIns="0" bIns="130743" spcCol="1270" anchor="ctr"/>
            <a:lstStyle/>
            <a:p>
              <a:pPr algn="ctr" defTabSz="1244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/>
            </a:p>
          </p:txBody>
        </p:sp>
        <p:sp>
          <p:nvSpPr>
            <p:cNvPr id="11" name="Freeform: Shape 10"/>
            <p:cNvSpPr/>
            <p:nvPr/>
          </p:nvSpPr>
          <p:spPr>
            <a:xfrm rot="2537134">
              <a:off x="5606499" y="4461323"/>
              <a:ext cx="323672" cy="607860"/>
            </a:xfrm>
            <a:custGeom>
              <a:avLst/>
              <a:gdLst>
                <a:gd name="connsiteX0" fmla="*/ 0 w 323672"/>
                <a:gd name="connsiteY0" fmla="*/ 121572 h 607860"/>
                <a:gd name="connsiteX1" fmla="*/ 161836 w 323672"/>
                <a:gd name="connsiteY1" fmla="*/ 121572 h 607860"/>
                <a:gd name="connsiteX2" fmla="*/ 161836 w 323672"/>
                <a:gd name="connsiteY2" fmla="*/ 0 h 607860"/>
                <a:gd name="connsiteX3" fmla="*/ 323672 w 323672"/>
                <a:gd name="connsiteY3" fmla="*/ 303930 h 607860"/>
                <a:gd name="connsiteX4" fmla="*/ 161836 w 323672"/>
                <a:gd name="connsiteY4" fmla="*/ 607860 h 607860"/>
                <a:gd name="connsiteX5" fmla="*/ 161836 w 323672"/>
                <a:gd name="connsiteY5" fmla="*/ 486288 h 607860"/>
                <a:gd name="connsiteX6" fmla="*/ 0 w 323672"/>
                <a:gd name="connsiteY6" fmla="*/ 486288 h 607860"/>
                <a:gd name="connsiteX7" fmla="*/ 0 w 323672"/>
                <a:gd name="connsiteY7" fmla="*/ 121572 h 60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672" h="607860">
                  <a:moveTo>
                    <a:pt x="0" y="121572"/>
                  </a:moveTo>
                  <a:lnTo>
                    <a:pt x="161836" y="121572"/>
                  </a:lnTo>
                  <a:lnTo>
                    <a:pt x="161836" y="0"/>
                  </a:lnTo>
                  <a:lnTo>
                    <a:pt x="323672" y="303930"/>
                  </a:lnTo>
                  <a:lnTo>
                    <a:pt x="161836" y="607860"/>
                  </a:lnTo>
                  <a:lnTo>
                    <a:pt x="161836" y="486288"/>
                  </a:lnTo>
                  <a:lnTo>
                    <a:pt x="0" y="486288"/>
                  </a:lnTo>
                  <a:lnTo>
                    <a:pt x="0" y="12157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lIns="0" tIns="121572" rIns="97101" bIns="121571" spcCol="1270" anchor="ctr"/>
            <a:lstStyle/>
            <a:p>
              <a:pPr algn="ctr" defTabSz="11557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600"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3294917" y="2489595"/>
              <a:ext cx="2717241" cy="2523566"/>
            </a:xfrm>
            <a:custGeom>
              <a:avLst/>
              <a:gdLst>
                <a:gd name="connsiteX0" fmla="*/ 0 w 2717241"/>
                <a:gd name="connsiteY0" fmla="*/ 1261783 h 2523566"/>
                <a:gd name="connsiteX1" fmla="*/ 1358621 w 2717241"/>
                <a:gd name="connsiteY1" fmla="*/ 0 h 2523566"/>
                <a:gd name="connsiteX2" fmla="*/ 2717242 w 2717241"/>
                <a:gd name="connsiteY2" fmla="*/ 1261783 h 2523566"/>
                <a:gd name="connsiteX3" fmla="*/ 1358621 w 2717241"/>
                <a:gd name="connsiteY3" fmla="*/ 2523566 h 2523566"/>
                <a:gd name="connsiteX4" fmla="*/ 0 w 2717241"/>
                <a:gd name="connsiteY4" fmla="*/ 1261783 h 2523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7241" h="2523566">
                  <a:moveTo>
                    <a:pt x="0" y="1261783"/>
                  </a:moveTo>
                  <a:cubicBezTo>
                    <a:pt x="0" y="564919"/>
                    <a:pt x="608275" y="0"/>
                    <a:pt x="1358621" y="0"/>
                  </a:cubicBezTo>
                  <a:cubicBezTo>
                    <a:pt x="2108967" y="0"/>
                    <a:pt x="2717242" y="564919"/>
                    <a:pt x="2717242" y="1261783"/>
                  </a:cubicBezTo>
                  <a:cubicBezTo>
                    <a:pt x="2717242" y="1958647"/>
                    <a:pt x="2108967" y="2523566"/>
                    <a:pt x="1358621" y="2523566"/>
                  </a:cubicBezTo>
                  <a:cubicBezTo>
                    <a:pt x="608275" y="2523566"/>
                    <a:pt x="0" y="1958647"/>
                    <a:pt x="0" y="1261783"/>
                  </a:cubicBezTo>
                  <a:close/>
                </a:path>
              </a:pathLst>
            </a:custGeom>
            <a:solidFill>
              <a:srgbClr val="D5EC46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438571" tIns="410208" rIns="438571" bIns="410208" spcCol="1270" anchor="ctr"/>
            <a:lstStyle/>
            <a:p>
              <a:pPr algn="ctr" defTabSz="1422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altLang="en-US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H Niramit AS" panose="02000506000000020004" pitchFamily="2" charset="-34"/>
                  <a:cs typeface="TH Niramit AS" panose="02000506000000020004" pitchFamily="2" charset="-34"/>
                </a:rPr>
                <a:t>๖. </a:t>
              </a:r>
              <a:r>
                <a:rPr lang="th-TH" altLang="en-US" sz="2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การปรับสมดุลและพัฒนาระบบบริหารจัดการภาครัฐ</a:t>
              </a:r>
              <a:endPara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NiramitIT๙ " pitchFamily="2" charset="-34"/>
                <a:cs typeface="TH NiramitIT๙ " pitchFamily="2" charset="-34"/>
              </a:endParaRPr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5964408" y="1473522"/>
              <a:ext cx="2639249" cy="2211537"/>
            </a:xfrm>
            <a:custGeom>
              <a:avLst/>
              <a:gdLst>
                <a:gd name="connsiteX0" fmla="*/ 0 w 2756555"/>
                <a:gd name="connsiteY0" fmla="*/ 1105769 h 2211537"/>
                <a:gd name="connsiteX1" fmla="*/ 552884 w 2756555"/>
                <a:gd name="connsiteY1" fmla="*/ 1 h 2211537"/>
                <a:gd name="connsiteX2" fmla="*/ 2203671 w 2756555"/>
                <a:gd name="connsiteY2" fmla="*/ 1 h 2211537"/>
                <a:gd name="connsiteX3" fmla="*/ 2756555 w 2756555"/>
                <a:gd name="connsiteY3" fmla="*/ 1105769 h 2211537"/>
                <a:gd name="connsiteX4" fmla="*/ 2203671 w 2756555"/>
                <a:gd name="connsiteY4" fmla="*/ 2211536 h 2211537"/>
                <a:gd name="connsiteX5" fmla="*/ 552884 w 2756555"/>
                <a:gd name="connsiteY5" fmla="*/ 2211536 h 2211537"/>
                <a:gd name="connsiteX6" fmla="*/ 0 w 2756555"/>
                <a:gd name="connsiteY6" fmla="*/ 1105769 h 221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6555" h="2211537">
                  <a:moveTo>
                    <a:pt x="0" y="1105769"/>
                  </a:moveTo>
                  <a:lnTo>
                    <a:pt x="552884" y="1"/>
                  </a:lnTo>
                  <a:lnTo>
                    <a:pt x="2203671" y="1"/>
                  </a:lnTo>
                  <a:lnTo>
                    <a:pt x="2756555" y="1105769"/>
                  </a:lnTo>
                  <a:lnTo>
                    <a:pt x="2203671" y="2211536"/>
                  </a:lnTo>
                  <a:lnTo>
                    <a:pt x="552884" y="2211536"/>
                  </a:lnTo>
                  <a:lnTo>
                    <a:pt x="0" y="1105769"/>
                  </a:lnTo>
                  <a:close/>
                </a:path>
              </a:pathLst>
            </a:custGeom>
            <a:solidFill>
              <a:srgbClr val="9BBB59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 lIns="454648" tIns="372791" rIns="454648" bIns="372791" spcCol="1270" anchor="ctr"/>
            <a:lstStyle/>
            <a:p>
              <a:pPr algn="ctr" defTabSz="1422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NiramitIT๙ " pitchFamily="2" charset="-34"/>
                  <a:cs typeface="TH NiramitIT๙ " pitchFamily="2" charset="-34"/>
                </a:rPr>
                <a:t>๒. การสร้างความสามารถการแข่งขัน</a:t>
              </a:r>
              <a:endPara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 " pitchFamily="2" charset="-34"/>
                <a:cs typeface="TH NiramitIT๙ " pitchFamily="2" charset="-34"/>
              </a:endParaRPr>
            </a:p>
          </p:txBody>
        </p:sp>
      </p:grpSp>
      <p:sp>
        <p:nvSpPr>
          <p:cNvPr id="30" name="Freeform: Shape 29"/>
          <p:cNvSpPr/>
          <p:nvPr/>
        </p:nvSpPr>
        <p:spPr>
          <a:xfrm rot="2246597">
            <a:off x="6845301" y="1481667"/>
            <a:ext cx="1960563" cy="1957917"/>
          </a:xfrm>
          <a:custGeom>
            <a:avLst/>
            <a:gdLst>
              <a:gd name="connsiteX0" fmla="*/ 0 w 1960354"/>
              <a:gd name="connsiteY0" fmla="*/ 0 h 1960354"/>
              <a:gd name="connsiteX1" fmla="*/ 1960354 w 1960354"/>
              <a:gd name="connsiteY1" fmla="*/ 0 h 1960354"/>
              <a:gd name="connsiteX2" fmla="*/ 1960354 w 1960354"/>
              <a:gd name="connsiteY2" fmla="*/ 1960354 h 1960354"/>
              <a:gd name="connsiteX3" fmla="*/ 0 w 1960354"/>
              <a:gd name="connsiteY3" fmla="*/ 1960354 h 1960354"/>
              <a:gd name="connsiteX4" fmla="*/ 0 w 1960354"/>
              <a:gd name="connsiteY4" fmla="*/ 0 h 196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354" h="1960354">
                <a:moveTo>
                  <a:pt x="0" y="0"/>
                </a:moveTo>
                <a:lnTo>
                  <a:pt x="1960354" y="0"/>
                </a:lnTo>
                <a:lnTo>
                  <a:pt x="1960354" y="1960354"/>
                </a:lnTo>
                <a:lnTo>
                  <a:pt x="0" y="19603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8740" tIns="78740" rIns="78740" bIns="78740" spcCol="1270" anchor="ctr"/>
          <a:lstStyle/>
          <a:p>
            <a:pPr algn="ctr" defTabSz="27559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6200"/>
          </a:p>
        </p:txBody>
      </p:sp>
      <p:sp>
        <p:nvSpPr>
          <p:cNvPr id="32" name="Freeform: Shape 31"/>
          <p:cNvSpPr/>
          <p:nvPr/>
        </p:nvSpPr>
        <p:spPr>
          <a:xfrm rot="2246597">
            <a:off x="5568950" y="5096934"/>
            <a:ext cx="1960563" cy="1960033"/>
          </a:xfrm>
          <a:custGeom>
            <a:avLst/>
            <a:gdLst>
              <a:gd name="connsiteX0" fmla="*/ 0 w 1960354"/>
              <a:gd name="connsiteY0" fmla="*/ 0 h 1960354"/>
              <a:gd name="connsiteX1" fmla="*/ 1960354 w 1960354"/>
              <a:gd name="connsiteY1" fmla="*/ 0 h 1960354"/>
              <a:gd name="connsiteX2" fmla="*/ 1960354 w 1960354"/>
              <a:gd name="connsiteY2" fmla="*/ 1960354 h 1960354"/>
              <a:gd name="connsiteX3" fmla="*/ 0 w 1960354"/>
              <a:gd name="connsiteY3" fmla="*/ 1960354 h 1960354"/>
              <a:gd name="connsiteX4" fmla="*/ 0 w 1960354"/>
              <a:gd name="connsiteY4" fmla="*/ 0 h 196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354" h="1960354">
                <a:moveTo>
                  <a:pt x="0" y="0"/>
                </a:moveTo>
                <a:lnTo>
                  <a:pt x="1960354" y="0"/>
                </a:lnTo>
                <a:lnTo>
                  <a:pt x="1960354" y="1960354"/>
                </a:lnTo>
                <a:lnTo>
                  <a:pt x="0" y="19603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8740" tIns="78740" rIns="78740" bIns="78740" spcCol="1270" anchor="ctr"/>
          <a:lstStyle/>
          <a:p>
            <a:pPr algn="ctr" defTabSz="27559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6200"/>
          </a:p>
        </p:txBody>
      </p:sp>
      <p:sp>
        <p:nvSpPr>
          <p:cNvPr id="34" name="Freeform: Shape 33"/>
          <p:cNvSpPr/>
          <p:nvPr/>
        </p:nvSpPr>
        <p:spPr>
          <a:xfrm rot="2246597">
            <a:off x="1736726" y="4999568"/>
            <a:ext cx="1958975" cy="1960033"/>
          </a:xfrm>
          <a:custGeom>
            <a:avLst/>
            <a:gdLst>
              <a:gd name="connsiteX0" fmla="*/ 0 w 1960354"/>
              <a:gd name="connsiteY0" fmla="*/ 0 h 1960354"/>
              <a:gd name="connsiteX1" fmla="*/ 1960354 w 1960354"/>
              <a:gd name="connsiteY1" fmla="*/ 0 h 1960354"/>
              <a:gd name="connsiteX2" fmla="*/ 1960354 w 1960354"/>
              <a:gd name="connsiteY2" fmla="*/ 1960354 h 1960354"/>
              <a:gd name="connsiteX3" fmla="*/ 0 w 1960354"/>
              <a:gd name="connsiteY3" fmla="*/ 1960354 h 1960354"/>
              <a:gd name="connsiteX4" fmla="*/ 0 w 1960354"/>
              <a:gd name="connsiteY4" fmla="*/ 0 h 196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354" h="1960354">
                <a:moveTo>
                  <a:pt x="0" y="0"/>
                </a:moveTo>
                <a:lnTo>
                  <a:pt x="1960354" y="0"/>
                </a:lnTo>
                <a:lnTo>
                  <a:pt x="1960354" y="1960354"/>
                </a:lnTo>
                <a:lnTo>
                  <a:pt x="0" y="19603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8740" tIns="78740" rIns="78740" bIns="78740" spcCol="1270" anchor="ctr"/>
          <a:lstStyle/>
          <a:p>
            <a:pPr algn="ctr" defTabSz="27559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6200"/>
          </a:p>
        </p:txBody>
      </p:sp>
      <p:sp>
        <p:nvSpPr>
          <p:cNvPr id="36" name="Freeform: Shape 35"/>
          <p:cNvSpPr/>
          <p:nvPr/>
        </p:nvSpPr>
        <p:spPr>
          <a:xfrm rot="2246597">
            <a:off x="642938" y="1325034"/>
            <a:ext cx="1960562" cy="1960033"/>
          </a:xfrm>
          <a:custGeom>
            <a:avLst/>
            <a:gdLst>
              <a:gd name="connsiteX0" fmla="*/ 0 w 1960354"/>
              <a:gd name="connsiteY0" fmla="*/ 0 h 1960354"/>
              <a:gd name="connsiteX1" fmla="*/ 1960354 w 1960354"/>
              <a:gd name="connsiteY1" fmla="*/ 0 h 1960354"/>
              <a:gd name="connsiteX2" fmla="*/ 1960354 w 1960354"/>
              <a:gd name="connsiteY2" fmla="*/ 1960354 h 1960354"/>
              <a:gd name="connsiteX3" fmla="*/ 0 w 1960354"/>
              <a:gd name="connsiteY3" fmla="*/ 1960354 h 1960354"/>
              <a:gd name="connsiteX4" fmla="*/ 0 w 1960354"/>
              <a:gd name="connsiteY4" fmla="*/ 0 h 196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354" h="1960354">
                <a:moveTo>
                  <a:pt x="0" y="0"/>
                </a:moveTo>
                <a:lnTo>
                  <a:pt x="1960354" y="0"/>
                </a:lnTo>
                <a:lnTo>
                  <a:pt x="1960354" y="1960354"/>
                </a:lnTo>
                <a:lnTo>
                  <a:pt x="0" y="19603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8740" tIns="78740" rIns="78740" bIns="78740" spcCol="1270" anchor="ctr"/>
          <a:lstStyle/>
          <a:p>
            <a:pPr algn="ctr" defTabSz="27559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6200"/>
          </a:p>
        </p:txBody>
      </p:sp>
      <p:sp>
        <p:nvSpPr>
          <p:cNvPr id="38" name="Freeform: Shape 37"/>
          <p:cNvSpPr/>
          <p:nvPr/>
        </p:nvSpPr>
        <p:spPr>
          <a:xfrm rot="2246597">
            <a:off x="3800476" y="-850899"/>
            <a:ext cx="1960563" cy="1960033"/>
          </a:xfrm>
          <a:custGeom>
            <a:avLst/>
            <a:gdLst>
              <a:gd name="connsiteX0" fmla="*/ 0 w 1960354"/>
              <a:gd name="connsiteY0" fmla="*/ 0 h 1960354"/>
              <a:gd name="connsiteX1" fmla="*/ 1960354 w 1960354"/>
              <a:gd name="connsiteY1" fmla="*/ 0 h 1960354"/>
              <a:gd name="connsiteX2" fmla="*/ 1960354 w 1960354"/>
              <a:gd name="connsiteY2" fmla="*/ 1960354 h 1960354"/>
              <a:gd name="connsiteX3" fmla="*/ 0 w 1960354"/>
              <a:gd name="connsiteY3" fmla="*/ 1960354 h 1960354"/>
              <a:gd name="connsiteX4" fmla="*/ 0 w 1960354"/>
              <a:gd name="connsiteY4" fmla="*/ 0 h 196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354" h="1960354">
                <a:moveTo>
                  <a:pt x="0" y="0"/>
                </a:moveTo>
                <a:lnTo>
                  <a:pt x="1960354" y="0"/>
                </a:lnTo>
                <a:lnTo>
                  <a:pt x="1960354" y="1960354"/>
                </a:lnTo>
                <a:lnTo>
                  <a:pt x="0" y="19603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8740" tIns="78740" rIns="78740" bIns="78740" spcCol="1270" anchor="ctr"/>
          <a:lstStyle/>
          <a:p>
            <a:pPr algn="ctr" defTabSz="27559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6200"/>
          </a:p>
        </p:txBody>
      </p:sp>
      <p:grpSp>
        <p:nvGrpSpPr>
          <p:cNvPr id="17417" name="Group 42"/>
          <p:cNvGrpSpPr>
            <a:grpSpLocks/>
          </p:cNvGrpSpPr>
          <p:nvPr/>
        </p:nvGrpSpPr>
        <p:grpSpPr bwMode="auto">
          <a:xfrm rot="-2434189">
            <a:off x="1492033" y="726692"/>
            <a:ext cx="6284616" cy="5959400"/>
            <a:chOff x="1622003" y="-1179738"/>
            <a:chExt cx="6325954" cy="6628228"/>
          </a:xfrm>
        </p:grpSpPr>
        <p:sp>
          <p:nvSpPr>
            <p:cNvPr id="44" name="Freeform: Shape 43"/>
            <p:cNvSpPr/>
            <p:nvPr/>
          </p:nvSpPr>
          <p:spPr>
            <a:xfrm>
              <a:off x="5278727" y="35782"/>
              <a:ext cx="1350261" cy="1348970"/>
            </a:xfrm>
            <a:custGeom>
              <a:avLst/>
              <a:gdLst>
                <a:gd name="connsiteX0" fmla="*/ 0 w 1350721"/>
                <a:gd name="connsiteY0" fmla="*/ 0 h 1350721"/>
                <a:gd name="connsiteX1" fmla="*/ 1350721 w 1350721"/>
                <a:gd name="connsiteY1" fmla="*/ 0 h 1350721"/>
                <a:gd name="connsiteX2" fmla="*/ 1350721 w 1350721"/>
                <a:gd name="connsiteY2" fmla="*/ 1350721 h 1350721"/>
                <a:gd name="connsiteX3" fmla="*/ 0 w 1350721"/>
                <a:gd name="connsiteY3" fmla="*/ 1350721 h 1350721"/>
                <a:gd name="connsiteX4" fmla="*/ 0 w 1350721"/>
                <a:gd name="connsiteY4" fmla="*/ 0 h 135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721" h="1350721">
                  <a:moveTo>
                    <a:pt x="0" y="0"/>
                  </a:moveTo>
                  <a:lnTo>
                    <a:pt x="1350721" y="0"/>
                  </a:lnTo>
                  <a:lnTo>
                    <a:pt x="1350721" y="1350721"/>
                  </a:lnTo>
                  <a:lnTo>
                    <a:pt x="0" y="13507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4610" tIns="54610" rIns="54610" bIns="54610" spcCol="1270" anchor="ctr"/>
            <a:lstStyle/>
            <a:p>
              <a:pPr algn="ctr" defTabSz="19113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300"/>
            </a:p>
          </p:txBody>
        </p:sp>
        <p:sp>
          <p:nvSpPr>
            <p:cNvPr id="45" name="Arrow: Circular 44"/>
            <p:cNvSpPr/>
            <p:nvPr/>
          </p:nvSpPr>
          <p:spPr>
            <a:xfrm rot="287158">
              <a:off x="2879285" y="-225968"/>
              <a:ext cx="5068672" cy="5070993"/>
            </a:xfrm>
            <a:prstGeom prst="circularArrow">
              <a:avLst>
                <a:gd name="adj1" fmla="val 5196"/>
                <a:gd name="adj2" fmla="val 335583"/>
                <a:gd name="adj3" fmla="val 21294585"/>
                <a:gd name="adj4" fmla="val 19761697"/>
                <a:gd name="adj5" fmla="val 6062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Freeform: Shape 45"/>
            <p:cNvSpPr/>
            <p:nvPr/>
          </p:nvSpPr>
          <p:spPr>
            <a:xfrm>
              <a:off x="6097587" y="2552600"/>
              <a:ext cx="1348663" cy="1351323"/>
            </a:xfrm>
            <a:custGeom>
              <a:avLst/>
              <a:gdLst>
                <a:gd name="connsiteX0" fmla="*/ 0 w 1350721"/>
                <a:gd name="connsiteY0" fmla="*/ 0 h 1350721"/>
                <a:gd name="connsiteX1" fmla="*/ 1350721 w 1350721"/>
                <a:gd name="connsiteY1" fmla="*/ 0 h 1350721"/>
                <a:gd name="connsiteX2" fmla="*/ 1350721 w 1350721"/>
                <a:gd name="connsiteY2" fmla="*/ 1350721 h 1350721"/>
                <a:gd name="connsiteX3" fmla="*/ 0 w 1350721"/>
                <a:gd name="connsiteY3" fmla="*/ 1350721 h 1350721"/>
                <a:gd name="connsiteX4" fmla="*/ 0 w 1350721"/>
                <a:gd name="connsiteY4" fmla="*/ 0 h 135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721" h="1350721">
                  <a:moveTo>
                    <a:pt x="0" y="0"/>
                  </a:moveTo>
                  <a:lnTo>
                    <a:pt x="1350721" y="0"/>
                  </a:lnTo>
                  <a:lnTo>
                    <a:pt x="1350721" y="1350721"/>
                  </a:lnTo>
                  <a:lnTo>
                    <a:pt x="0" y="13507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4610" tIns="54610" rIns="54610" bIns="54610" spcCol="1270" anchor="ctr"/>
            <a:lstStyle/>
            <a:p>
              <a:pPr algn="ctr" defTabSz="19113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300"/>
            </a:p>
          </p:txBody>
        </p:sp>
        <p:sp>
          <p:nvSpPr>
            <p:cNvPr id="47" name="Arrow: Circular 46"/>
            <p:cNvSpPr/>
            <p:nvPr/>
          </p:nvSpPr>
          <p:spPr>
            <a:xfrm>
              <a:off x="2774409" y="241012"/>
              <a:ext cx="5068672" cy="5066286"/>
            </a:xfrm>
            <a:prstGeom prst="circularArrow">
              <a:avLst>
                <a:gd name="adj1" fmla="val 5196"/>
                <a:gd name="adj2" fmla="val 335583"/>
                <a:gd name="adj3" fmla="val 4016090"/>
                <a:gd name="adj4" fmla="val 2945351"/>
                <a:gd name="adj5" fmla="val 6062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Freeform: Shape 47"/>
            <p:cNvSpPr/>
            <p:nvPr/>
          </p:nvSpPr>
          <p:spPr>
            <a:xfrm>
              <a:off x="3952775" y="4097167"/>
              <a:ext cx="1350261" cy="1351323"/>
            </a:xfrm>
            <a:custGeom>
              <a:avLst/>
              <a:gdLst>
                <a:gd name="connsiteX0" fmla="*/ 0 w 1350721"/>
                <a:gd name="connsiteY0" fmla="*/ 0 h 1350721"/>
                <a:gd name="connsiteX1" fmla="*/ 1350721 w 1350721"/>
                <a:gd name="connsiteY1" fmla="*/ 0 h 1350721"/>
                <a:gd name="connsiteX2" fmla="*/ 1350721 w 1350721"/>
                <a:gd name="connsiteY2" fmla="*/ 1350721 h 1350721"/>
                <a:gd name="connsiteX3" fmla="*/ 0 w 1350721"/>
                <a:gd name="connsiteY3" fmla="*/ 1350721 h 1350721"/>
                <a:gd name="connsiteX4" fmla="*/ 0 w 1350721"/>
                <a:gd name="connsiteY4" fmla="*/ 0 h 135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721" h="1350721">
                  <a:moveTo>
                    <a:pt x="0" y="0"/>
                  </a:moveTo>
                  <a:lnTo>
                    <a:pt x="1350721" y="0"/>
                  </a:lnTo>
                  <a:lnTo>
                    <a:pt x="1350721" y="1350721"/>
                  </a:lnTo>
                  <a:lnTo>
                    <a:pt x="0" y="13507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4610" tIns="54610" rIns="54610" bIns="54610" spcCol="1270" anchor="ctr"/>
            <a:lstStyle/>
            <a:p>
              <a:pPr algn="ctr" defTabSz="19113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300"/>
            </a:p>
          </p:txBody>
        </p:sp>
        <p:sp>
          <p:nvSpPr>
            <p:cNvPr id="49" name="Arrow: Circular 48"/>
            <p:cNvSpPr/>
            <p:nvPr/>
          </p:nvSpPr>
          <p:spPr>
            <a:xfrm rot="679519">
              <a:off x="2475574" y="-302927"/>
              <a:ext cx="5068672" cy="5068639"/>
            </a:xfrm>
            <a:prstGeom prst="circularArrow">
              <a:avLst>
                <a:gd name="adj1" fmla="val 5196"/>
                <a:gd name="adj2" fmla="val 295344"/>
                <a:gd name="adj3" fmla="val 8212262"/>
                <a:gd name="adj4" fmla="val 6592843"/>
                <a:gd name="adj5" fmla="val 4163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Freeform: Shape 49"/>
            <p:cNvSpPr/>
            <p:nvPr/>
          </p:nvSpPr>
          <p:spPr>
            <a:xfrm>
              <a:off x="1816340" y="2546872"/>
              <a:ext cx="1351859" cy="1351323"/>
            </a:xfrm>
            <a:custGeom>
              <a:avLst/>
              <a:gdLst>
                <a:gd name="connsiteX0" fmla="*/ 0 w 1350721"/>
                <a:gd name="connsiteY0" fmla="*/ 0 h 1350721"/>
                <a:gd name="connsiteX1" fmla="*/ 1350721 w 1350721"/>
                <a:gd name="connsiteY1" fmla="*/ 0 h 1350721"/>
                <a:gd name="connsiteX2" fmla="*/ 1350721 w 1350721"/>
                <a:gd name="connsiteY2" fmla="*/ 1350721 h 1350721"/>
                <a:gd name="connsiteX3" fmla="*/ 0 w 1350721"/>
                <a:gd name="connsiteY3" fmla="*/ 1350721 h 1350721"/>
                <a:gd name="connsiteX4" fmla="*/ 0 w 1350721"/>
                <a:gd name="connsiteY4" fmla="*/ 0 h 135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721" h="1350721">
                  <a:moveTo>
                    <a:pt x="0" y="0"/>
                  </a:moveTo>
                  <a:lnTo>
                    <a:pt x="1350721" y="0"/>
                  </a:lnTo>
                  <a:lnTo>
                    <a:pt x="1350721" y="1350721"/>
                  </a:lnTo>
                  <a:lnTo>
                    <a:pt x="0" y="13507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4610" tIns="54610" rIns="54610" bIns="54610" spcCol="1270" anchor="ctr"/>
            <a:lstStyle/>
            <a:p>
              <a:pPr algn="ctr" defTabSz="19113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300"/>
            </a:p>
          </p:txBody>
        </p:sp>
        <p:sp>
          <p:nvSpPr>
            <p:cNvPr id="51" name="Arrow: Circular 50"/>
            <p:cNvSpPr/>
            <p:nvPr/>
          </p:nvSpPr>
          <p:spPr>
            <a:xfrm>
              <a:off x="1622003" y="-1137518"/>
              <a:ext cx="5068672" cy="5070994"/>
            </a:xfrm>
            <a:prstGeom prst="circularArrow">
              <a:avLst>
                <a:gd name="adj1" fmla="val 5196"/>
                <a:gd name="adj2" fmla="val 335583"/>
                <a:gd name="adj3" fmla="val 12299355"/>
                <a:gd name="adj4" fmla="val 11540357"/>
                <a:gd name="adj5" fmla="val 6062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Freeform: Shape 51"/>
            <p:cNvSpPr/>
            <p:nvPr/>
          </p:nvSpPr>
          <p:spPr>
            <a:xfrm>
              <a:off x="2632960" y="37640"/>
              <a:ext cx="1351859" cy="1351323"/>
            </a:xfrm>
            <a:custGeom>
              <a:avLst/>
              <a:gdLst>
                <a:gd name="connsiteX0" fmla="*/ 0 w 1350721"/>
                <a:gd name="connsiteY0" fmla="*/ 0 h 1350721"/>
                <a:gd name="connsiteX1" fmla="*/ 1350721 w 1350721"/>
                <a:gd name="connsiteY1" fmla="*/ 0 h 1350721"/>
                <a:gd name="connsiteX2" fmla="*/ 1350721 w 1350721"/>
                <a:gd name="connsiteY2" fmla="*/ 1350721 h 1350721"/>
                <a:gd name="connsiteX3" fmla="*/ 0 w 1350721"/>
                <a:gd name="connsiteY3" fmla="*/ 1350721 h 1350721"/>
                <a:gd name="connsiteX4" fmla="*/ 0 w 1350721"/>
                <a:gd name="connsiteY4" fmla="*/ 0 h 1350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721" h="1350721">
                  <a:moveTo>
                    <a:pt x="0" y="0"/>
                  </a:moveTo>
                  <a:lnTo>
                    <a:pt x="1350721" y="0"/>
                  </a:lnTo>
                  <a:lnTo>
                    <a:pt x="1350721" y="1350721"/>
                  </a:lnTo>
                  <a:lnTo>
                    <a:pt x="0" y="13507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54610" tIns="54610" rIns="54610" bIns="54610" spcCol="1270" anchor="ctr"/>
            <a:lstStyle/>
            <a:p>
              <a:pPr algn="ctr" defTabSz="19113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300"/>
            </a:p>
          </p:txBody>
        </p:sp>
        <p:sp>
          <p:nvSpPr>
            <p:cNvPr id="53" name="Arrow: Circular 52"/>
            <p:cNvSpPr/>
            <p:nvPr/>
          </p:nvSpPr>
          <p:spPr>
            <a:xfrm rot="123812">
              <a:off x="2042273" y="-1179738"/>
              <a:ext cx="5070270" cy="5070994"/>
            </a:xfrm>
            <a:prstGeom prst="circularArrow">
              <a:avLst>
                <a:gd name="adj1" fmla="val 5196"/>
                <a:gd name="adj2" fmla="val 543662"/>
                <a:gd name="adj3" fmla="val 16867074"/>
                <a:gd name="adj4" fmla="val 15228737"/>
                <a:gd name="adj5" fmla="val 6062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7418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69334"/>
            <a:ext cx="666750" cy="109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750" y="160867"/>
            <a:ext cx="8712200" cy="9387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5500" b="1" spc="-3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 " pitchFamily="2" charset="-34"/>
                <a:cs typeface="TH NiramitIT๙ " pitchFamily="2" charset="-34"/>
              </a:rPr>
              <a:t>ยุทธศาสตร์</a:t>
            </a:r>
            <a:r>
              <a:rPr lang="th-TH" sz="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IT๙ " pitchFamily="2" charset="-34"/>
                <a:cs typeface="TH NiramitIT๙ " pitchFamily="2" charset="-34"/>
              </a:rPr>
              <a:t> 6 ด้าน ระยะ 20 ปี</a:t>
            </a:r>
          </a:p>
        </p:txBody>
      </p:sp>
    </p:spTree>
    <p:extLst>
      <p:ext uri="{BB962C8B-B14F-4D97-AF65-F5344CB8AC3E}">
        <p14:creationId xmlns:p14="http://schemas.microsoft.com/office/powerpoint/2010/main" val="3663208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507288" cy="3560730"/>
          </a:xfrm>
        </p:spPr>
        <p:txBody>
          <a:bodyPr/>
          <a:lstStyle/>
          <a:p>
            <a:pPr marL="0" indent="0" algn="ctr">
              <a:buNone/>
            </a:pPr>
            <a:r>
              <a:rPr lang="th-TH" sz="4800" b="1" dirty="0">
                <a:solidFill>
                  <a:schemeClr val="tx2">
                    <a:lumMod val="50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ยุทธศาสตร์ชาติด้านความมั่นคง </a:t>
            </a:r>
          </a:p>
          <a:p>
            <a:pPr marL="0" indent="0" algn="ctr">
              <a:buNone/>
            </a:pPr>
            <a:r>
              <a:rPr lang="th-TH" sz="4800" b="1" dirty="0">
                <a:solidFill>
                  <a:schemeClr val="tx2">
                    <a:lumMod val="50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กับภารกิจการปกป้องและเทิดทูนสถาบันพระมหากษัตริย์</a:t>
            </a:r>
          </a:p>
        </p:txBody>
      </p:sp>
    </p:spTree>
    <p:extLst>
      <p:ext uri="{BB962C8B-B14F-4D97-AF65-F5344CB8AC3E}">
        <p14:creationId xmlns:p14="http://schemas.microsoft.com/office/powerpoint/2010/main" val="1531424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2" descr="http://www.dhammajak.net/board/files/king__24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57" b="90"/>
          <a:stretch>
            <a:fillRect/>
          </a:stretch>
        </p:blipFill>
        <p:spPr bwMode="auto">
          <a:xfrm>
            <a:off x="17110" y="1290504"/>
            <a:ext cx="9126890" cy="47525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446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/>
          <a:lstStyle/>
          <a:p>
            <a:r>
              <a:rPr lang="th-TH" b="1" dirty="0">
                <a:solidFill>
                  <a:schemeClr val="bg1"/>
                </a:solidFill>
                <a:latin typeface="TH NiramitIT๙" pitchFamily="2" charset="-34"/>
                <a:cs typeface="TH NiramitIT๙" pitchFamily="2" charset="-34"/>
              </a:rPr>
              <a:t>เป้าหมายยุทธศาสตร์ชาติด้านความมั่นคง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433"/>
          </a:xfrm>
        </p:spPr>
        <p:txBody>
          <a:bodyPr/>
          <a:lstStyle/>
          <a:p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ประเทศชาติมั่นคง ประชาชนมีความสุข เน้นการบริหารจัดการสภาวะแวดล้อมของประเทศให้มีความมั่นคง ปลอดภัย เอกราช อธิปไตย 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H NiramitIT๙" pitchFamily="2" charset="-34"/>
              <a:cs typeface="TH NiramitIT๙" pitchFamily="2" charset="-34"/>
            </a:endParaRPr>
          </a:p>
          <a:p>
            <a:pPr marL="0" indent="0">
              <a:buNone/>
            </a:pPr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TH NiramitIT๙" pitchFamily="2" charset="-34"/>
                <a:cs typeface="TH NiramitIT๙" pitchFamily="2" charset="-34"/>
              </a:rPr>
              <a:t>    </a:t>
            </a:r>
            <a:r>
              <a:rPr lang="th-TH" sz="2800" b="1">
                <a:solidFill>
                  <a:schemeClr val="tx2">
                    <a:lumMod val="75000"/>
                  </a:schemeClr>
                </a:solidFill>
                <a:latin typeface="TH NiramitIT๙" pitchFamily="2" charset="-34"/>
                <a:cs typeface="TH NiramitIT๙" pitchFamily="2" charset="-34"/>
              </a:rPr>
              <a:t>และ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มีความสงบเรียบร้อยในทุกระดับ </a:t>
            </a:r>
          </a:p>
          <a:p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มุ่งเน้นการพัฒนาคน เครื่องมือ เทคโนโลยี และระบบฐานข้อมูลขนาดใหญ่ให้มีความพร้อมสามารถรับมือกับภัยคุกคามและภัยพิบัติได้ทุกรูปแบบ </a:t>
            </a:r>
          </a:p>
          <a:p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TH NiramitIT๙" pitchFamily="2" charset="-34"/>
                <a:cs typeface="TH NiramitIT๙" pitchFamily="2" charset="-34"/>
              </a:rPr>
              <a:t>ป้องกันและแก้ไขปัญหาด้านความมั่นคงที่มีอยู่ในปัจจุบัน และที่อาจจะเกิดขึ้นในอนาคต ใช้กลไกการแก้ไขปัญหาแบบบูรณาการบนพื้นฐานของหลักธรรมาภิบาล</a:t>
            </a:r>
          </a:p>
        </p:txBody>
      </p:sp>
    </p:spTree>
    <p:extLst>
      <p:ext uri="{BB962C8B-B14F-4D97-AF65-F5344CB8AC3E}">
        <p14:creationId xmlns:p14="http://schemas.microsoft.com/office/powerpoint/2010/main" val="3323001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/>
          <a:lstStyle/>
          <a:p>
            <a:r>
              <a:rPr lang="th-TH" sz="4000" b="1" dirty="0">
                <a:solidFill>
                  <a:schemeClr val="bg1"/>
                </a:solidFill>
                <a:latin typeface="TH NiramitIT๙" pitchFamily="2" charset="-34"/>
                <a:cs typeface="TH NiramitIT๙" pitchFamily="2" charset="-34"/>
              </a:rPr>
              <a:t>ประเด็นยุทธศาสตร์ชาติด้านความมั่นคง </a:t>
            </a:r>
            <a:br>
              <a:rPr lang="th-TH" sz="4000" b="1" dirty="0">
                <a:solidFill>
                  <a:schemeClr val="bg1"/>
                </a:solidFill>
                <a:latin typeface="TH NiramitIT๙" pitchFamily="2" charset="-34"/>
                <a:cs typeface="TH NiramitIT๙" pitchFamily="2" charset="-34"/>
              </a:rPr>
            </a:br>
            <a:r>
              <a:rPr lang="th-TH" sz="4000" b="1" dirty="0">
                <a:solidFill>
                  <a:schemeClr val="bg1"/>
                </a:solidFill>
                <a:latin typeface="TH NiramitIT๙" pitchFamily="2" charset="-34"/>
                <a:cs typeface="TH NiramitIT๙" pitchFamily="2" charset="-34"/>
              </a:rPr>
              <a:t>(ที่เกี่ยวกับสถาบันหลักของชาติ)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b="1" u="sng" dirty="0">
                <a:latin typeface="TH NiramitIT๙" pitchFamily="2" charset="-34"/>
                <a:cs typeface="TH NiramitIT๙" pitchFamily="2" charset="-34"/>
              </a:rPr>
              <a:t>การพัฒนาและเสริมสร้างความจงรักภักดีต่อสถาบันหลักของชาติ</a:t>
            </a:r>
          </a:p>
          <a:p>
            <a:pPr>
              <a:buFont typeface="Wingdings" pitchFamily="2" charset="2"/>
              <a:buChar char="Ø"/>
            </a:pPr>
            <a:r>
              <a:rPr lang="th-TH" sz="2400" b="1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ปลูกฝังและสร้างความตระหนักรู้ถึงความสำคัญ ของสถาบันหลักของชาติ </a:t>
            </a:r>
          </a:p>
          <a:p>
            <a:pPr>
              <a:buFont typeface="Wingdings" pitchFamily="2" charset="2"/>
              <a:buChar char="Ø"/>
            </a:pPr>
            <a:r>
              <a:rPr lang="th-TH" sz="2400" b="1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รณรงค์เสริมสร้างความรักและภาคภูมิใจในความเป็นคนไทยและชาติไทย ผ่านทาง กลไกต่าง ๆ รวมถึงการศึกษาประวัติศาสตร์ในเชิงสร้างสรรค์ </a:t>
            </a:r>
          </a:p>
          <a:p>
            <a:pPr>
              <a:buFont typeface="Wingdings" pitchFamily="2" charset="2"/>
              <a:buChar char="Ø"/>
            </a:pPr>
            <a:r>
              <a:rPr lang="th-TH" sz="2400" b="1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น้อมนำและเผยแพร่ศาสตร์พระราชา หลักปรัชญาของเศรษฐกิจพอเพียง รวมถึงแนวทางพระราชดำริต่าง ๆ ให้เกิดความเข้าใจอย่างถ่องแท้ และนำไปประยุกต์ ปฏิบัติใช้อย่างกว้างขวาง </a:t>
            </a:r>
          </a:p>
          <a:p>
            <a:pPr>
              <a:buFont typeface="Wingdings" pitchFamily="2" charset="2"/>
              <a:buChar char="Ø"/>
            </a:pPr>
            <a:r>
              <a:rPr lang="th-TH" sz="2400" b="1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จัดกิจกรรมเฉลิมพระเกียรติและพระราชกรณียกิจอย่างสม่ำเสมอ </a:t>
            </a:r>
          </a:p>
          <a:p>
            <a:pPr>
              <a:buFont typeface="Wingdings" pitchFamily="2" charset="2"/>
              <a:buChar char="Ø"/>
            </a:pPr>
            <a:r>
              <a:rPr lang="th-TH" sz="2400" b="1" dirty="0">
                <a:solidFill>
                  <a:srgbClr val="002060"/>
                </a:solidFill>
                <a:latin typeface="TH NiramitIT๙" pitchFamily="2" charset="-34"/>
                <a:cs typeface="TH NiramitIT๙" pitchFamily="2" charset="-34"/>
              </a:rPr>
              <a:t>ส่งเสริม ให้ยึดถือหลักคำสอนซึ่งเป็นแก่นแท้หรือคำสอนที่ถูกต้องของศาสนามาเป็นแนวทางในการดำเนินชีวิต</a:t>
            </a:r>
          </a:p>
        </p:txBody>
      </p:sp>
    </p:spTree>
    <p:extLst>
      <p:ext uri="{BB962C8B-B14F-4D97-AF65-F5344CB8AC3E}">
        <p14:creationId xmlns:p14="http://schemas.microsoft.com/office/powerpoint/2010/main" val="1824095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AutoShape 2" descr="à¸à¸¥à¸à¸²à¸£à¸à¹à¸à¸«à¸²à¸£à¸¹à¸à¸ à¸²à¸à¸ªà¸³à¸«à¸£à¸±à¸ à¸¨à¹à¸²à¸ªà¸à¸£à¹à¸à¸£à¸°à¸£à¸²à¸à¸²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4" descr="à¸à¸¥à¸à¸²à¸£à¸à¹à¸à¸«à¸²à¸£à¸¹à¸à¸ à¸²à¸à¸ªà¸³à¸«à¸£à¸±à¸ à¸¨à¹à¸²à¸ªà¸à¸£à¹à¸à¸£à¸°à¸£à¸²à¸à¸²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9" name="Picture 5" descr="C:\Users\user3\Desktop\28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150"/>
            <a:ext cx="9166867" cy="68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11711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1889</Words>
  <Application>Microsoft Office PowerPoint</Application>
  <PresentationFormat>On-screen Show (4:3)</PresentationFormat>
  <Paragraphs>234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FangSong</vt:lpstr>
      <vt:lpstr>Angsana New</vt:lpstr>
      <vt:lpstr>Arial</vt:lpstr>
      <vt:lpstr>Calibri</vt:lpstr>
      <vt:lpstr>Cordia New</vt:lpstr>
      <vt:lpstr>TH Kodchasal</vt:lpstr>
      <vt:lpstr>TH Niramit AS</vt:lpstr>
      <vt:lpstr>TH NiramitIT๙</vt:lpstr>
      <vt:lpstr>TH NiramitIT๙ </vt:lpstr>
      <vt:lpstr>TH SarabunIT๙</vt:lpstr>
      <vt:lpstr>TH SarabunPSK</vt:lpstr>
      <vt:lpstr>Wingdings</vt:lpstr>
      <vt:lpstr>ชุดรูปแบบของ Office</vt:lpstr>
      <vt:lpstr>PowerPoint Presentation</vt:lpstr>
      <vt:lpstr>PowerPoint Presentation</vt:lpstr>
      <vt:lpstr>เป้าหมายกรอบยุทธศาสตร์ชาติระยะ ๒๐ ปี</vt:lpstr>
      <vt:lpstr>PowerPoint Presentation</vt:lpstr>
      <vt:lpstr>PowerPoint Presentation</vt:lpstr>
      <vt:lpstr>PowerPoint Presentation</vt:lpstr>
      <vt:lpstr>เป้าหมายยุทธศาสตร์ชาติด้านความมั่นคง </vt:lpstr>
      <vt:lpstr>ประเด็นยุทธศาสตร์ชาติด้านความมั่นคง  (ที่เกี่ยวกับสถาบันหลักของชาติ)</vt:lpstr>
      <vt:lpstr>PowerPoint Presentation</vt:lpstr>
      <vt:lpstr>นโยบายกระทรวงวัฒนธรรมการเทิดทูนสถาบันชาติ ศาสนา พระมหากษัตริย์ และการอนุรักษ์ พัฒนา สืบสานมรดกทางศิลปะและวัฒนธรรม </vt:lpstr>
      <vt:lpstr>PowerPoint Presentation</vt:lpstr>
      <vt:lpstr> การสร้างคุณธรรมในสังคมไทยภายใต้พีระมิด </vt:lpstr>
      <vt:lpstr>“บวร” : บ้าน – วัด – โรงเรียน </vt:lpstr>
      <vt:lpstr> ข้อปฏิบัติหลัก 3 ประการ  </vt:lpstr>
      <vt:lpstr> ยึดและปฏิบัติตามหลักธรรมคำสอนของแต่ละศาสนา  </vt:lpstr>
      <vt:lpstr> น้อมนำหลักปรัชญาของเศรษฐกิจพอเพียงมาปฏิบัติ  </vt:lpstr>
      <vt:lpstr>ดำรงชีวิตตามแบบวิถีวัฒนธรรมไทย</vt:lpstr>
      <vt:lpstr>ยุทธศาสตร์ในการดำเนินงาน</vt:lpstr>
      <vt:lpstr>ยุทธศาสตร์ในการดำเนินงาน</vt:lpstr>
      <vt:lpstr>ยุทธศาสตร์ในการดำเนินงาน</vt:lpstr>
      <vt:lpstr>ยุทธศาสตร์ในการดำเนินงาน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ประโยชน์ต่อตนเองและครอบครัว </vt:lpstr>
      <vt:lpstr> ประโยชน์ต่อชุมชนและสังคม </vt:lpstr>
      <vt:lpstr> ประโยชน์ต่อประเทศชาติ </vt:lpstr>
      <vt:lpstr> ประโยชน์ต่อนานาชาติ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user3</dc:creator>
  <cp:lastModifiedBy>Chanakit Cotchee</cp:lastModifiedBy>
  <cp:revision>42</cp:revision>
  <dcterms:created xsi:type="dcterms:W3CDTF">2019-02-13T09:18:41Z</dcterms:created>
  <dcterms:modified xsi:type="dcterms:W3CDTF">2019-08-27T05:49:14Z</dcterms:modified>
</cp:coreProperties>
</file>