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handoutMasterIdLst>
    <p:handoutMasterId r:id="rId23"/>
  </p:handoutMasterIdLst>
  <p:sldIdLst>
    <p:sldId id="256" r:id="rId3"/>
    <p:sldId id="257" r:id="rId4"/>
    <p:sldId id="281" r:id="rId5"/>
    <p:sldId id="261" r:id="rId6"/>
    <p:sldId id="259" r:id="rId7"/>
    <p:sldId id="272" r:id="rId8"/>
    <p:sldId id="279" r:id="rId9"/>
    <p:sldId id="277" r:id="rId10"/>
    <p:sldId id="278" r:id="rId11"/>
    <p:sldId id="263" r:id="rId12"/>
    <p:sldId id="266" r:id="rId13"/>
    <p:sldId id="265" r:id="rId14"/>
    <p:sldId id="271" r:id="rId15"/>
    <p:sldId id="267" r:id="rId16"/>
    <p:sldId id="273" r:id="rId17"/>
    <p:sldId id="264" r:id="rId18"/>
    <p:sldId id="274" r:id="rId19"/>
    <p:sldId id="276" r:id="rId20"/>
    <p:sldId id="275" r:id="rId21"/>
    <p:sldId id="270" r:id="rId22"/>
  </p:sldIdLst>
  <p:sldSz cx="12192000" cy="6858000"/>
  <p:notesSz cx="6889750" cy="100218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สไตล์สีปานกลาง 2 - เน้น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สไตล์สีปานกลาง 2 - เน้น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5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902597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>
              <a:defRPr sz="1300"/>
            </a:lvl1pPr>
          </a:lstStyle>
          <a:p>
            <a:fld id="{4BAE2DE0-8D02-4797-ACCF-2C346BBFB3ED}" type="datetimeFigureOut">
              <a:rPr lang="en-GB" smtClean="0"/>
              <a:t>20/06/2019</a:t>
            </a:fld>
            <a:endParaRPr lang="en-GB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3"/>
          </p:nvPr>
        </p:nvSpPr>
        <p:spPr>
          <a:xfrm>
            <a:off x="3902597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r">
              <a:defRPr sz="1300"/>
            </a:lvl1pPr>
          </a:lstStyle>
          <a:p>
            <a:fld id="{DC95586E-2312-4D04-AD2E-89626421A3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9780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en-GB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1ACBF-BCF8-49B9-83A2-2559DCFC8D23}" type="datetimeFigureOut">
              <a:rPr lang="en-GB" smtClean="0"/>
              <a:t>20/06/2019</a:t>
            </a:fld>
            <a:endParaRPr lang="en-GB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C0D9-76D9-47AA-9748-EB1802BA1F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778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GB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1ACBF-BCF8-49B9-83A2-2559DCFC8D23}" type="datetimeFigureOut">
              <a:rPr lang="en-GB" smtClean="0"/>
              <a:t>20/06/2019</a:t>
            </a:fld>
            <a:endParaRPr lang="en-GB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C0D9-76D9-47AA-9748-EB1802BA1F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2634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GB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1ACBF-BCF8-49B9-83A2-2559DCFC8D23}" type="datetimeFigureOut">
              <a:rPr lang="en-GB" smtClean="0"/>
              <a:t>20/06/2019</a:t>
            </a:fld>
            <a:endParaRPr lang="en-GB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C0D9-76D9-47AA-9748-EB1802BA1F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2994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AA01ACBF-BCF8-49B9-83A2-2559DCFC8D23}" type="datetimeFigureOut">
              <a:rPr lang="en-GB" smtClean="0"/>
              <a:t>20/06/2019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C0D9-76D9-47AA-9748-EB1802BA1F4F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78979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1ACBF-BCF8-49B9-83A2-2559DCFC8D23}" type="datetimeFigureOut">
              <a:rPr lang="en-GB" smtClean="0"/>
              <a:t>20/06/2019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C0D9-76D9-47AA-9748-EB1802BA1F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589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1ACBF-BCF8-49B9-83A2-2559DCFC8D23}" type="datetimeFigureOut">
              <a:rPr lang="en-GB" smtClean="0"/>
              <a:t>20/06/2019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C0D9-76D9-47AA-9748-EB1802BA1F4F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3982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1ACBF-BCF8-49B9-83A2-2559DCFC8D23}" type="datetimeFigureOut">
              <a:rPr lang="en-GB" smtClean="0"/>
              <a:t>20/06/2019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C0D9-76D9-47AA-9748-EB1802BA1F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8908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1ACBF-BCF8-49B9-83A2-2559DCFC8D23}" type="datetimeFigureOut">
              <a:rPr lang="en-GB" smtClean="0"/>
              <a:t>20/06/2019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C0D9-76D9-47AA-9748-EB1802BA1F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4614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1ACBF-BCF8-49B9-83A2-2559DCFC8D23}" type="datetimeFigureOut">
              <a:rPr lang="en-GB" smtClean="0"/>
              <a:t>20/06/2019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C0D9-76D9-47AA-9748-EB1802BA1F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63821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1ACBF-BCF8-49B9-83A2-2559DCFC8D23}" type="datetimeFigureOut">
              <a:rPr lang="en-GB" smtClean="0"/>
              <a:t>20/06/2019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C0D9-76D9-47AA-9748-EB1802BA1F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36730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1ACBF-BCF8-49B9-83A2-2559DCFC8D23}" type="datetimeFigureOut">
              <a:rPr lang="en-GB" smtClean="0"/>
              <a:t>20/06/2019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C0D9-76D9-47AA-9748-EB1802BA1F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1545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GB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1ACBF-BCF8-49B9-83A2-2559DCFC8D23}" type="datetimeFigureOut">
              <a:rPr lang="en-GB" smtClean="0"/>
              <a:t>20/06/2019</a:t>
            </a:fld>
            <a:endParaRPr lang="en-GB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C0D9-76D9-47AA-9748-EB1802BA1F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7963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1ACBF-BCF8-49B9-83A2-2559DCFC8D23}" type="datetimeFigureOut">
              <a:rPr lang="en-GB" smtClean="0"/>
              <a:t>20/06/2019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C0D9-76D9-47AA-9748-EB1802BA1F4F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85682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1ACBF-BCF8-49B9-83A2-2559DCFC8D23}" type="datetimeFigureOut">
              <a:rPr lang="en-GB" smtClean="0"/>
              <a:t>20/06/2019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C0D9-76D9-47AA-9748-EB1802BA1F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4905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1ACBF-BCF8-49B9-83A2-2559DCFC8D23}" type="datetimeFigureOut">
              <a:rPr lang="en-GB" smtClean="0"/>
              <a:t>20/06/2019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C0D9-76D9-47AA-9748-EB1802BA1F4F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0456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1ACBF-BCF8-49B9-83A2-2559DCFC8D23}" type="datetimeFigureOut">
              <a:rPr lang="en-GB" smtClean="0"/>
              <a:t>20/06/2019</a:t>
            </a:fld>
            <a:endParaRPr lang="en-GB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C0D9-76D9-47AA-9748-EB1802BA1F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4965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GB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GB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1ACBF-BCF8-49B9-83A2-2559DCFC8D23}" type="datetimeFigureOut">
              <a:rPr lang="en-GB" smtClean="0"/>
              <a:t>20/06/2019</a:t>
            </a:fld>
            <a:endParaRPr lang="en-GB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C0D9-76D9-47AA-9748-EB1802BA1F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6460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GB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GB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1ACBF-BCF8-49B9-83A2-2559DCFC8D23}" type="datetimeFigureOut">
              <a:rPr lang="en-GB" smtClean="0"/>
              <a:t>20/06/2019</a:t>
            </a:fld>
            <a:endParaRPr lang="en-GB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C0D9-76D9-47AA-9748-EB1802BA1F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6155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1ACBF-BCF8-49B9-83A2-2559DCFC8D23}" type="datetimeFigureOut">
              <a:rPr lang="en-GB" smtClean="0"/>
              <a:t>20/06/2019</a:t>
            </a:fld>
            <a:endParaRPr lang="en-GB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C0D9-76D9-47AA-9748-EB1802BA1F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1443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1ACBF-BCF8-49B9-83A2-2559DCFC8D23}" type="datetimeFigureOut">
              <a:rPr lang="en-GB" smtClean="0"/>
              <a:t>20/06/2019</a:t>
            </a:fld>
            <a:endParaRPr lang="en-GB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C0D9-76D9-47AA-9748-EB1802BA1F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2890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GB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1ACBF-BCF8-49B9-83A2-2559DCFC8D23}" type="datetimeFigureOut">
              <a:rPr lang="en-GB" smtClean="0"/>
              <a:t>20/06/2019</a:t>
            </a:fld>
            <a:endParaRPr lang="en-GB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C0D9-76D9-47AA-9748-EB1802BA1F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2848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1ACBF-BCF8-49B9-83A2-2559DCFC8D23}" type="datetimeFigureOut">
              <a:rPr lang="en-GB" smtClean="0"/>
              <a:t>20/06/2019</a:t>
            </a:fld>
            <a:endParaRPr lang="en-GB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9C0D9-76D9-47AA-9748-EB1802BA1F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419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GB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1ACBF-BCF8-49B9-83A2-2559DCFC8D23}" type="datetimeFigureOut">
              <a:rPr lang="en-GB" smtClean="0"/>
              <a:t>20/06/2019</a:t>
            </a:fld>
            <a:endParaRPr lang="en-GB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9C0D9-76D9-47AA-9748-EB1802BA1F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4250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th-TH" smtClean="0"/>
              <a:t>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A01ACBF-BCF8-49B9-83A2-2559DCFC8D23}" type="datetimeFigureOut">
              <a:rPr lang="en-GB" smtClean="0"/>
              <a:t>20/06/2019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709C0D9-76D9-47AA-9748-EB1802BA1F4F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6165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6.jpeg"/><Relationship Id="rId3" Type="http://schemas.openxmlformats.org/officeDocument/2006/relationships/image" Target="../media/image41.png"/><Relationship Id="rId7" Type="http://schemas.microsoft.com/office/2007/relationships/hdphoto" Target="../media/hdphoto3.wdp"/><Relationship Id="rId12" Type="http://schemas.openxmlformats.org/officeDocument/2006/relationships/image" Target="../media/image4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11" Type="http://schemas.openxmlformats.org/officeDocument/2006/relationships/image" Target="../media/image45.jpeg"/><Relationship Id="rId5" Type="http://schemas.openxmlformats.org/officeDocument/2006/relationships/image" Target="../media/image42.jpeg"/><Relationship Id="rId10" Type="http://schemas.openxmlformats.org/officeDocument/2006/relationships/image" Target="../media/image5.jpe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5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296215" y="3599643"/>
            <a:ext cx="11706896" cy="2595095"/>
          </a:xfr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th-TH" sz="4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4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แนวทางการส่งเสริมและพัฒนาองค์กร สู่ “องค์กรคุณธรรมต้นแบบ”</a:t>
            </a:r>
            <a:br>
              <a:rPr lang="th-TH" sz="4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  ดร.เกศินี สวัสดี</a:t>
            </a:r>
            <a:br>
              <a:rPr lang="th-TH" sz="4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วัฒนธรรมจังหวัดอุดรธานี</a:t>
            </a:r>
            <a:br>
              <a:rPr lang="th-TH" sz="4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วันที่  ๑๒  กันยายน  ๒๕๖๒</a:t>
            </a:r>
            <a:br>
              <a:rPr lang="th-TH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endParaRPr lang="en-GB" sz="4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243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ชื่อเรื่อง 4"/>
          <p:cNvSpPr>
            <a:spLocks noGrp="1"/>
          </p:cNvSpPr>
          <p:nvPr>
            <p:ph type="title"/>
          </p:nvPr>
        </p:nvSpPr>
        <p:spPr>
          <a:xfrm>
            <a:off x="631065" y="193183"/>
            <a:ext cx="10787130" cy="1313646"/>
          </a:xfrm>
          <a:blipFill>
            <a:blip r:embed="rId2"/>
            <a:tile tx="0" ty="0" sx="100000" sy="100000" flip="none" algn="tl"/>
          </a:blip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h-TH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๓.ตัวอย่าง </a:t>
            </a:r>
            <a:r>
              <a:rPr lang="th-TH" sz="4000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“การขับเคลื่อน การติดตาม” ของสำนักงานวัฒนธรรมจังหวัด</a:t>
            </a:r>
            <a:r>
              <a:rPr lang="th-TH" sz="4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4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๓.๑ </a:t>
            </a: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จัดทำหนังสือประสาน ทวงถามผลการดำเนินงาน (หากยังไม่ดำเนินการ)</a:t>
            </a:r>
            <a:endParaRPr lang="en-GB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กระจาย 2 1"/>
          <p:cNvSpPr/>
          <p:nvPr/>
        </p:nvSpPr>
        <p:spPr>
          <a:xfrm rot="344711">
            <a:off x="4414119" y="1325897"/>
            <a:ext cx="2523561" cy="1236431"/>
          </a:xfrm>
          <a:prstGeom prst="irregularSeal2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ตัวอย่างหนังสือ</a:t>
            </a:r>
            <a:endParaRPr lang="en-GB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9" name="ตัวแทนเนื้อหา 2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8" b="8605"/>
          <a:stretch/>
        </p:blipFill>
        <p:spPr>
          <a:xfrm>
            <a:off x="8857085" y="1944901"/>
            <a:ext cx="3043321" cy="4340477"/>
          </a:xfrm>
        </p:spPr>
      </p:pic>
      <p:pic>
        <p:nvPicPr>
          <p:cNvPr id="10" name="ตัวแทนเนื้อหา 9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6" b="6808"/>
          <a:stretch/>
        </p:blipFill>
        <p:spPr>
          <a:xfrm>
            <a:off x="351271" y="2221057"/>
            <a:ext cx="2840902" cy="4064322"/>
          </a:xfrm>
        </p:spPr>
      </p:pic>
      <p:pic>
        <p:nvPicPr>
          <p:cNvPr id="13" name="ตัวแทนเนื้อหา 10"/>
          <p:cNvPicPr>
            <a:picLocks noGrp="1" noChangeAspect="1"/>
          </p:cNvPicPr>
          <p:nvPr>
            <p:ph sz="half" idx="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" t="10186" r="6838" b="14177"/>
          <a:stretch/>
        </p:blipFill>
        <p:spPr>
          <a:xfrm>
            <a:off x="6024629" y="2524747"/>
            <a:ext cx="2609272" cy="3760632"/>
          </a:xfrm>
        </p:spPr>
      </p:pic>
      <p:pic>
        <p:nvPicPr>
          <p:cNvPr id="15" name="ตัวแทนเนื้อหา 14"/>
          <p:cNvPicPr>
            <a:picLocks noGrp="1" noChangeAspect="1"/>
          </p:cNvPicPr>
          <p:nvPr>
            <p:ph sz="half" idx="2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3" b="9796"/>
          <a:stretch/>
        </p:blipFill>
        <p:spPr>
          <a:xfrm>
            <a:off x="3352940" y="2524747"/>
            <a:ext cx="2466370" cy="3760632"/>
          </a:xfrm>
        </p:spPr>
      </p:pic>
    </p:spTree>
    <p:extLst>
      <p:ext uri="{BB962C8B-B14F-4D97-AF65-F5344CB8AC3E}">
        <p14:creationId xmlns:p14="http://schemas.microsoft.com/office/powerpoint/2010/main" val="174481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ชื่อเรื่อง 4"/>
          <p:cNvSpPr txBox="1">
            <a:spLocks/>
          </p:cNvSpPr>
          <p:nvPr/>
        </p:nvSpPr>
        <p:spPr>
          <a:xfrm>
            <a:off x="515155" y="328413"/>
            <a:ext cx="11230377" cy="101098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๓.๒ สำนักงานวัฒนธรรมจัดการประชุมหน่วยงาน/องค์กร </a:t>
            </a:r>
            <a:b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เพื่อทบทวนผลการประเมินตนเอง ก่อนนำเสนอคณะอนุกรรมการส่งเสริมคุณธรรมจังหวัด</a:t>
            </a:r>
            <a:endParaRPr lang="en-GB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ตัวแทนเนื้อหา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84" y="1588068"/>
            <a:ext cx="5308600" cy="3540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ตัวแทนเนื้อหา 9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839" y="1588069"/>
            <a:ext cx="5525539" cy="3540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สี่เหลี่ยมผืนผ้ามุมมน 10"/>
          <p:cNvSpPr/>
          <p:nvPr/>
        </p:nvSpPr>
        <p:spPr>
          <a:xfrm>
            <a:off x="206062" y="5426945"/>
            <a:ext cx="5744022" cy="72121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สร้างการรับรู้เพื่อทบทวนการประเมินตนเอง ๙ ขั้นตอน</a:t>
            </a:r>
            <a:endParaRPr lang="en-GB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สี่เหลี่ยมผืนผ้ามุมมน 12"/>
          <p:cNvSpPr/>
          <p:nvPr/>
        </p:nvSpPr>
        <p:spPr>
          <a:xfrm>
            <a:off x="6217813" y="5328855"/>
            <a:ext cx="5772417" cy="90152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ประชุมกลุ่มย่อยเพื่อแลกเปลี่ยนเรียนรู้ เพิ่มความเข้าใจ นำไปสู่การประเมินตนเองสู่ “องค์กรคุณธรรมต้นแบบ”</a:t>
            </a:r>
            <a:endParaRPr lang="en-GB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5069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ชื่อเรื่อง 4"/>
          <p:cNvSpPr>
            <a:spLocks noGrp="1"/>
          </p:cNvSpPr>
          <p:nvPr>
            <p:ph type="title"/>
          </p:nvPr>
        </p:nvSpPr>
        <p:spPr>
          <a:xfrm>
            <a:off x="334852" y="287851"/>
            <a:ext cx="11419825" cy="1631100"/>
          </a:xfrm>
          <a:blipFill>
            <a:blip r:embed="rId2"/>
            <a:tile tx="0" ty="0" sx="100000" sy="100000" flip="none" algn="tl"/>
          </a:blip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thaiDist"/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๓.๓ รวบรวมผลการประเมินเสนอต่อคณะอนุกรรมการส่งเสริมคุณธรรมจังหวัด</a:t>
            </a:r>
            <a:b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เพื่อรับรองผล พร้อมนำเสนอผลการดำเนินงานขององค์กรคุณธรรมต้นแบบที่จัดทำสรุปเป็นรูปเล่ม เชิงประจักษ์ เพื่อจัดพิธีมอบเกียรติบัตรประกาศยกย่องเชิดชูเกียรติต่อไป</a:t>
            </a:r>
            <a:endParaRPr lang="en-GB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" name="ตัวแทนเนื้อหา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" r="14253"/>
          <a:stretch/>
        </p:blipFill>
        <p:spPr>
          <a:xfrm>
            <a:off x="6281744" y="2139324"/>
            <a:ext cx="2821496" cy="2084552"/>
          </a:xfrm>
          <a:prstGeom prst="rect">
            <a:avLst/>
          </a:prstGeom>
        </p:spPr>
      </p:pic>
      <p:pic>
        <p:nvPicPr>
          <p:cNvPr id="13" name="ตัวแทนเนื้อหา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9"/>
          <a:stretch/>
        </p:blipFill>
        <p:spPr>
          <a:xfrm>
            <a:off x="404673" y="2297019"/>
            <a:ext cx="5571124" cy="4263460"/>
          </a:xfrm>
          <a:prstGeom prst="rect">
            <a:avLst/>
          </a:prstGeom>
        </p:spPr>
      </p:pic>
      <p:pic>
        <p:nvPicPr>
          <p:cNvPr id="14" name="ตัวแทนเนื้อหา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363" y="2139323"/>
            <a:ext cx="2821496" cy="2394039"/>
          </a:xfrm>
          <a:prstGeom prst="rect">
            <a:avLst/>
          </a:prstGeom>
        </p:spPr>
      </p:pic>
      <p:pic>
        <p:nvPicPr>
          <p:cNvPr id="19" name="ตัวแทนเนื้อหา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544" y="2122965"/>
            <a:ext cx="2882133" cy="2084552"/>
          </a:xfrm>
          <a:prstGeom prst="rect">
            <a:avLst/>
          </a:prstGeom>
        </p:spPr>
      </p:pic>
      <p:pic>
        <p:nvPicPr>
          <p:cNvPr id="22" name="ตัวแทนเนื้อหา 21"/>
          <p:cNvPicPr>
            <a:picLocks noGrp="1" noChangeAspect="1"/>
          </p:cNvPicPr>
          <p:nvPr>
            <p:ph sz="half" idx="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743" y="4334257"/>
            <a:ext cx="5472933" cy="2227652"/>
          </a:xfrm>
        </p:spPr>
      </p:pic>
    </p:spTree>
    <p:extLst>
      <p:ext uri="{BB962C8B-B14F-4D97-AF65-F5344CB8AC3E}">
        <p14:creationId xmlns:p14="http://schemas.microsoft.com/office/powerpoint/2010/main" val="119695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34851" y="180304"/>
            <a:ext cx="11513711" cy="1326523"/>
          </a:xfrm>
          <a:solidFill>
            <a:srgbClr val="FFCCFF"/>
          </a:solidFill>
          <a:ln>
            <a:solidFill>
              <a:srgbClr val="7030A0"/>
            </a:solidFill>
          </a:ln>
        </p:spPr>
        <p:txBody>
          <a:bodyPr>
            <a:noAutofit/>
          </a:bodyPr>
          <a:lstStyle/>
          <a:p>
            <a:pPr algn="ctr"/>
            <a:r>
              <a:rPr lang="th-TH" sz="3200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</a:t>
            </a:r>
            <a:r>
              <a:rPr lang="th-TH" sz="3200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3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ประกาศจังหวัดอุดรธานี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เรื่อง การยกย่องเชิดชูเกียรติองค์กรและอำเภอคุณธรรมต้นแบบที่มีผลงาน</a:t>
            </a:r>
            <a:br>
              <a:rPr lang="th-TH" sz="3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เชิงประจักษ์ ตามแผนแม่บทส่งเสริมคุณธรรมแห่งชาติ ฉบับที่ ๑ (พ.ศ.๒๕๕๙-๒๕๖๔) ปี พ.ศ.๒๕๖๒</a:t>
            </a:r>
            <a:endParaRPr lang="en-GB" sz="3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2" name="ตัวแทนเนื้อหา 11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4" r="7330" b="16485"/>
          <a:stretch/>
        </p:blipFill>
        <p:spPr>
          <a:xfrm>
            <a:off x="8474298" y="1802936"/>
            <a:ext cx="3266664" cy="4583088"/>
          </a:xfrm>
          <a:ln w="9525">
            <a:solidFill>
              <a:srgbClr val="002060"/>
            </a:solidFill>
          </a:ln>
        </p:spPr>
      </p:pic>
      <p:pic>
        <p:nvPicPr>
          <p:cNvPr id="10" name="ตัวแทนเนื้อหา 9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3" b="5215"/>
          <a:stretch/>
        </p:blipFill>
        <p:spPr>
          <a:xfrm>
            <a:off x="4416913" y="1750419"/>
            <a:ext cx="3682285" cy="4686119"/>
          </a:xfrm>
          <a:ln w="9525">
            <a:solidFill>
              <a:schemeClr val="tx1"/>
            </a:solidFill>
          </a:ln>
        </p:spPr>
      </p:pic>
      <p:sp>
        <p:nvSpPr>
          <p:cNvPr id="13" name="ลูกศรขวา 12"/>
          <p:cNvSpPr/>
          <p:nvPr/>
        </p:nvSpPr>
        <p:spPr>
          <a:xfrm>
            <a:off x="8099198" y="3898948"/>
            <a:ext cx="514619" cy="3890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สี่เหลี่ยมผืนผ้ามุมมน 13"/>
          <p:cNvSpPr/>
          <p:nvPr/>
        </p:nvSpPr>
        <p:spPr>
          <a:xfrm>
            <a:off x="430095" y="1750419"/>
            <a:ext cx="3799268" cy="2148529"/>
          </a:xfrm>
          <a:prstGeom prst="roundRect">
            <a:avLst>
              <a:gd name="adj" fmla="val 8510"/>
            </a:avLst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องค์กรคุณธรรมต้นแบบ </a:t>
            </a:r>
            <a:b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รวมทั้งสิ้น ๓๙ องค์กร </a:t>
            </a:r>
            <a:b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มีผลงานเชิงประจักษ์ รับเกียรติบัตร</a:t>
            </a:r>
            <a:b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๑๘ องค์กร</a:t>
            </a:r>
            <a:endParaRPr lang="en-GB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สี่เหลี่ยมผืนผ้ามุมมน 14"/>
          <p:cNvSpPr/>
          <p:nvPr/>
        </p:nvSpPr>
        <p:spPr>
          <a:xfrm>
            <a:off x="430095" y="4070569"/>
            <a:ext cx="3799268" cy="2131213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อำเภอคุณธรรม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ต้นแบบ </a:t>
            </a: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รวม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ทั้งสิ้น </a:t>
            </a: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๑๓ อำเภอ </a:t>
            </a:r>
            <a:b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มี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ผลงานเชิงประจักษ์ </a:t>
            </a: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รับเกียรติบัตร</a:t>
            </a:r>
            <a:b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๓  อำเภอ</a:t>
            </a:r>
            <a:endParaRPr lang="en-GB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1589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1399"/>
          </a:xfrm>
          <a:solidFill>
            <a:srgbClr val="FFCCFF"/>
          </a:solidFill>
        </p:spPr>
        <p:txBody>
          <a:bodyPr/>
          <a:lstStyle/>
          <a:p>
            <a:pPr algn="ctr"/>
            <a:r>
              <a:rPr lang="th-TH" dirty="0" smtClean="0"/>
              <a:t>ตัวอย่างเกียรติบัตรที่จะมอบให้กับองค์กรและอำเภอคุณธรรมต้นแบบ</a:t>
            </a:r>
            <a:endParaRPr lang="en-GB" dirty="0"/>
          </a:p>
        </p:txBody>
      </p:sp>
      <p:pic>
        <p:nvPicPr>
          <p:cNvPr id="7" name="ตัวแทนเนื้อหา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9" t="4202" r="11785"/>
          <a:stretch/>
        </p:blipFill>
        <p:spPr>
          <a:xfrm>
            <a:off x="516206" y="1931831"/>
            <a:ext cx="5754753" cy="4220715"/>
          </a:xfrm>
        </p:spPr>
      </p:pic>
      <p:pic>
        <p:nvPicPr>
          <p:cNvPr id="8" name="ตัวแทนเนื้อหา 7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5" t="4499" r="15517" b="3034"/>
          <a:stretch/>
        </p:blipFill>
        <p:spPr>
          <a:xfrm>
            <a:off x="6413678" y="1931830"/>
            <a:ext cx="5486400" cy="4220715"/>
          </a:xfrm>
        </p:spPr>
      </p:pic>
      <p:sp>
        <p:nvSpPr>
          <p:cNvPr id="9" name="สี่เหลี่ยมผืนผ้ามุมมน 8"/>
          <p:cNvSpPr/>
          <p:nvPr/>
        </p:nvSpPr>
        <p:spPr>
          <a:xfrm>
            <a:off x="2292439" y="1506828"/>
            <a:ext cx="2202288" cy="50227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องค์กรคุณธรรมต้นแบบ</a:t>
            </a:r>
            <a:endParaRPr lang="en-GB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7920507" y="1506828"/>
            <a:ext cx="2202288" cy="50227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อำเภอคุณธรรมต้นแบบ</a:t>
            </a:r>
            <a:endParaRPr lang="en-GB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7001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ชื่อเรื่อง 4"/>
          <p:cNvSpPr txBox="1">
            <a:spLocks/>
          </p:cNvSpPr>
          <p:nvPr/>
        </p:nvSpPr>
        <p:spPr>
          <a:xfrm>
            <a:off x="425002" y="255103"/>
            <a:ext cx="11392438" cy="206309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127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๓.๔ จัดพื้นที่ให้องค์กรคุณธรรมต้นแบบ ได้แสดงผลงานและจัดนิทรรศการในงาน </a:t>
            </a:r>
          </a:p>
          <a:p>
            <a:pPr algn="ctr"/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“สมัชชาคุณธรรมภาคตะวันออกเฉียงเหนือ” โดย สำนักงานวัฒนธรรมจังหวัดอุดรธานี </a:t>
            </a:r>
          </a:p>
          <a:p>
            <a:pPr algn="ctr"/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เป็นเจ้าภาพร่วมกับ ศูนย์คุณธรรม (องค์กรมหาชน) มีองค์กรคุณธรรมต้นแบบ</a:t>
            </a:r>
          </a:p>
          <a:p>
            <a:pPr algn="ctr"/>
            <a:r>
              <a:rPr lang="th-TH" sz="4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ร่วมจัดนิทรรศการ จำนวน ๒๓ องค์กร</a:t>
            </a:r>
            <a:endParaRPr lang="en-GB" sz="4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2" name="ตัวแทนเนื้อหา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83" y="2536180"/>
            <a:ext cx="2616657" cy="1762178"/>
          </a:xfrm>
        </p:spPr>
      </p:pic>
      <p:pic>
        <p:nvPicPr>
          <p:cNvPr id="9" name="ตัวแทนเนื้อหา 8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540" y="2536180"/>
            <a:ext cx="2675143" cy="1762178"/>
          </a:xfrm>
        </p:spPr>
      </p:pic>
      <p:pic>
        <p:nvPicPr>
          <p:cNvPr id="15" name="ตัวแทนเนื้อหา 13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683" y="2536180"/>
            <a:ext cx="2782405" cy="1762178"/>
          </a:xfrm>
        </p:spPr>
      </p:pic>
      <p:pic>
        <p:nvPicPr>
          <p:cNvPr id="18" name="ตัวแทนเนื้อหา 16"/>
          <p:cNvPicPr>
            <a:picLocks noGrp="1" noChangeAspect="1"/>
          </p:cNvPicPr>
          <p:nvPr>
            <p:ph sz="half" idx="2"/>
          </p:nvPr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246" y="4372566"/>
            <a:ext cx="2886676" cy="1835704"/>
          </a:xfrm>
        </p:spPr>
      </p:pic>
      <p:pic>
        <p:nvPicPr>
          <p:cNvPr id="21" name="ตัวแทนเนื้อหา 19"/>
          <p:cNvPicPr>
            <a:picLocks noGrp="1" noChangeAspect="1"/>
          </p:cNvPicPr>
          <p:nvPr>
            <p:ph sz="half" idx="2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539" y="4351618"/>
            <a:ext cx="2740106" cy="1824128"/>
          </a:xfrm>
        </p:spPr>
      </p:pic>
      <p:pic>
        <p:nvPicPr>
          <p:cNvPr id="24" name="ตัวแทนเนื้อหา 22"/>
          <p:cNvPicPr>
            <a:picLocks noGrp="1" noChangeAspect="1"/>
          </p:cNvPicPr>
          <p:nvPr>
            <p:ph sz="half" idx="2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83" y="4324420"/>
            <a:ext cx="2616657" cy="1883850"/>
          </a:xfrm>
        </p:spPr>
      </p:pic>
      <p:pic>
        <p:nvPicPr>
          <p:cNvPr id="27" name="ตัวแทนเนื้อหา 25"/>
          <p:cNvPicPr>
            <a:picLocks noGrp="1" noChangeAspect="1"/>
          </p:cNvPicPr>
          <p:nvPr>
            <p:ph sz="half" idx="2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623" y="2536181"/>
            <a:ext cx="2893838" cy="1762178"/>
          </a:xfrm>
        </p:spPr>
      </p:pic>
      <p:pic>
        <p:nvPicPr>
          <p:cNvPr id="29" name="ตัวแทนเนื้อหา 28"/>
          <p:cNvPicPr>
            <a:picLocks noGrp="1" noChangeAspect="1"/>
          </p:cNvPicPr>
          <p:nvPr>
            <p:ph sz="half" idx="2"/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296" y="4372566"/>
            <a:ext cx="2681337" cy="1835704"/>
          </a:xfrm>
        </p:spPr>
      </p:pic>
    </p:spTree>
    <p:extLst>
      <p:ext uri="{BB962C8B-B14F-4D97-AF65-F5344CB8AC3E}">
        <p14:creationId xmlns:p14="http://schemas.microsoft.com/office/powerpoint/2010/main" val="71308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ชื่อเรื่อง 4"/>
          <p:cNvSpPr>
            <a:spLocks noGrp="1"/>
          </p:cNvSpPr>
          <p:nvPr>
            <p:ph type="title"/>
          </p:nvPr>
        </p:nvSpPr>
        <p:spPr>
          <a:xfrm>
            <a:off x="394610" y="145478"/>
            <a:ext cx="11359167" cy="2189813"/>
          </a:xfrm>
          <a:blipFill>
            <a:blip r:embed="rId2"/>
            <a:tile tx="0" ty="0" sx="100000" sy="100000" flip="none" algn="tl"/>
          </a:blip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th-TH" sz="38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๓.๕ ในปี พ.ศ.๒๕๖๒ เพื่อให้สอดคล้องกับการจัดทำแบบรายงานผลการดำเนินงาน </a:t>
            </a:r>
            <a:b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ประกอบแบบประเมินตนเอง ตามที่กรมการศาสนากำหนด ได้ประสานองค์กรต้นแบบ </a:t>
            </a:r>
            <a:b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จัดส่งผลงานประกอบเป็นรูปเล่ม  เพื่อให้ปรากฏผลเชิงประจักษ์ประกอบการรับรอง</a:t>
            </a:r>
            <a:b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ผลการประเมิน โดยวัฒนธรรมจังหวัด เป็นผู้รับรองผลการประเมิน</a:t>
            </a:r>
            <a:endParaRPr lang="en-GB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" name="ตัวแทนเนื้อหา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8" t="15224" r="5249" b="16723"/>
          <a:stretch/>
        </p:blipFill>
        <p:spPr>
          <a:xfrm>
            <a:off x="394610" y="2459102"/>
            <a:ext cx="2305319" cy="3219718"/>
          </a:xfrm>
          <a:prstGeom prst="rect">
            <a:avLst/>
          </a:prstGeom>
        </p:spPr>
      </p:pic>
      <p:pic>
        <p:nvPicPr>
          <p:cNvPr id="9" name="ตัวแทนเนื้อหา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" t="13276" b="12730"/>
          <a:stretch/>
        </p:blipFill>
        <p:spPr>
          <a:xfrm>
            <a:off x="2606392" y="2721872"/>
            <a:ext cx="2356618" cy="3219718"/>
          </a:xfrm>
          <a:prstGeom prst="rect">
            <a:avLst/>
          </a:prstGeom>
        </p:spPr>
      </p:pic>
      <p:pic>
        <p:nvPicPr>
          <p:cNvPr id="11" name="ตัวแทนเนื้อหา 10"/>
          <p:cNvPicPr>
            <a:picLocks noGrp="1" noChangeAspect="1"/>
          </p:cNvPicPr>
          <p:nvPr>
            <p:ph sz="half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4" r="3698" b="10652"/>
          <a:stretch/>
        </p:blipFill>
        <p:spPr>
          <a:xfrm>
            <a:off x="4672144" y="2984642"/>
            <a:ext cx="2358031" cy="3219718"/>
          </a:xfrm>
        </p:spPr>
      </p:pic>
      <p:pic>
        <p:nvPicPr>
          <p:cNvPr id="13" name="ตัวแทนเนื้อหา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7" b="12484"/>
          <a:stretch/>
        </p:blipFill>
        <p:spPr>
          <a:xfrm>
            <a:off x="6929618" y="3272227"/>
            <a:ext cx="2428037" cy="3318714"/>
          </a:xfrm>
          <a:prstGeom prst="rect">
            <a:avLst/>
          </a:prstGeom>
        </p:spPr>
      </p:pic>
      <p:pic>
        <p:nvPicPr>
          <p:cNvPr id="15" name="ตัวแทนเนื้อหา 14"/>
          <p:cNvPicPr>
            <a:picLocks noGrp="1" noChangeAspect="1"/>
          </p:cNvPicPr>
          <p:nvPr>
            <p:ph sz="half" idx="2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9" b="13798"/>
          <a:stretch/>
        </p:blipFill>
        <p:spPr>
          <a:xfrm>
            <a:off x="9125323" y="3521499"/>
            <a:ext cx="2448584" cy="3219718"/>
          </a:xfrm>
        </p:spPr>
      </p:pic>
    </p:spTree>
    <p:extLst>
      <p:ext uri="{BB962C8B-B14F-4D97-AF65-F5344CB8AC3E}">
        <p14:creationId xmlns:p14="http://schemas.microsoft.com/office/powerpoint/2010/main" val="385251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/>
          <p:cNvSpPr/>
          <p:nvPr/>
        </p:nvSpPr>
        <p:spPr>
          <a:xfrm>
            <a:off x="315311" y="126124"/>
            <a:ext cx="11666482" cy="875982"/>
          </a:xfrm>
          <a:prstGeom prst="roundRect">
            <a:avLst/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600" dirty="0" smtClean="0">
                <a:ln>
                  <a:solidFill>
                    <a:srgbClr val="0070C0"/>
                  </a:solidFill>
                </a:ln>
                <a:latin typeface="TH SarabunIT๙" panose="020B0500040200020003" pitchFamily="34" charset="-34"/>
                <a:cs typeface="TH SarabunIT๙" panose="020B0500040200020003" pitchFamily="34" charset="-34"/>
              </a:rPr>
              <a:t>สรุปผลการขับเคลื่อนองค์กรคุณธรรมจังหวัดอุดรธานี เปรียบเทียบ ปี พ.ศ.๒๕๖๑-๒๕๖๒ </a:t>
            </a:r>
            <a:endParaRPr lang="en-GB" sz="3600" dirty="0">
              <a:ln>
                <a:solidFill>
                  <a:srgbClr val="0070C0"/>
                </a:solidFill>
              </a:ln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12" name="ชื่อเรื่อง 5"/>
          <p:cNvSpPr txBox="1">
            <a:spLocks/>
          </p:cNvSpPr>
          <p:nvPr/>
        </p:nvSpPr>
        <p:spPr>
          <a:xfrm>
            <a:off x="206062" y="1115933"/>
            <a:ext cx="3271234" cy="52075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8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graphicFrame>
        <p:nvGraphicFramePr>
          <p:cNvPr id="14" name="ตาราง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0895841"/>
              </p:ext>
            </p:extLst>
          </p:nvPr>
        </p:nvGraphicFramePr>
        <p:xfrm>
          <a:off x="933719" y="1908161"/>
          <a:ext cx="10245142" cy="33721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33883">
                  <a:extLst>
                    <a:ext uri="{9D8B030D-6E8A-4147-A177-3AD203B41FA5}">
                      <a16:colId xmlns="" xmlns:a16="http://schemas.microsoft.com/office/drawing/2014/main" val="146951892"/>
                    </a:ext>
                  </a:extLst>
                </a:gridCol>
                <a:gridCol w="4369330">
                  <a:extLst>
                    <a:ext uri="{9D8B030D-6E8A-4147-A177-3AD203B41FA5}">
                      <a16:colId xmlns="" xmlns:a16="http://schemas.microsoft.com/office/drawing/2014/main" val="3883304170"/>
                    </a:ext>
                  </a:extLst>
                </a:gridCol>
                <a:gridCol w="2470145">
                  <a:extLst>
                    <a:ext uri="{9D8B030D-6E8A-4147-A177-3AD203B41FA5}">
                      <a16:colId xmlns="" xmlns:a16="http://schemas.microsoft.com/office/drawing/2014/main" val="3407723766"/>
                    </a:ext>
                  </a:extLst>
                </a:gridCol>
                <a:gridCol w="2271784">
                  <a:extLst>
                    <a:ext uri="{9D8B030D-6E8A-4147-A177-3AD203B41FA5}">
                      <a16:colId xmlns="" xmlns:a16="http://schemas.microsoft.com/office/drawing/2014/main" val="302122825"/>
                    </a:ext>
                  </a:extLst>
                </a:gridCol>
              </a:tblGrid>
              <a:tr h="6744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85800" algn="l"/>
                          <a:tab pos="800100" algn="l"/>
                        </a:tabLst>
                      </a:pPr>
                      <a:r>
                        <a:rPr lang="th-TH" sz="4000" dirty="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ที่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ea typeface="Cordia New" panose="020B0304020202020204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85800" algn="l"/>
                          <a:tab pos="800100" algn="l"/>
                        </a:tabLst>
                      </a:pPr>
                      <a:r>
                        <a:rPr lang="th-TH" sz="4000" dirty="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ระดับองค์กร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ea typeface="Cordia New" panose="020B0304020202020204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85800" algn="l"/>
                          <a:tab pos="800100" algn="l"/>
                        </a:tabLst>
                      </a:pPr>
                      <a:r>
                        <a:rPr lang="th-TH" sz="4000" dirty="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ปี ๒๕๖๑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ea typeface="Cordia New" panose="020B0304020202020204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85800" algn="l"/>
                          <a:tab pos="800100" algn="l"/>
                        </a:tabLst>
                      </a:pPr>
                      <a:r>
                        <a:rPr lang="th-TH" sz="4000" dirty="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ปี ๒๕๖๒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ea typeface="Cordia New" panose="020B0304020202020204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955768537"/>
                  </a:ext>
                </a:extLst>
              </a:tr>
              <a:tr h="6744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85800" algn="l"/>
                          <a:tab pos="800100" algn="l"/>
                        </a:tabLst>
                      </a:pPr>
                      <a:r>
                        <a:rPr lang="th-TH" sz="400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๑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ea typeface="Cordia New" panose="020B0304020202020204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85800" algn="l"/>
                          <a:tab pos="800100" algn="l"/>
                        </a:tabLst>
                      </a:pPr>
                      <a:r>
                        <a:rPr lang="th-TH" sz="400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องค์กรส่งเสริมคุณธรรม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ea typeface="Cordia New" panose="020B0304020202020204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85800" algn="l"/>
                          <a:tab pos="800100" algn="l"/>
                        </a:tabLst>
                      </a:pPr>
                      <a:r>
                        <a:rPr lang="th-TH" sz="400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๒๔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ea typeface="Cordia New" panose="020B0304020202020204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85800" algn="l"/>
                          <a:tab pos="800100" algn="l"/>
                        </a:tabLst>
                      </a:pPr>
                      <a:r>
                        <a:rPr lang="th-TH" sz="4000" dirty="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๓๑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ea typeface="Cordia New" panose="020B0304020202020204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717403728"/>
                  </a:ext>
                </a:extLst>
              </a:tr>
              <a:tr h="6744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85800" algn="l"/>
                          <a:tab pos="800100" algn="l"/>
                        </a:tabLst>
                      </a:pPr>
                      <a:r>
                        <a:rPr lang="th-TH" sz="400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๒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ea typeface="Cordia New" panose="020B0304020202020204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85800" algn="l"/>
                          <a:tab pos="800100" algn="l"/>
                        </a:tabLst>
                      </a:pPr>
                      <a:r>
                        <a:rPr lang="th-TH" sz="4000" dirty="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องค์กรคุณธรรม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ea typeface="Cordia New" panose="020B0304020202020204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85800" algn="l"/>
                          <a:tab pos="800100" algn="l"/>
                        </a:tabLst>
                      </a:pPr>
                      <a:r>
                        <a:rPr lang="th-TH" sz="400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๑๕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ea typeface="Cordia New" panose="020B0304020202020204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85800" algn="l"/>
                          <a:tab pos="800100" algn="l"/>
                        </a:tabLst>
                      </a:pPr>
                      <a:r>
                        <a:rPr lang="th-TH" sz="4000" dirty="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๓๒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ea typeface="Cordia New" panose="020B0304020202020204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969175368"/>
                  </a:ext>
                </a:extLst>
              </a:tr>
              <a:tr h="6744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85800" algn="l"/>
                          <a:tab pos="800100" algn="l"/>
                        </a:tabLst>
                      </a:pPr>
                      <a:r>
                        <a:rPr lang="th-TH" sz="400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๓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ea typeface="Cordia New" panose="020B0304020202020204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85800" algn="l"/>
                          <a:tab pos="800100" algn="l"/>
                        </a:tabLst>
                      </a:pPr>
                      <a:r>
                        <a:rPr lang="th-TH" sz="400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องค์กรคุณธรรต้นแบบ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ea typeface="Cordia New" panose="020B0304020202020204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85800" algn="l"/>
                          <a:tab pos="800100" algn="l"/>
                        </a:tabLst>
                      </a:pPr>
                      <a:r>
                        <a:rPr lang="th-TH" sz="400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๕๖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ea typeface="Cordia New" panose="020B0304020202020204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85800" algn="l"/>
                          <a:tab pos="800100" algn="l"/>
                        </a:tabLst>
                      </a:pPr>
                      <a:r>
                        <a:rPr lang="th-TH" sz="4000" dirty="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๘๖</a:t>
                      </a:r>
                      <a:endParaRPr lang="en-GB" sz="2400" dirty="0"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ea typeface="Cordia New" panose="020B0304020202020204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409027963"/>
                  </a:ext>
                </a:extLst>
              </a:tr>
              <a:tr h="674435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85800" algn="l"/>
                          <a:tab pos="800100" algn="l"/>
                        </a:tabLst>
                      </a:pPr>
                      <a:r>
                        <a:rPr lang="th-TH" sz="400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รวม</a:t>
                      </a:r>
                      <a:endParaRPr lang="en-GB" sz="2400"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ea typeface="Cordia New" panose="020B0304020202020204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85800" algn="l"/>
                          <a:tab pos="800100" algn="l"/>
                        </a:tabLst>
                      </a:pPr>
                      <a:r>
                        <a:rPr lang="th-TH" sz="4000" b="1" dirty="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๑๐๒</a:t>
                      </a:r>
                      <a:endParaRPr lang="en-GB" sz="2400" b="1" dirty="0"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ea typeface="Cordia New" panose="020B0304020202020204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85800" algn="l"/>
                          <a:tab pos="800100" algn="l"/>
                        </a:tabLst>
                      </a:pPr>
                      <a:r>
                        <a:rPr lang="th-TH" sz="4000" b="1" dirty="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๑๔๙</a:t>
                      </a:r>
                      <a:endParaRPr lang="en-GB" sz="2400" b="1" dirty="0"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ea typeface="Cordia New" panose="020B0304020202020204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354110386"/>
                  </a:ext>
                </a:extLst>
              </a:tr>
            </a:tbl>
          </a:graphicData>
        </a:graphic>
      </p:graphicFrame>
      <p:sp>
        <p:nvSpPr>
          <p:cNvPr id="15" name="สี่เหลี่ยมผืนผ้ามุมมน 14"/>
          <p:cNvSpPr/>
          <p:nvPr/>
        </p:nvSpPr>
        <p:spPr>
          <a:xfrm>
            <a:off x="3757411" y="1208349"/>
            <a:ext cx="5042079" cy="493569"/>
          </a:xfrm>
          <a:prstGeom prst="roundRect">
            <a:avLst/>
          </a:prstGeom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dirty="0" smtClean="0">
                <a:ln>
                  <a:solidFill>
                    <a:srgbClr val="0070C0"/>
                  </a:solidFill>
                </a:ln>
                <a:latin typeface="TH SarabunIT๙" panose="020B0500040200020003" pitchFamily="34" charset="-34"/>
                <a:cs typeface="TH SarabunIT๙" panose="020B0500040200020003" pitchFamily="34" charset="-34"/>
              </a:rPr>
              <a:t>ข้อมูล ณ  วันที่ ๓ กันยายน ๒๕๖๒</a:t>
            </a:r>
            <a:endParaRPr lang="en-GB" sz="3200" dirty="0">
              <a:ln>
                <a:solidFill>
                  <a:srgbClr val="0070C0"/>
                </a:solidFill>
              </a:ln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6" name="สี่เหลี่ยมผืนผ้ามุมมน 5"/>
          <p:cNvSpPr/>
          <p:nvPr/>
        </p:nvSpPr>
        <p:spPr>
          <a:xfrm>
            <a:off x="933719" y="5463085"/>
            <a:ext cx="10245143" cy="1066683"/>
          </a:xfrm>
          <a:prstGeom prst="roundRect">
            <a:avLst/>
          </a:prstGeom>
          <a:noFill/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dirty="0" smtClean="0">
                <a:ln>
                  <a:solidFill>
                    <a:srgbClr val="0070C0"/>
                  </a:solidFill>
                </a:ln>
                <a:latin typeface="TH SarabunIT๙" panose="020B0500040200020003" pitchFamily="34" charset="-34"/>
                <a:cs typeface="TH SarabunIT๙" panose="020B0500040200020003" pitchFamily="34" charset="-34"/>
              </a:rPr>
              <a:t> ปี ๒๕๖๑ จำนวน ๑๐๒ องค์กร ร้อยละ ๓๒.๕๙ และปี ๒๕๖๒ เพิ่มขึ้น ๔๕ องค์กร </a:t>
            </a:r>
          </a:p>
          <a:p>
            <a:pPr algn="ctr"/>
            <a:r>
              <a:rPr lang="th-TH" sz="3200" dirty="0" smtClean="0">
                <a:ln>
                  <a:solidFill>
                    <a:srgbClr val="0070C0"/>
                  </a:solidFill>
                </a:ln>
                <a:latin typeface="TH SarabunIT๙" panose="020B0500040200020003" pitchFamily="34" charset="-34"/>
                <a:cs typeface="TH SarabunIT๙" panose="020B0500040200020003" pitchFamily="34" charset="-34"/>
              </a:rPr>
              <a:t>รวม ๑๔๙ องค์กร คิดเป็นร้อยละ ๔๗.๖๐</a:t>
            </a:r>
            <a:endParaRPr lang="en-GB" sz="3200" dirty="0">
              <a:ln>
                <a:solidFill>
                  <a:srgbClr val="0070C0"/>
                </a:solidFill>
              </a:ln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5446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ตัวแทนเนื้อหา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3311856"/>
              </p:ext>
            </p:extLst>
          </p:nvPr>
        </p:nvGraphicFramePr>
        <p:xfrm>
          <a:off x="1262129" y="2014410"/>
          <a:ext cx="9826580" cy="3284918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905044">
                  <a:extLst>
                    <a:ext uri="{9D8B030D-6E8A-4147-A177-3AD203B41FA5}">
                      <a16:colId xmlns="" xmlns:a16="http://schemas.microsoft.com/office/drawing/2014/main" val="1649043785"/>
                    </a:ext>
                  </a:extLst>
                </a:gridCol>
                <a:gridCol w="4219557">
                  <a:extLst>
                    <a:ext uri="{9D8B030D-6E8A-4147-A177-3AD203B41FA5}">
                      <a16:colId xmlns="" xmlns:a16="http://schemas.microsoft.com/office/drawing/2014/main" val="5331651"/>
                    </a:ext>
                  </a:extLst>
                </a:gridCol>
                <a:gridCol w="2252644">
                  <a:extLst>
                    <a:ext uri="{9D8B030D-6E8A-4147-A177-3AD203B41FA5}">
                      <a16:colId xmlns="" xmlns:a16="http://schemas.microsoft.com/office/drawing/2014/main" val="3527425973"/>
                    </a:ext>
                  </a:extLst>
                </a:gridCol>
                <a:gridCol w="2449335">
                  <a:extLst>
                    <a:ext uri="{9D8B030D-6E8A-4147-A177-3AD203B41FA5}">
                      <a16:colId xmlns="" xmlns:a16="http://schemas.microsoft.com/office/drawing/2014/main" val="1236115412"/>
                    </a:ext>
                  </a:extLst>
                </a:gridCol>
              </a:tblGrid>
              <a:tr h="6256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85800" algn="l"/>
                          <a:tab pos="800100" algn="l"/>
                        </a:tabLst>
                      </a:pPr>
                      <a:r>
                        <a:rPr lang="th-TH" sz="4000" dirty="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ที่</a:t>
                      </a:r>
                      <a:endParaRPr lang="en-GB" sz="4000" dirty="0"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ea typeface="Cordia New" panose="020B0304020202020204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85800" algn="l"/>
                          <a:tab pos="800100" algn="l"/>
                        </a:tabLst>
                      </a:pPr>
                      <a:r>
                        <a:rPr lang="th-TH" sz="4000" dirty="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ระดับอำเภอ</a:t>
                      </a:r>
                      <a:endParaRPr lang="en-GB" sz="4000" dirty="0"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ea typeface="Cordia New" panose="020B0304020202020204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85800" algn="l"/>
                          <a:tab pos="800100" algn="l"/>
                        </a:tabLst>
                      </a:pPr>
                      <a:r>
                        <a:rPr lang="th-TH" sz="4000" dirty="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ปี ๒๕๖๑</a:t>
                      </a:r>
                      <a:endParaRPr lang="en-GB" sz="4000" dirty="0"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ea typeface="Cordia New" panose="020B0304020202020204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85800" algn="l"/>
                          <a:tab pos="800100" algn="l"/>
                        </a:tabLst>
                      </a:pPr>
                      <a:r>
                        <a:rPr lang="th-TH" sz="4000" dirty="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ปี ๒๕๖๒</a:t>
                      </a:r>
                      <a:endParaRPr lang="en-GB" sz="4000" dirty="0"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ea typeface="Cordia New" panose="020B0304020202020204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042998790"/>
                  </a:ext>
                </a:extLst>
              </a:tr>
              <a:tr h="6758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85800" algn="l"/>
                          <a:tab pos="800100" algn="l"/>
                        </a:tabLst>
                      </a:pPr>
                      <a:r>
                        <a:rPr lang="th-TH" sz="4000" dirty="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๑</a:t>
                      </a:r>
                      <a:endParaRPr lang="en-GB" sz="4000" dirty="0"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ea typeface="Cordia New" panose="020B0304020202020204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85800" algn="l"/>
                          <a:tab pos="800100" algn="l"/>
                        </a:tabLst>
                      </a:pPr>
                      <a:r>
                        <a:rPr lang="th-TH" sz="4000" b="1" dirty="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อำเภอส่งเสริมคุณธรรม</a:t>
                      </a:r>
                      <a:endParaRPr lang="en-GB" sz="4000" b="1" dirty="0"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ea typeface="Cordia New" panose="020B0304020202020204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85800" algn="l"/>
                          <a:tab pos="800100" algn="l"/>
                        </a:tabLst>
                      </a:pPr>
                      <a:r>
                        <a:rPr lang="th-TH" sz="4000" b="1" dirty="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๔</a:t>
                      </a:r>
                      <a:endParaRPr lang="en-GB" sz="4000" b="1" dirty="0"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ea typeface="Cordia New" panose="020B0304020202020204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85800" algn="l"/>
                          <a:tab pos="800100" algn="l"/>
                        </a:tabLst>
                      </a:pPr>
                      <a:r>
                        <a:rPr lang="th-TH" sz="4000" b="1" dirty="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๖</a:t>
                      </a:r>
                      <a:endParaRPr lang="en-GB" sz="4000" b="1" dirty="0"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ea typeface="Cordia New" panose="020B0304020202020204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495153490"/>
                  </a:ext>
                </a:extLst>
              </a:tr>
              <a:tr h="6256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85800" algn="l"/>
                          <a:tab pos="800100" algn="l"/>
                        </a:tabLst>
                      </a:pPr>
                      <a:r>
                        <a:rPr lang="th-TH" sz="400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๒</a:t>
                      </a:r>
                      <a:endParaRPr lang="en-GB" sz="4000"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ea typeface="Cordia New" panose="020B0304020202020204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85800" algn="l"/>
                          <a:tab pos="800100" algn="l"/>
                        </a:tabLst>
                      </a:pPr>
                      <a:r>
                        <a:rPr lang="th-TH" sz="4000" b="1" dirty="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อำเภอคุณธรรม</a:t>
                      </a:r>
                      <a:endParaRPr lang="en-GB" sz="4000" b="1" dirty="0"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ea typeface="Cordia New" panose="020B0304020202020204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85800" algn="l"/>
                          <a:tab pos="800100" algn="l"/>
                        </a:tabLst>
                      </a:pPr>
                      <a:r>
                        <a:rPr lang="th-TH" sz="4000" b="1" dirty="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ไม่มี</a:t>
                      </a:r>
                      <a:endParaRPr lang="en-GB" sz="4000" b="1" dirty="0"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ea typeface="Cordia New" panose="020B0304020202020204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85800" algn="l"/>
                          <a:tab pos="800100" algn="l"/>
                        </a:tabLst>
                      </a:pPr>
                      <a:r>
                        <a:rPr lang="th-TH" sz="4000" b="1" dirty="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๑</a:t>
                      </a:r>
                      <a:endParaRPr lang="en-GB" sz="4000" b="1" dirty="0"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ea typeface="Cordia New" panose="020B0304020202020204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891122126"/>
                  </a:ext>
                </a:extLst>
              </a:tr>
              <a:tr h="6358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85800" algn="l"/>
                          <a:tab pos="800100" algn="l"/>
                        </a:tabLst>
                      </a:pPr>
                      <a:r>
                        <a:rPr lang="th-TH" sz="400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๓</a:t>
                      </a:r>
                      <a:endParaRPr lang="en-GB" sz="4000"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ea typeface="Cordia New" panose="020B0304020202020204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85800" algn="l"/>
                          <a:tab pos="800100" algn="l"/>
                        </a:tabLst>
                      </a:pPr>
                      <a:r>
                        <a:rPr lang="th-TH" sz="4000" b="1" dirty="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อำเภอคุณธรรมต้นแบบ</a:t>
                      </a:r>
                      <a:endParaRPr lang="en-GB" sz="4000" b="1" dirty="0"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ea typeface="Cordia New" panose="020B0304020202020204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85800" algn="l"/>
                          <a:tab pos="800100" algn="l"/>
                        </a:tabLst>
                      </a:pPr>
                      <a:r>
                        <a:rPr lang="th-TH" sz="4000" b="1" dirty="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๖</a:t>
                      </a:r>
                      <a:endParaRPr lang="en-GB" sz="4000" b="1" dirty="0"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ea typeface="Cordia New" panose="020B0304020202020204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85800" algn="l"/>
                          <a:tab pos="800100" algn="l"/>
                        </a:tabLst>
                      </a:pPr>
                      <a:r>
                        <a:rPr lang="th-TH" sz="4000" b="1" dirty="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๑๓</a:t>
                      </a:r>
                      <a:endParaRPr lang="en-GB" sz="4000" b="1" dirty="0"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ea typeface="Cordia New" panose="020B0304020202020204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50081588"/>
                  </a:ext>
                </a:extLst>
              </a:tr>
              <a:tr h="625657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85800" algn="l"/>
                          <a:tab pos="800100" algn="l"/>
                        </a:tabLst>
                      </a:pPr>
                      <a:r>
                        <a:rPr lang="th-TH" sz="400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รวม</a:t>
                      </a:r>
                      <a:endParaRPr lang="en-GB" sz="4000"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ea typeface="Cordia New" panose="020B0304020202020204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85800" algn="l"/>
                          <a:tab pos="800100" algn="l"/>
                        </a:tabLst>
                      </a:pPr>
                      <a:r>
                        <a:rPr lang="th-TH" sz="4000" b="1" dirty="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๑๐</a:t>
                      </a:r>
                      <a:endParaRPr lang="en-GB" sz="4000" b="1" dirty="0"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ea typeface="Cordia New" panose="020B0304020202020204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85800" algn="l"/>
                          <a:tab pos="800100" algn="l"/>
                        </a:tabLst>
                      </a:pPr>
                      <a:r>
                        <a:rPr lang="th-TH" sz="4000" b="1" dirty="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๒๐</a:t>
                      </a:r>
                      <a:endParaRPr lang="en-GB" sz="4000" b="1" dirty="0"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ea typeface="Cordia New" panose="020B0304020202020204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967720156"/>
                  </a:ext>
                </a:extLst>
              </a:tr>
            </a:tbl>
          </a:graphicData>
        </a:graphic>
      </p:graphicFrame>
      <p:sp>
        <p:nvSpPr>
          <p:cNvPr id="4" name="สี่เหลี่ยมผืนผ้ามุมมน 3"/>
          <p:cNvSpPr/>
          <p:nvPr/>
        </p:nvSpPr>
        <p:spPr>
          <a:xfrm>
            <a:off x="687983" y="354671"/>
            <a:ext cx="11077904" cy="665531"/>
          </a:xfrm>
          <a:prstGeom prst="roundRect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สรุปผลการขับเคลื่อนอำเภอคุณธรรมจังหวัดอุดรธานี เปรียบเทียบ ปี พ.ศ.๒๕๖๑-๒๕๖๒</a:t>
            </a:r>
            <a:endParaRPr lang="en-GB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3237427" y="1222613"/>
            <a:ext cx="5979016" cy="589386"/>
          </a:xfrm>
          <a:prstGeom prst="roundRect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ข้อมูล ณ  วันที่ ๓ กันยายน ๒๕๖๒</a:t>
            </a:r>
            <a:endParaRPr lang="en-GB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7" name="สี่เหลี่ยมผืนผ้ามุมมน 6"/>
          <p:cNvSpPr/>
          <p:nvPr/>
        </p:nvSpPr>
        <p:spPr>
          <a:xfrm>
            <a:off x="1262129" y="5343471"/>
            <a:ext cx="9916734" cy="1179020"/>
          </a:xfrm>
          <a:prstGeom prst="roundRect">
            <a:avLst>
              <a:gd name="adj" fmla="val 5384"/>
            </a:avLst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ปี ๒๕๖๑ จำนวน ๑๐ อำเภอ คิดเป็นร้อยละ ๕๐ และปี ๒๕๖๒ เพิ่มขึ้น ๑๐ อำเภอ </a:t>
            </a:r>
          </a:p>
          <a:p>
            <a:pPr algn="ctr"/>
            <a:r>
              <a:rPr lang="th-TH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รวม ๒๐ อำเภอ  คิดเป็นร้อยละ ๑๐๐</a:t>
            </a:r>
            <a:endParaRPr lang="en-GB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45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/>
          <p:cNvSpPr/>
          <p:nvPr/>
        </p:nvSpPr>
        <p:spPr>
          <a:xfrm>
            <a:off x="567559" y="351725"/>
            <a:ext cx="11298620" cy="652827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สรุปผลการขับเคลื่อนชุมชนคุณธรรมจังหวัดอุดรธานี เปรียบเทียบ ปี พ.ศ.๒๕๖๑-๒๕๖๒</a:t>
            </a:r>
            <a:endParaRPr lang="en-GB" sz="3600" b="1" dirty="0">
              <a:ln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12" name="ชื่อเรื่อง 5"/>
          <p:cNvSpPr txBox="1">
            <a:spLocks/>
          </p:cNvSpPr>
          <p:nvPr/>
        </p:nvSpPr>
        <p:spPr>
          <a:xfrm>
            <a:off x="206062" y="1115933"/>
            <a:ext cx="3271234" cy="520759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8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15" name="สี่เหลี่ยมผืนผ้ามุมมน 14"/>
          <p:cNvSpPr/>
          <p:nvPr/>
        </p:nvSpPr>
        <p:spPr>
          <a:xfrm>
            <a:off x="3400021" y="1115933"/>
            <a:ext cx="5370491" cy="5631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ข้อมูล ณ  วันที่ ๓ กันยายน ๒๕๖๒</a:t>
            </a:r>
            <a:endParaRPr lang="en-GB" sz="3200" b="1" dirty="0">
              <a:ln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9523584"/>
              </p:ext>
            </p:extLst>
          </p:nvPr>
        </p:nvGraphicFramePr>
        <p:xfrm>
          <a:off x="862885" y="1790471"/>
          <a:ext cx="10380371" cy="3522348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957452">
                  <a:extLst>
                    <a:ext uri="{9D8B030D-6E8A-4147-A177-3AD203B41FA5}">
                      <a16:colId xmlns="" xmlns:a16="http://schemas.microsoft.com/office/drawing/2014/main" val="2318656891"/>
                    </a:ext>
                  </a:extLst>
                </a:gridCol>
                <a:gridCol w="4455951">
                  <a:extLst>
                    <a:ext uri="{9D8B030D-6E8A-4147-A177-3AD203B41FA5}">
                      <a16:colId xmlns="" xmlns:a16="http://schemas.microsoft.com/office/drawing/2014/main" val="2778939589"/>
                    </a:ext>
                  </a:extLst>
                </a:gridCol>
                <a:gridCol w="2379596">
                  <a:extLst>
                    <a:ext uri="{9D8B030D-6E8A-4147-A177-3AD203B41FA5}">
                      <a16:colId xmlns="" xmlns:a16="http://schemas.microsoft.com/office/drawing/2014/main" val="872717997"/>
                    </a:ext>
                  </a:extLst>
                </a:gridCol>
                <a:gridCol w="2587372">
                  <a:extLst>
                    <a:ext uri="{9D8B030D-6E8A-4147-A177-3AD203B41FA5}">
                      <a16:colId xmlns="" xmlns:a16="http://schemas.microsoft.com/office/drawing/2014/main" val="1714776211"/>
                    </a:ext>
                  </a:extLst>
                </a:gridCol>
              </a:tblGrid>
              <a:tr h="5794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85800" algn="l"/>
                          <a:tab pos="800100" algn="l"/>
                        </a:tabLst>
                      </a:pPr>
                      <a:r>
                        <a:rPr lang="th-TH" sz="3600" dirty="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ที่</a:t>
                      </a:r>
                      <a:endParaRPr lang="en-GB" sz="3600" dirty="0"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ea typeface="Cordia New" panose="020B0304020202020204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85800" algn="l"/>
                          <a:tab pos="800100" algn="l"/>
                        </a:tabLst>
                      </a:pPr>
                      <a:r>
                        <a:rPr lang="th-TH" sz="3600" dirty="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ระดับชุมชน</a:t>
                      </a:r>
                      <a:endParaRPr lang="en-GB" sz="3600" dirty="0"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ea typeface="Cordia New" panose="020B0304020202020204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85800" algn="l"/>
                          <a:tab pos="800100" algn="l"/>
                        </a:tabLst>
                      </a:pPr>
                      <a:r>
                        <a:rPr lang="th-TH" sz="3600" dirty="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ปี ๒๕๖๑</a:t>
                      </a:r>
                      <a:endParaRPr lang="en-GB" sz="3600" dirty="0"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ea typeface="Cordia New" panose="020B0304020202020204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685800" algn="l"/>
                          <a:tab pos="800100" algn="l"/>
                        </a:tabLst>
                      </a:pPr>
                      <a:r>
                        <a:rPr lang="th-TH" sz="360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ปี ๒๕๖๒</a:t>
                      </a:r>
                      <a:endParaRPr lang="en-GB" sz="3600"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ea typeface="Cordia New" panose="020B0304020202020204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148739932"/>
                  </a:ext>
                </a:extLst>
              </a:tr>
              <a:tr h="5794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85800" algn="l"/>
                          <a:tab pos="800100" algn="l"/>
                        </a:tabLst>
                      </a:pPr>
                      <a:r>
                        <a:rPr lang="th-TH" sz="360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๑</a:t>
                      </a:r>
                      <a:endParaRPr lang="en-GB" sz="3600"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ea typeface="Cordia New" panose="020B0304020202020204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85800" algn="l"/>
                          <a:tab pos="800100" algn="l"/>
                        </a:tabLst>
                      </a:pPr>
                      <a:r>
                        <a:rPr lang="th-TH" sz="3600" dirty="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ชุมชนส่งเสริมคุณธรรม</a:t>
                      </a:r>
                      <a:endParaRPr lang="en-GB" sz="3600" dirty="0"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ea typeface="Cordia New" panose="020B0304020202020204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85800" algn="l"/>
                          <a:tab pos="800100" algn="l"/>
                        </a:tabLst>
                      </a:pPr>
                      <a:r>
                        <a:rPr lang="th-TH" sz="360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๒๑๑</a:t>
                      </a:r>
                      <a:endParaRPr lang="en-GB" sz="3600"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ea typeface="Cordia New" panose="020B0304020202020204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85800" algn="l"/>
                          <a:tab pos="800100" algn="l"/>
                        </a:tabLst>
                      </a:pPr>
                      <a:r>
                        <a:rPr lang="th-TH" sz="360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๑,๕๗๔</a:t>
                      </a:r>
                      <a:endParaRPr lang="en-GB" sz="3600"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ea typeface="Cordia New" panose="020B0304020202020204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443067608"/>
                  </a:ext>
                </a:extLst>
              </a:tr>
              <a:tr h="5794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85800" algn="l"/>
                          <a:tab pos="800100" algn="l"/>
                        </a:tabLst>
                      </a:pPr>
                      <a:r>
                        <a:rPr lang="th-TH" sz="360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๒</a:t>
                      </a:r>
                      <a:endParaRPr lang="en-GB" sz="3600"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ea typeface="Cordia New" panose="020B0304020202020204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85800" algn="l"/>
                          <a:tab pos="800100" algn="l"/>
                        </a:tabLst>
                      </a:pPr>
                      <a:r>
                        <a:rPr lang="th-TH" sz="3600" dirty="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ชุมชนคุณธรรม</a:t>
                      </a:r>
                      <a:endParaRPr lang="en-GB" sz="3600" dirty="0"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ea typeface="Cordia New" panose="020B0304020202020204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85800" algn="l"/>
                          <a:tab pos="800100" algn="l"/>
                        </a:tabLst>
                      </a:pPr>
                      <a:r>
                        <a:rPr lang="th-TH" sz="3600" dirty="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ไม่มี</a:t>
                      </a:r>
                      <a:endParaRPr lang="en-GB" sz="3600" dirty="0"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ea typeface="Cordia New" panose="020B0304020202020204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85800" algn="l"/>
                          <a:tab pos="800100" algn="l"/>
                        </a:tabLst>
                      </a:pPr>
                      <a:r>
                        <a:rPr lang="th-TH" sz="3600" dirty="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๑๓๘</a:t>
                      </a:r>
                      <a:endParaRPr lang="en-GB" sz="3600" dirty="0"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ea typeface="Cordia New" panose="020B0304020202020204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23624838"/>
                  </a:ext>
                </a:extLst>
              </a:tr>
              <a:tr h="5794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85800" algn="l"/>
                          <a:tab pos="800100" algn="l"/>
                        </a:tabLst>
                      </a:pPr>
                      <a:r>
                        <a:rPr lang="th-TH" sz="360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๓</a:t>
                      </a:r>
                      <a:endParaRPr lang="en-GB" sz="3600"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ea typeface="Cordia New" panose="020B0304020202020204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85800" algn="l"/>
                          <a:tab pos="800100" algn="l"/>
                        </a:tabLst>
                      </a:pPr>
                      <a:r>
                        <a:rPr lang="th-TH" sz="360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ชุมชนคุณธรรมต้นแบบ</a:t>
                      </a:r>
                      <a:endParaRPr lang="en-GB" sz="3600"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ea typeface="Cordia New" panose="020B0304020202020204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85800" algn="l"/>
                          <a:tab pos="800100" algn="l"/>
                        </a:tabLst>
                      </a:pPr>
                      <a:r>
                        <a:rPr lang="th-TH" sz="3600" dirty="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๑๐๑</a:t>
                      </a:r>
                      <a:endParaRPr lang="en-GB" sz="3600" dirty="0"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ea typeface="Cordia New" panose="020B0304020202020204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85800" algn="l"/>
                          <a:tab pos="800100" algn="l"/>
                        </a:tabLst>
                      </a:pPr>
                      <a:r>
                        <a:rPr lang="th-TH" sz="3600" dirty="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ไม่มี</a:t>
                      </a:r>
                      <a:endParaRPr lang="en-GB" sz="3600" dirty="0"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ea typeface="Cordia New" panose="020B0304020202020204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4448991"/>
                  </a:ext>
                </a:extLst>
              </a:tr>
              <a:tr h="5794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85800" algn="l"/>
                          <a:tab pos="800100" algn="l"/>
                        </a:tabLst>
                      </a:pPr>
                      <a:r>
                        <a:rPr lang="th-TH" sz="360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๔</a:t>
                      </a:r>
                      <a:endParaRPr lang="en-GB" sz="3600"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ea typeface="Cordia New" panose="020B0304020202020204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85800" algn="l"/>
                          <a:tab pos="800100" algn="l"/>
                        </a:tabLst>
                      </a:pPr>
                      <a:r>
                        <a:rPr lang="th-TH" sz="360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ชุมชนเข้าร่วมโครงการ</a:t>
                      </a:r>
                      <a:endParaRPr lang="en-GB" sz="3600"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ea typeface="Cordia New" panose="020B0304020202020204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85800" algn="l"/>
                          <a:tab pos="800100" algn="l"/>
                        </a:tabLst>
                      </a:pPr>
                      <a:r>
                        <a:rPr lang="th-TH" sz="360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๑,๐๖๑</a:t>
                      </a:r>
                      <a:endParaRPr lang="en-GB" sz="3600"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ea typeface="Cordia New" panose="020B0304020202020204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85800" algn="l"/>
                          <a:tab pos="800100" algn="l"/>
                        </a:tabLst>
                      </a:pPr>
                      <a:r>
                        <a:rPr lang="th-TH" sz="3600" dirty="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ไม่มี</a:t>
                      </a:r>
                      <a:endParaRPr lang="en-GB" sz="3600" dirty="0"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ea typeface="Cordia New" panose="020B0304020202020204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056899594"/>
                  </a:ext>
                </a:extLst>
              </a:tr>
              <a:tr h="579498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85800" algn="l"/>
                          <a:tab pos="800100" algn="l"/>
                        </a:tabLst>
                      </a:pPr>
                      <a:r>
                        <a:rPr lang="th-TH" sz="360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รวม</a:t>
                      </a:r>
                      <a:endParaRPr lang="en-GB" sz="3600"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ea typeface="Cordia New" panose="020B0304020202020204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85800" algn="l"/>
                          <a:tab pos="800100" algn="l"/>
                        </a:tabLst>
                      </a:pPr>
                      <a:r>
                        <a:rPr lang="th-TH" sz="3600" dirty="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๑,๓๗๓</a:t>
                      </a:r>
                      <a:endParaRPr lang="en-GB" sz="3600" dirty="0"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ea typeface="Cordia New" panose="020B0304020202020204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685800" algn="l"/>
                          <a:tab pos="800100" algn="l"/>
                        </a:tabLst>
                      </a:pPr>
                      <a:r>
                        <a:rPr lang="th-TH" sz="3600" dirty="0">
                          <a:solidFill>
                            <a:schemeClr val="tx1"/>
                          </a:solidFill>
                          <a:effectLst/>
                          <a:latin typeface="TH SarabunIT๙" panose="020B0500040200020003" pitchFamily="34" charset="-34"/>
                          <a:cs typeface="TH SarabunIT๙" panose="020B0500040200020003" pitchFamily="34" charset="-34"/>
                        </a:rPr>
                        <a:t>๑,๗๑๒</a:t>
                      </a:r>
                      <a:endParaRPr lang="en-GB" sz="3600" dirty="0">
                        <a:solidFill>
                          <a:schemeClr val="tx1"/>
                        </a:solidFill>
                        <a:effectLst/>
                        <a:latin typeface="TH SarabunIT๙" panose="020B0500040200020003" pitchFamily="34" charset="-34"/>
                        <a:ea typeface="Cordia New" panose="020B0304020202020204" pitchFamily="34" charset="-34"/>
                        <a:cs typeface="TH SarabunIT๙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696131533"/>
                  </a:ext>
                </a:extLst>
              </a:tr>
            </a:tbl>
          </a:graphicData>
        </a:graphic>
      </p:graphicFrame>
      <p:sp>
        <p:nvSpPr>
          <p:cNvPr id="6" name="สี่เหลี่ยมผืนผ้ามุมมน 5"/>
          <p:cNvSpPr/>
          <p:nvPr/>
        </p:nvSpPr>
        <p:spPr>
          <a:xfrm>
            <a:off x="862885" y="5378840"/>
            <a:ext cx="10573554" cy="1215143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th-TH" sz="3200" dirty="0" smtClean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ปี ๒๕๖๑ จำนวน ๑,๓๗๓ ชุมชน ร้อยละ ๗๒.๘๐ และปี ๒๕๖๒ เพิ่มขึ้น จำนวน ๕๑๓ ชุมชน </a:t>
            </a:r>
          </a:p>
          <a:p>
            <a:pPr algn="ctr"/>
            <a:r>
              <a:rPr lang="th-TH" sz="3200" dirty="0" smtClean="0">
                <a:ln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รวมทั้งสิ้น ๑,๘๘๖ ชุมชน  คิดเป็นร้อยละ ๑๐๐</a:t>
            </a:r>
            <a:endParaRPr lang="en-GB" sz="4000" dirty="0">
              <a:ln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1251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63260" y="141668"/>
            <a:ext cx="10708785" cy="2404445"/>
          </a:xfrm>
          <a:blipFill>
            <a:blip r:embed="rId2"/>
            <a:tile tx="0" ty="0" sx="100000" sy="100000" flip="none" algn="tl"/>
          </a:blipFill>
          <a:ln w="12700">
            <a:solidFill>
              <a:srgbClr val="92D050"/>
            </a:solidFill>
          </a:ln>
        </p:spPr>
        <p:txBody>
          <a:bodyPr>
            <a:normAutofit fontScale="90000"/>
          </a:bodyPr>
          <a:lstStyle/>
          <a:p>
            <a:r>
              <a:rPr lang="th-TH" sz="5300" dirty="0" smtClean="0">
                <a:solidFill>
                  <a:srgbClr val="C00000"/>
                </a:solidFill>
              </a:rPr>
              <a:t>๑. ขั้นเตรียมการ</a:t>
            </a:r>
            <a:r>
              <a:rPr lang="th-TH" dirty="0" smtClean="0"/>
              <a:t/>
            </a:r>
            <a:br>
              <a:rPr lang="th-TH" dirty="0" smtClean="0"/>
            </a:br>
            <a:r>
              <a:rPr lang="th-TH" sz="4000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๑.๑ </a:t>
            </a:r>
            <a:r>
              <a:rPr lang="th-TH" sz="4000" dirty="0" smtClean="0"/>
              <a:t>สร้างกระบวนการรับรู้ร่วมกันของบุคลากรในสำนักงานวัฒนธรรมจังหวัด โดย</a:t>
            </a:r>
            <a:br>
              <a:rPr lang="th-TH" sz="4000" dirty="0" smtClean="0"/>
            </a:br>
            <a:r>
              <a:rPr lang="th-TH" sz="4000" dirty="0" smtClean="0"/>
              <a:t>การจัดประชุม จัดหา/จัดทำเอกสารองค์ความรู้ การศึกษาคู่มือส่งเสริมและพัฒนาฯ</a:t>
            </a:r>
            <a:endParaRPr lang="en-GB" sz="4000" dirty="0"/>
          </a:p>
        </p:txBody>
      </p:sp>
      <p:pic>
        <p:nvPicPr>
          <p:cNvPr id="13" name="ตัวแทนเนื้อหา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33"/>
          <a:stretch/>
        </p:blipFill>
        <p:spPr>
          <a:xfrm>
            <a:off x="721217" y="2756080"/>
            <a:ext cx="5367835" cy="3555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4" b="6340"/>
          <a:stretch/>
        </p:blipFill>
        <p:spPr>
          <a:xfrm>
            <a:off x="6529589" y="2871988"/>
            <a:ext cx="4790940" cy="3593205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752904" y="2871459"/>
            <a:ext cx="5416075" cy="376116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68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à¸à¸¥à¸à¸²à¸£à¸à¹à¸à¸«à¸²à¸£à¸¹à¸à¸ à¸²à¸à¸ªà¸³à¸«à¸£à¸±à¸ à¸ à¸²à¸à¸à¸­à¸à¸à¸¸à¸à¸ªà¸§à¸±à¸ªà¸à¸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0" t="8164" r="4781" b="11798"/>
          <a:stretch/>
        </p:blipFill>
        <p:spPr bwMode="auto">
          <a:xfrm>
            <a:off x="1262129" y="596150"/>
            <a:ext cx="8733987" cy="579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034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ตัวแทนเนื้อหา 1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13" y="3282671"/>
            <a:ext cx="5019666" cy="3341663"/>
          </a:xfrm>
        </p:spPr>
      </p:pic>
      <p:pic>
        <p:nvPicPr>
          <p:cNvPr id="29" name="ตัวแทนเนื้อหา 2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280" y="3213465"/>
            <a:ext cx="4975405" cy="3406275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85" y="-158950"/>
            <a:ext cx="11198560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5409127"/>
            <a:ext cx="5181600" cy="76783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1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ชื่อเรื่อง 4"/>
          <p:cNvSpPr>
            <a:spLocks noGrp="1"/>
          </p:cNvSpPr>
          <p:nvPr>
            <p:ph type="title"/>
          </p:nvPr>
        </p:nvSpPr>
        <p:spPr>
          <a:xfrm>
            <a:off x="407831" y="283336"/>
            <a:ext cx="11621037" cy="2215165"/>
          </a:xfrm>
          <a:blipFill>
            <a:blip r:embed="rId2"/>
            <a:tile tx="0" ty="0" sx="100000" sy="100000" flip="none" algn="tl"/>
          </a:blipFill>
          <a:ln w="6350">
            <a:solidFill>
              <a:srgbClr val="FFCCFF"/>
            </a:solidFill>
          </a:ln>
        </p:spPr>
        <p:txBody>
          <a:bodyPr>
            <a:normAutofit fontScale="90000"/>
          </a:bodyPr>
          <a:lstStyle/>
          <a:p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๑.๓ จัดเอกสารองค์กรคุณธรรม “ต้นแบบ” ไว้เป็นตัวอย่างให้บริการหน่วยงาน/องค์กรที่สนใจ หรือต้องการพัฒนาสู่ “องค์กรคุณธรรมต้นแบบ” รวมทั้งเตรียมเอกสารที่เกี่ยวข้องกับการประเมิน แบบประเมิน เอกสารสรุปแนวทางการดำเนินงาน เตรียมวิทยากรของสำนักงานวัฒนธรรมไว้ให้คำแนะนำ </a:t>
            </a:r>
            <a:b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(ชี้ตัวได้เลยว่าเป็นใคร)</a:t>
            </a:r>
            <a:endParaRPr lang="en-GB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" name="ตัวแทนเนื้อหา 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435" y="2833352"/>
            <a:ext cx="5898524" cy="3709115"/>
          </a:xfrm>
          <a:ln w="9525">
            <a:solidFill>
              <a:srgbClr val="FFFF00"/>
            </a:solidFill>
          </a:ln>
        </p:spPr>
      </p:pic>
      <p:pic>
        <p:nvPicPr>
          <p:cNvPr id="8" name="ตัวแทนเนื้อหา 7"/>
          <p:cNvPicPr>
            <a:picLocks noGrp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97" y="2820474"/>
            <a:ext cx="5061397" cy="3721994"/>
          </a:xfrm>
          <a:prstGeom prst="rect">
            <a:avLst/>
          </a:prstGeom>
          <a:ln w="9525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70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ชื่อเรื่อง 4"/>
          <p:cNvSpPr>
            <a:spLocks noGrp="1"/>
          </p:cNvSpPr>
          <p:nvPr>
            <p:ph type="title"/>
          </p:nvPr>
        </p:nvSpPr>
        <p:spPr>
          <a:xfrm>
            <a:off x="528033" y="360608"/>
            <a:ext cx="11346287" cy="2440536"/>
          </a:xfrm>
          <a:blipFill>
            <a:blip r:embed="rId2"/>
            <a:tile tx="0" ty="0" sx="100000" sy="100000" flip="none" algn="tl"/>
          </a:blipFill>
          <a:ln w="127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๑.๔ จัดประชุมชี้แจงทำความเข้าใจหน่วยงาน/องค์กร เพื่อกระตุ้นให้เกิดการขับเคลื่อนและพัฒนา อย่างน้อยปีละ ๑-๒ ครั้ง </a:t>
            </a:r>
            <a:endParaRPr lang="en-GB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7" name="ตัวแทนเนื้อหา 16" descr="1529901571184"/>
          <p:cNvPicPr>
            <a:picLocks noGrp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6" b="13360"/>
          <a:stretch/>
        </p:blipFill>
        <p:spPr bwMode="auto">
          <a:xfrm>
            <a:off x="592428" y="3296992"/>
            <a:ext cx="4389014" cy="3039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ตัวแทนเนื้อหา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9"/>
          <a:stretch/>
        </p:blipFill>
        <p:spPr>
          <a:xfrm>
            <a:off x="8072905" y="3168203"/>
            <a:ext cx="3621111" cy="32583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ตัวแทนเนื้อหา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2" t="33863" r="26202" b="8140"/>
          <a:stretch/>
        </p:blipFill>
        <p:spPr>
          <a:xfrm>
            <a:off x="5200649" y="3451538"/>
            <a:ext cx="2653048" cy="28075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8152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ชื่อเรื่อง 4"/>
          <p:cNvSpPr txBox="1">
            <a:spLocks/>
          </p:cNvSpPr>
          <p:nvPr/>
        </p:nvSpPr>
        <p:spPr>
          <a:xfrm>
            <a:off x="419731" y="334851"/>
            <a:ext cx="11377315" cy="297229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๑.๕  นำเสนอผลการขับเคลื่อนเสนอต่อที่ประชุมคณะกรมการจังหวัด ทุก</a:t>
            </a:r>
            <a:r>
              <a:rPr lang="th-TH" sz="36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ไตรมาส</a:t>
            </a:r>
            <a:endParaRPr lang="th-TH" sz="3600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เพื่อประชาสัมพันธ์ กระตุ้นให้สมัครเข้าร่วมเป็น</a:t>
            </a:r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องค์กรคุณธรรม </a:t>
            </a:r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โดยแจกแบบประเมิน </a:t>
            </a:r>
            <a:b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แนวทางการขับเคลื่อน วิธีการสมัคร ทำเป็นเอกสารและนำเสนอในวาระการประชุมเรื่องเพื่อพิจารณา พร้อมทั้งนำเสนอแบบประเมินต่างๆผ่านเว็บไซด์สำนักงานวัฒนธรรมจังหวัด และเชิญชวนให้ไปศึกษาดูงานที่องค์กรต้นแบบที่สามารถเป็นตัวอย่างได้</a:t>
            </a:r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0" name="ตัวแทนเนื้อหา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16" t="11230" r="7560" b="13384"/>
          <a:stretch/>
        </p:blipFill>
        <p:spPr>
          <a:xfrm>
            <a:off x="3181539" y="3631840"/>
            <a:ext cx="2825588" cy="2356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ตัวแทนเนื้อหา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083" y="3628025"/>
            <a:ext cx="2849454" cy="2360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ตัวแทนเนื้อหา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299" y="3628025"/>
            <a:ext cx="2749749" cy="2360650"/>
          </a:xfrm>
          <a:prstGeom prst="rect">
            <a:avLst/>
          </a:prstGeom>
        </p:spPr>
      </p:pic>
      <p:pic>
        <p:nvPicPr>
          <p:cNvPr id="30" name="ตัวแทนเนื้อหา 29"/>
          <p:cNvPicPr>
            <a:picLocks noGrp="1" noChangeAspect="1"/>
          </p:cNvPicPr>
          <p:nvPr>
            <p:ph sz="half" idx="1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2" t="21586" r="502" b="-2100"/>
          <a:stretch/>
        </p:blipFill>
        <p:spPr>
          <a:xfrm>
            <a:off x="419733" y="3618135"/>
            <a:ext cx="2774702" cy="2370541"/>
          </a:xfrm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 flipV="1">
            <a:off x="6172200" y="6176962"/>
            <a:ext cx="5181600" cy="365505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44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94784" y="222841"/>
            <a:ext cx="11004999" cy="1490049"/>
          </a:xfrm>
          <a:blipFill>
            <a:blip r:embed="rId2"/>
            <a:tile tx="0" ty="0" sx="100000" sy="100000" flip="none" algn="tl"/>
          </a:blipFill>
          <a:ln w="12700">
            <a:solidFill>
              <a:srgbClr val="92D050"/>
            </a:solidFill>
          </a:ln>
        </p:spPr>
        <p:txBody>
          <a:bodyPr>
            <a:normAutofit/>
          </a:bodyPr>
          <a:lstStyle/>
          <a:p>
            <a:r>
              <a:rPr lang="th-TH" b="1" dirty="0" smtClean="0">
                <a:solidFill>
                  <a:srgbClr val="C00000"/>
                </a:solidFill>
              </a:rPr>
              <a:t>๒. ขั้นดำเนินการ</a:t>
            </a:r>
            <a:r>
              <a:rPr lang="th-TH" dirty="0" smtClean="0"/>
              <a:t/>
            </a:r>
            <a:br>
              <a:rPr lang="th-TH" dirty="0" smtClean="0"/>
            </a:br>
            <a:r>
              <a:rPr lang="en-US" sz="4000" dirty="0" smtClean="0"/>
              <a:t>-</a:t>
            </a:r>
            <a:endParaRPr lang="en-GB" sz="4000" dirty="0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26981" y="1004552"/>
            <a:ext cx="10940605" cy="1287359"/>
          </a:xfrm>
          <a:blipFill>
            <a:blip r:embed="rId2"/>
            <a:tile tx="0" ty="0" sx="100000" sy="100000" flip="none" algn="tl"/>
          </a:blipFill>
          <a:ln w="12700">
            <a:solidFill>
              <a:schemeClr val="accent4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3000" b="1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๒.๑ เตรียมความพร้อมในองค์กรของตนเอง โดย</a:t>
            </a:r>
            <a:r>
              <a:rPr lang="th-TH" sz="3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ศึกษาเกณฑ์การประเมินตนเอง ๙ ขั้นตอน</a:t>
            </a:r>
            <a:r>
              <a:rPr lang="en-GB" sz="3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3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ระดมความคิดเห็น ตั้งเป้าหมายขับเคลื่อนร่วมกัน  เพื่อเตรียมการเบื้องต้นในการประเมินตนเอง </a:t>
            </a:r>
            <a:br>
              <a:rPr lang="th-TH" sz="3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ก่อนส่งแบบประเมินตนเอง ว่าเราควรอยู่ในระดับใด</a:t>
            </a:r>
            <a:r>
              <a:rPr lang="en-US" sz="3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?</a:t>
            </a:r>
            <a:r>
              <a:rPr lang="th-TH" sz="3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3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endParaRPr lang="th-TH" sz="3000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3" name="ตัวแทนเนื้อหา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33"/>
          <a:stretch/>
        </p:blipFill>
        <p:spPr>
          <a:xfrm>
            <a:off x="6567945" y="2639641"/>
            <a:ext cx="5226447" cy="3351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66"/>
          <a:stretch/>
        </p:blipFill>
        <p:spPr>
          <a:xfrm>
            <a:off x="883976" y="2639641"/>
            <a:ext cx="5213308" cy="335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66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918838" y="-1"/>
            <a:ext cx="7058513" cy="1545465"/>
          </a:xfrm>
          <a:blipFill>
            <a:blip r:embed="rId2"/>
            <a:tile tx="0" ty="0" sx="100000" sy="100000" flip="none" algn="tl"/>
          </a:blipFill>
          <a:ln w="12700">
            <a:solidFill>
              <a:schemeClr val="accent4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3000" b="1" dirty="0" smtClean="0">
                <a:latin typeface="TH SarabunPSK" panose="020B0500040200020003" pitchFamily="34" charset="-34"/>
                <a:cs typeface="TH SarabunPSK" panose="020B0500040200020003" pitchFamily="34" charset="-34"/>
                <a:sym typeface="Wingdings" panose="05000000000000000000" pitchFamily="2" charset="2"/>
              </a:rPr>
              <a:t>๒.๒ สร้างภาพฝันร่วมกัน กำหนดพฤติกรรม ปัญหาที่อยากแก้ ความดีที่อยากทำ  หาต้นทุนผลงานความดี  ออกแบบวิธีการกำหนดผู้รับผิดชอบ/กลุ่มงาน วางแผนทำกิจกรรมทันที </a:t>
            </a:r>
            <a:endParaRPr lang="th-TH" sz="3000" b="1" dirty="0" smtClean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14" y="143117"/>
            <a:ext cx="4747125" cy="6714883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593" y="1637520"/>
            <a:ext cx="3535916" cy="5001610"/>
          </a:xfrm>
          <a:prstGeom prst="rect">
            <a:avLst/>
          </a:prstGeom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752" y="1637520"/>
            <a:ext cx="3535916" cy="500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58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276083" y="249073"/>
            <a:ext cx="11727026" cy="2094882"/>
          </a:xfrm>
          <a:blipFill>
            <a:blip r:embed="rId2"/>
            <a:tile tx="0" ty="0" sx="100000" sy="100000" flip="none" algn="tl"/>
          </a:blipFill>
          <a:ln w="12700">
            <a:solidFill>
              <a:schemeClr val="accent4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๒.๓ ดำเนินกิจกรรมตามแผน จัดกิจกรรมและเข้าร่วมกิจกรรมส่งเสริมความดีอย่างสม่ำเสมอ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เก็บค่างาน ร่วมกันสรุปบทเรียน </a:t>
            </a: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แต่งตั้งผู้รับผิดชอบตัวชี้วัดของแต่ละพฤติกรรม เช่นมาตรการประหยัดทำอะไรอย่างไรบันทึกรายละเอียดฯ  จัดแฟ้มเก็บค่างานตามตัวชี้วัดและจัดทำ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เอกสารเป็น</a:t>
            </a: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รูปเล่ม  สุดท้ายเป็นการทบทวน</a:t>
            </a:r>
            <a:b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ผลการประเมินตนเอง /ยกระดับ/และรายงานผลในฐานะฝ่ายเลขา (องค์กรอื่นส่งสำนักงานวัฒนธรรม)</a:t>
            </a:r>
            <a:endParaRPr lang="en-GB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636" y="2562896"/>
            <a:ext cx="2803574" cy="3979792"/>
          </a:xfrm>
          <a:prstGeom prst="rect">
            <a:avLst/>
          </a:prstGeom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83" y="2562896"/>
            <a:ext cx="2794730" cy="3979792"/>
          </a:xfrm>
          <a:prstGeom prst="rect">
            <a:avLst/>
          </a:prstGeom>
        </p:spPr>
      </p:pic>
      <p:pic>
        <p:nvPicPr>
          <p:cNvPr id="11" name="รูปภาพ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5" r="10336" b="10192"/>
          <a:stretch/>
        </p:blipFill>
        <p:spPr>
          <a:xfrm>
            <a:off x="6439437" y="2554948"/>
            <a:ext cx="5460642" cy="395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1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อินทิกรัล">
  <a:themeElements>
    <a:clrScheme name="อินทิกรัล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อินทิกรัล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อินทิกรัล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ntegral" id="{3577F8C9-A904-41D8-97D2-FD898F53F20E}" vid="{682D6EBE-8D36-4FF2-9DB3-F3D8D7B6715D}"/>
    </a:ext>
  </a:extLst>
</a:theme>
</file>

<file path=ppt/theme/theme3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725</TotalTime>
  <Words>583</Words>
  <Application>Microsoft Office PowerPoint</Application>
  <PresentationFormat>Custom</PresentationFormat>
  <Paragraphs>100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ธีมของ Office</vt:lpstr>
      <vt:lpstr>อินทิกรัล</vt:lpstr>
      <vt:lpstr> แนวทางการส่งเสริมและพัฒนาองค์กร สู่ “องค์กรคุณธรรมต้นแบบ” โดย  ดร.เกศินี สวัสดี วัฒนธรรมจังหวัดอุดรธานี วันที่  ๑๒  กันยายน  ๒๕๖๒ </vt:lpstr>
      <vt:lpstr>๑. ขั้นเตรียมการ ๑.๑ สร้างกระบวนการรับรู้ร่วมกันของบุคลากรในสำนักงานวัฒนธรรมจังหวัด โดย การจัดประชุม จัดหา/จัดทำเอกสารองค์ความรู้ การศึกษาคู่มือส่งเสริมและพัฒนาฯ</vt:lpstr>
      <vt:lpstr>PowerPoint Presentation</vt:lpstr>
      <vt:lpstr>๑.๓ จัดเอกสารองค์กรคุณธรรม “ต้นแบบ” ไว้เป็นตัวอย่างให้บริการหน่วยงาน/องค์กรที่สนใจ หรือต้องการพัฒนาสู่ “องค์กรคุณธรรมต้นแบบ” รวมทั้งเตรียมเอกสารที่เกี่ยวข้องกับการประเมิน แบบประเมิน เอกสารสรุปแนวทางการดำเนินงาน เตรียมวิทยากรของสำนักงานวัฒนธรรมไว้ให้คำแนะนำ  (ชี้ตัวได้เลยว่าเป็นใคร)</vt:lpstr>
      <vt:lpstr>๑.๔ จัดประชุมชี้แจงทำความเข้าใจหน่วยงาน/องค์กร เพื่อกระตุ้นให้เกิดการขับเคลื่อนและพัฒนา อย่างน้อยปีละ ๑-๒ ครั้ง </vt:lpstr>
      <vt:lpstr>PowerPoint Presentation</vt:lpstr>
      <vt:lpstr>๒. ขั้นดำเนินการ -</vt:lpstr>
      <vt:lpstr>PowerPoint Presentation</vt:lpstr>
      <vt:lpstr>PowerPoint Presentation</vt:lpstr>
      <vt:lpstr>๓.ตัวอย่าง “การขับเคลื่อน การติดตาม” ของสำนักงานวัฒนธรรมจังหวัด ๓.๑ จัดทำหนังสือประสาน ทวงถามผลการดำเนินงาน (หากยังไม่ดำเนินการ)</vt:lpstr>
      <vt:lpstr>PowerPoint Presentation</vt:lpstr>
      <vt:lpstr>๓.๓ รวบรวมผลการประเมินเสนอต่อคณะอนุกรรมการส่งเสริมคุณธรรมจังหวัด เพื่อรับรองผล พร้อมนำเสนอผลการดำเนินงานขององค์กรคุณธรรมต้นแบบที่จัดทำสรุปเป็นรูปเล่ม เชิงประจักษ์ เพื่อจัดพิธีมอบเกียรติบัตรประกาศยกย่องเชิดชูเกียรติต่อไป</vt:lpstr>
      <vt:lpstr>ตัวอย่าง  ประกาศจังหวัดอุดรธานี  เรื่อง การยกย่องเชิดชูเกียรติองค์กรและอำเภอคุณธรรมต้นแบบที่มีผลงาน เชิงประจักษ์ ตามแผนแม่บทส่งเสริมคุณธรรมแห่งชาติ ฉบับที่ ๑ (พ.ศ.๒๕๕๙-๒๕๖๔) ปี พ.ศ.๒๕๖๒</vt:lpstr>
      <vt:lpstr>ตัวอย่างเกียรติบัตรที่จะมอบให้กับองค์กรและอำเภอคุณธรรมต้นแบบ</vt:lpstr>
      <vt:lpstr>PowerPoint Presentation</vt:lpstr>
      <vt:lpstr>    ๓.๕ ในปี พ.ศ.๒๕๖๒ เพื่อให้สอดคล้องกับการจัดทำแบบรายงานผลการดำเนินงาน  ประกอบแบบประเมินตนเอง ตามที่กรมการศาสนากำหนด ได้ประสานองค์กรต้นแบบ  จัดส่งผลงานประกอบเป็นรูปเล่ม  เพื่อให้ปรากฏผลเชิงประจักษ์ประกอบการรับรอง ผลการประเมิน โดยวัฒนธรรมจังหวัด เป็นผู้รับรองผลการประเมิน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แนวทางการส่งเสริมและพัฒนาองค์กร สู่ “องค์กรคุณธรรมต้นแบบ” โดย  ดร.เกศินี สวัสดี วัฒนธรรมจังหวัดอุดรธานี</dc:title>
  <dc:creator>acer</dc:creator>
  <cp:lastModifiedBy>PC-User</cp:lastModifiedBy>
  <cp:revision>126</cp:revision>
  <cp:lastPrinted>2019-09-09T09:43:15Z</cp:lastPrinted>
  <dcterms:created xsi:type="dcterms:W3CDTF">2019-09-04T01:50:52Z</dcterms:created>
  <dcterms:modified xsi:type="dcterms:W3CDTF">2019-06-20T02:00:01Z</dcterms:modified>
</cp:coreProperties>
</file>