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84" r:id="rId12"/>
    <p:sldId id="285" r:id="rId13"/>
    <p:sldId id="286" r:id="rId14"/>
    <p:sldId id="287" r:id="rId15"/>
    <p:sldId id="288" r:id="rId16"/>
    <p:sldId id="289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0" r:id="rId26"/>
    <p:sldId id="267" r:id="rId27"/>
    <p:sldId id="268" r:id="rId28"/>
    <p:sldId id="277" r:id="rId29"/>
    <p:sldId id="278" r:id="rId30"/>
    <p:sldId id="279" r:id="rId31"/>
    <p:sldId id="280" r:id="rId32"/>
    <p:sldId id="291" r:id="rId3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15EFC"/>
    <a:srgbClr val="FA86FA"/>
    <a:srgbClr val="F1B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8BFFCD-6164-4C14-B6A3-71608EE2E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9E2E496-C24F-4F4A-8D3B-1854DF9BF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276FD7A-B686-452F-822C-52EEAD13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14BED7F-1F87-4FF3-B88B-572BB00B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7C0E16E-0345-48BE-881A-B04B1493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90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C9F836-403B-4B9A-BD75-718812FF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A9B34FF-856F-425A-8489-5094A7229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94289A2-C00F-40D4-A0F0-4F41F058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8ECA328-85C5-4205-A787-DC4B6C23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9A0B9F5-8835-4243-B6DC-7FFD84A1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733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3C869944-75AC-456B-A7D3-825192B27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76DD11B-649C-4085-AD8D-FDEBDFC82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23D1B0D-E7EC-496A-AB13-B93C10A1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B7D81A5-263A-4377-9643-1554BDAE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1195493-D7D9-4061-8793-9E0A5E5A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6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711DBC-90F7-42E0-A7B9-AEC6B891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9024E71-264B-4B3B-8738-C6755007F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B97E7A-42A5-4F80-BBC7-83D938AA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742DA02-DE36-4CF1-B61E-350AD667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B6551E6-E02D-4855-916D-F0DDD38F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450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95FC81-E34B-4F5A-89C5-49E6905A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568DEC8-E76D-4466-9DEC-E70558352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5491EBD-C925-49CA-BF9E-42AAFDC5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95319C-FBD3-4542-B78B-9259FD4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DB57C5B-D513-4CCD-91C0-44676D1A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820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B29D1C-6FA6-4337-86AD-148564BE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084F425-0AA6-498D-965F-731CD61DA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4E9F4B7-572B-4217-9BEB-07B1FCF84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71BAB1-B514-40EB-A5E6-069D426F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C9F54CD-E724-449E-BE22-9D32F70B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2BC742B-9F31-404C-BF1C-60181C08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87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83688E-C9F6-4CB8-97ED-58FDCE5F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736AE7E-82F2-49D5-B4B6-E22BF1F13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64CFD2F-AA26-490A-8ACD-2E43EAA67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484FE57-5B07-4BF2-874C-E19562F6C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F42E488-4B6C-4829-8D9B-B2C323A1E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D4086A7-58C4-4C8B-B888-BA329A0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F885878-EB80-4710-8D9F-7FFB1D4C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55979BC-E61A-4FFC-926B-721C8CBB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830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6B0D62-56C6-4F79-8113-CC072B14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64DBAEC-2221-4DF0-A11A-AA5CE4B0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2DB46B3-53FD-4847-A5A1-C872F95E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D5CE922-4F1C-4B19-9D83-E1C441BD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22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F372E3A-20D2-4CBA-B0EF-8CC217C7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2F2C1B4-B0EB-40DD-8D9E-731B7688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02F30AB-B1B4-4209-B00E-383F426B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50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456EC1-1613-4205-87E7-8A97E096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1DCB734-1384-4588-A429-749C548C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7BE9A7F-CFBE-407F-9CF8-E9D2A5020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755119F-854B-4FE7-98B9-9664DC1B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E430D5-5265-4863-A531-6B40865F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A8EF583-C779-4FC3-A8BF-D265B084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65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E62DE1-3653-4816-80F3-55C0ABFD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89C0887-CB62-407C-97A6-B32251036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9148CBC-43D4-42D5-B68F-ACEB15739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F75C1FE-1BEB-4732-A9B4-41A6F316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8A72DB5-49BE-49EA-8E84-496E84B1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32B2419-3AF3-42E7-837A-47219E4B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4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0000"/>
                <a:lumOff val="6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F898203-47E1-484B-AC04-EE778717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07E971A-F3C8-4551-8662-1FCED2DE9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4FF10EB-0A94-4EE1-9D1C-F863F07A6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6F52-5B1C-47D3-96AD-9A241D1B323C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94ABBAA-9D96-493F-B4B9-45DC4BEEB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69CDC2E-53E6-4FD8-AA2C-4266A2D62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A287-F840-4264-8DF9-D113F823FE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93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EAA364D-0EA6-44D5-82E4-60761A2A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985" y="471170"/>
            <a:ext cx="2465664" cy="76220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อำเภอคุณธรรม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367563D-9155-4808-8F74-D190A052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58" y="1735071"/>
            <a:ext cx="9621719" cy="4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67425" y="154546"/>
            <a:ext cx="11861443" cy="6529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dirty="0"/>
          </a:p>
          <a:p>
            <a:pPr marL="0" indent="0">
              <a:lnSpc>
                <a:spcPct val="110000"/>
              </a:lnSpc>
              <a:buNone/>
            </a:pPr>
            <a:r>
              <a:rPr lang="th-TH" sz="35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ขั้นติดตามประเมินผล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๑. รวบรวมเอกสารการประเมินอำเภอคุณธรรม เสนอคณะอนุกรรมการส่งเสริมคุณธรรมระดับจังหวัด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              อย่างน้อย ๒ ครั้ง (๓๑ พฤษภาคม/ ๓๑ สิงหาคม)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  		(๑) แบบแสดงความจำนงเข้าร่วมฯ (ภ.๐๑)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      	(๒) ประกาศเจตนารมณ์  (ภ.๐๒)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      	(๓) แผนส่งเสริมและพัฒนาอำเภอคุณธรรม (ภ.๐๓)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      	(๔) แบบประเมินตนเอง ๙ ขั้นตอน (ภ.๐๔)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      	(๕) แบบประเมินความสำเร็จ (ภ.๐๕)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3200" b="1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235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2"/>
          <p:cNvSpPr txBox="1">
            <a:spLocks noChangeArrowheads="1"/>
          </p:cNvSpPr>
          <p:nvPr/>
        </p:nvSpPr>
        <p:spPr bwMode="auto">
          <a:xfrm>
            <a:off x="10508777" y="175171"/>
            <a:ext cx="1362280" cy="5358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แบบ ภ.</a:t>
            </a:r>
            <a:r>
              <a:rPr lang="th-TH" b="1" dirty="0">
                <a:latin typeface="TH SarabunPSK" pitchFamily="34" charset="-34"/>
                <a:ea typeface="Calibri"/>
                <a:cs typeface="TH SarabunPSK" pitchFamily="34" charset="-34"/>
              </a:rPr>
              <a:t>๐</a:t>
            </a:r>
            <a:r>
              <a:rPr lang="th-TH" b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๑</a:t>
            </a:r>
            <a:endParaRPr lang="en-US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73959" y="470964"/>
            <a:ext cx="8584441" cy="954107"/>
          </a:xfrm>
          <a:prstGeom prst="rect">
            <a:avLst/>
          </a:prstGeom>
          <a:solidFill>
            <a:srgbClr val="F1B5F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แบบแสดงความจำนงเข้าร่วมส่งเสริมและพัฒนาอำเภอคุณธรรม</a:t>
            </a:r>
            <a:endParaRPr lang="en-US" dirty="0"/>
          </a:p>
          <a:p>
            <a:pPr algn="ctr"/>
            <a:r>
              <a:rPr lang="th-TH" b="1" dirty="0"/>
              <a:t>จังหวัด..................................</a:t>
            </a:r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05219" y="1386325"/>
            <a:ext cx="10507530" cy="954107"/>
          </a:xfrm>
          <a:prstGeom prst="rect">
            <a:avLst/>
          </a:prstGeom>
          <a:ln w="3175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ชื่ออำเภอ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ที่ตั้งอำเภอ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91568" y="2340432"/>
            <a:ext cx="102221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จำนวนตำบล............แห่ง   จำนวนหมู่บ้าน.............แห่ง  จำนวนชุมชนคุณธรรมในพื้นที่อำเภอ...........แห่ง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จำนวนองค์กร/หน่วยงานในอำเภอที่เข้าร่วมประชุมประจำเดือน..............แห่ง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 	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จำนวนองค์กรคุณธรรมในพื้นที่อำเภอ....................แห่ง	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ชื่อผู้ประสานงาน...................................................... ตำแหน่ง.............................................................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หมายเลขโทรศัพท์..................................................................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91568" y="4529343"/>
            <a:ext cx="11273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มีความจำนงที่จะเข้าร่วมส่งเสริมและพัฒนาอำเภอคุณธรรม ใช้คุณธรรมนำการพัฒนา โดยยึดมั่นในหลักธรรมทางศาสนา น้อมนำหลักปรัชญาของเศรษฐกิจพอเพียงมาใช้ในการดำรงชีวิต และสืบสาน รักษา ต่อยอด วิถีวัฒนธรรมไทยที่ดีงาม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808986" y="5483450"/>
            <a:ext cx="4380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 (ลงชื่อ)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………………………………….……………………….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        (....................................................................)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        นายอำเภอ..................................................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       วันที่........ เดือน.......................... พ.ศ. ..........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84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2"/>
          <p:cNvSpPr txBox="1">
            <a:spLocks noChangeArrowheads="1"/>
          </p:cNvSpPr>
          <p:nvPr/>
        </p:nvSpPr>
        <p:spPr bwMode="auto">
          <a:xfrm>
            <a:off x="10508777" y="175171"/>
            <a:ext cx="1362280" cy="5358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แบบ ภ.</a:t>
            </a:r>
            <a:r>
              <a:rPr lang="th-TH" b="1" dirty="0">
                <a:latin typeface="TH SarabunPSK" pitchFamily="34" charset="-34"/>
                <a:ea typeface="Calibri"/>
                <a:cs typeface="TH SarabunPSK" pitchFamily="34" charset="-34"/>
              </a:rPr>
              <a:t>๐๒</a:t>
            </a:r>
            <a:endParaRPr lang="en-US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227093" y="210663"/>
            <a:ext cx="1119116" cy="853856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600" b="1" dirty="0">
                <a:solidFill>
                  <a:srgbClr val="000000"/>
                </a:solidFill>
                <a:effectLst/>
                <a:ea typeface="Calibri"/>
                <a:cs typeface="TH SarabunPSK"/>
              </a:rPr>
              <a:t>สัญลักษณ์อำเภอ</a:t>
            </a:r>
            <a:endParaRPr lang="en-US" sz="1100" dirty="0">
              <a:effectLst/>
              <a:ea typeface="Calibri"/>
              <a:cs typeface="Cordia New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89863" y="1164083"/>
            <a:ext cx="3002508" cy="830997"/>
          </a:xfrm>
          <a:prstGeom prst="rect">
            <a:avLst/>
          </a:prstGeom>
          <a:solidFill>
            <a:srgbClr val="F1B5F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ประกาศเจตนารมณ์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............(ระบุชื่ออำเภอ)..........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9307" y="1964416"/>
            <a:ext cx="11709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สมาชิกทุกคน มีเจตนารมณ์ร่วมกันที่จะขับเคลื่อนอำเภอเป็นอำเภอคุณธรรม ที่เทิดทูนสถาบันชาติ ศาสนา พระมหากษัตริย์ ยึดมั่นในหลักธรรมทางศาสนา หลักปรัชญาของเศรษฐกิจพอเพียง และธำรงรักษาวิถีวัฒนธรรมที่ดีงามของไทย เพื่อใช้ “คุณธรรม นำการพัฒนา” สู่สังคมคุณธรรม ดังนี้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9307" y="3364294"/>
            <a:ext cx="11505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	ทั้งนี้  เพื่อแสดงถึงเจตนารมณ์และความตั้งใจในการขับเคลื่อนอำเภอคุณธรรม จึงได้ลงนามร่วมกันไว้เป็นหลักฐาน ณ.......................(สถานที่).........................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0376" y="3783037"/>
            <a:ext cx="11204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		ประกาศ ณ วันที่.........................................................................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	ลงชื่อ ......................................................................................... นายอำเภอ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                                    (....................................................................................)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89463" y="4797788"/>
            <a:ext cx="959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ลงชื่อ ................................................ หัวหน้าส่วนราชการในอำเภอ    ลงชื่อ ................................................... หัวหน้าส่วนราชการในอำเภอ                    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(..............................................)			         (..............................................) </a:t>
            </a:r>
          </a:p>
          <a:p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 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ลงชื่อ ................................................ หัวหน้าส่วนราชการในอำเภอ    ลงชื่อ ................................................... หัวหน้าส่วนราชการในอำเภอ                    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   (..............................................)			         (..............................................)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898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2"/>
          <p:cNvSpPr txBox="1">
            <a:spLocks noChangeArrowheads="1"/>
          </p:cNvSpPr>
          <p:nvPr/>
        </p:nvSpPr>
        <p:spPr bwMode="auto">
          <a:xfrm>
            <a:off x="10508777" y="175171"/>
            <a:ext cx="1362280" cy="5358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แบบ ภ.</a:t>
            </a:r>
            <a:r>
              <a:rPr lang="th-TH" b="1" dirty="0">
                <a:latin typeface="TH SarabunPSK" pitchFamily="34" charset="-34"/>
                <a:ea typeface="Calibri"/>
                <a:cs typeface="TH SarabunPSK" pitchFamily="34" charset="-34"/>
              </a:rPr>
              <a:t>๐๓</a:t>
            </a:r>
            <a:endParaRPr lang="en-US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74460" y="202099"/>
            <a:ext cx="7057665" cy="830997"/>
          </a:xfrm>
          <a:prstGeom prst="rect">
            <a:avLst/>
          </a:prstGeom>
          <a:solidFill>
            <a:srgbClr val="F1B5F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แผนส่งเสริมและพัฒนาอำเภอคุณธรรม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อำเภอ....................................... จังหวัด..............................................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190006" y="1170916"/>
          <a:ext cx="11602192" cy="412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23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544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รายการ </a:t>
                      </a: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“ปัญหาที่อยากแก้ ความดีที่อยากทำ”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ชื่อโครงการ/กิจกรรม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วัตถุประสงค์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กลุ่มเป้าหมาย (ใคร/จำนวนเท่าไร)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วันที่/ระยะเวลาดำเนินการ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งบประมาณ/</a:t>
                      </a:r>
                    </a:p>
                    <a:p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แหล่งงบประมาณ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ผู้รับผิดชอบ/บุคคลหรือหน่วยงาน/กลุ่ม/ฝ่าย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อำเภอมีปัญหาการทุจริตคอรัปชั่น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อำเภอมีปัญหาเรื่องการร้องเรียน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อำเภอมีปัญหาเรื่องคดีอาชญากรรม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๔. อำเภอมีการคัดแยกขยะเป็นสัดส่วนอย่างชัดเจน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๕. อำเภอมีป้ายหรือสื่อส่งเสริมและพัฒนาคุณธรรม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400" spc="-3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๖. อำเภอมีการจัดการองค์ความรู้และเป็นแหล่งเรียนรู้ให้กับอำเภออื่นๆ  ได้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๗. อำเภอมีการเชื่อมโยงหรือขยายความร่วมมือกับอำเภออื่น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๘. อำเภอมีการส่งเสริมให้บุคคล ชุมชน องค์กร น้อมนำหลักปรัชญาของเศรษฐกิจพอเพียงมาใช้ในการดำรงชีวิต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๙. อำเภอมีการส่งเสริมการจัดงานประเพณีตามวิถีวัฒนธรรม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๑๐. อำเภอมีการส่งเสริมสนับสนุน</a:t>
                      </a:r>
                      <a:r>
                        <a:rPr lang="th-TH" sz="12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กิจกรรมทางศาสนาในวันสำคัญหรือวันพระ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๑๑. อื่นๆ (โปรดระบุ)</a:t>
                      </a:r>
                      <a:endParaRPr lang="en-US" sz="105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th-TH" sz="1200" kern="80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617517" y="5420331"/>
            <a:ext cx="10759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รายการ “ปัญหาที่อยากแก้ ความดีที่อยากทำ” เป็นตัวอย่างเบื้องต้น ทั้งนี้ อำเภอสามารถระบุรายการเพิ่มขึ้นหรือลดลงได้ตามข้อเท็จจริงของอำเภอ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65085" y="5842337"/>
            <a:ext cx="4380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(ลงชื่อ)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………………………………….……………………….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   (....................................................................)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                ตำแหน่ง นายอำเภอ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603292" y="5727261"/>
            <a:ext cx="4380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(ลงชื่อ)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………………………………….……………………….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   (....................................................................)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      วัฒนธรรมจังหวัด.................................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เลขานุการอนุกรรมการส่งเสริมคุณธรรมระดับจังหวัด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773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FC4A7FDC-4020-4210-B0CA-FCAAA8377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8616" y="174592"/>
            <a:ext cx="808053" cy="495259"/>
          </a:xfrm>
          <a:prstGeom prst="rect">
            <a:avLst/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00030B2-2EB1-4791-8869-4244E8F00E4F}"/>
              </a:ext>
            </a:extLst>
          </p:cNvPr>
          <p:cNvSpPr/>
          <p:nvPr/>
        </p:nvSpPr>
        <p:spPr>
          <a:xfrm>
            <a:off x="1633842" y="380543"/>
            <a:ext cx="8924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แบบประเมินตนเองตามกระบวนการส่งเสริมและพัฒนาอำเภอคุณธรรม 9 ขั้นตอน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E66B45B-5BAD-420B-8FC2-E81554F76EF6}"/>
              </a:ext>
            </a:extLst>
          </p:cNvPr>
          <p:cNvSpPr/>
          <p:nvPr/>
        </p:nvSpPr>
        <p:spPr>
          <a:xfrm>
            <a:off x="1238691" y="1023793"/>
            <a:ext cx="971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ชื่ออำเภอ..........................................................................ที่ตั้ง...........................................................................</a:t>
            </a: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9A44F3FF-5B16-4383-BC5E-A294A34CE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41817"/>
              </p:ext>
            </p:extLst>
          </p:nvPr>
        </p:nvGraphicFramePr>
        <p:xfrm>
          <a:off x="361507" y="1547014"/>
          <a:ext cx="11472528" cy="5008749"/>
        </p:xfrm>
        <a:graphic>
          <a:graphicData uri="http://schemas.openxmlformats.org/drawingml/2006/table">
            <a:tbl>
              <a:tblPr firstRow="1" firstCol="1" bandRow="1"/>
              <a:tblGrid>
                <a:gridCol w="3401134">
                  <a:extLst>
                    <a:ext uri="{9D8B030D-6E8A-4147-A177-3AD203B41FA5}">
                      <a16:colId xmlns:a16="http://schemas.microsoft.com/office/drawing/2014/main" val="3156924585"/>
                    </a:ext>
                  </a:extLst>
                </a:gridCol>
                <a:gridCol w="2592047">
                  <a:extLst>
                    <a:ext uri="{9D8B030D-6E8A-4147-A177-3AD203B41FA5}">
                      <a16:colId xmlns:a16="http://schemas.microsoft.com/office/drawing/2014/main" val="422825834"/>
                    </a:ext>
                  </a:extLst>
                </a:gridCol>
                <a:gridCol w="2592047">
                  <a:extLst>
                    <a:ext uri="{9D8B030D-6E8A-4147-A177-3AD203B41FA5}">
                      <a16:colId xmlns:a16="http://schemas.microsoft.com/office/drawing/2014/main" val="4190435515"/>
                    </a:ext>
                  </a:extLst>
                </a:gridCol>
                <a:gridCol w="1752062">
                  <a:extLst>
                    <a:ext uri="{9D8B030D-6E8A-4147-A177-3AD203B41FA5}">
                      <a16:colId xmlns:a16="http://schemas.microsoft.com/office/drawing/2014/main" val="2960065471"/>
                    </a:ext>
                  </a:extLst>
                </a:gridCol>
                <a:gridCol w="1135238">
                  <a:extLst>
                    <a:ext uri="{9D8B030D-6E8A-4147-A177-3AD203B41FA5}">
                      <a16:colId xmlns:a16="http://schemas.microsoft.com/office/drawing/2014/main" val="193641967"/>
                    </a:ext>
                  </a:extLst>
                </a:gridCol>
              </a:tblGrid>
              <a:tr h="207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การประเมิน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อำเภอคุณธรรม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เกณฑ์การให้คะแนน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21929"/>
                  </a:ext>
                </a:extLst>
              </a:tr>
              <a:tr h="2073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๒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๑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๐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812130"/>
                  </a:ext>
                </a:extLst>
              </a:tr>
              <a:tr h="20733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ประเมินระดับที่ ๑ อำเภอส่งเสริมคุณธรรม (ข้อ ๑-๓) การประเมินกระบวนการพัฒนาอำเภอ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531666"/>
                  </a:ext>
                </a:extLst>
              </a:tr>
              <a:tr h="82934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๑ ) อำเภอ มีการประชุมประกาศเจตนารมณ์หรือข้อตกลงร่วมกัน</a:t>
                      </a:r>
                      <a:r>
                        <a:rPr lang="th-TH" sz="14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ระหว่างอำเภอกับหัวหน้าส่วนราชการ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ผู้แทนหน่วยงาน  องค์กร เครือข่ายประชารัฐในพื้นที่อำเภอที่จะพัฒนาเป็นอำเภอส่งเสริมคุณธรรม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จำนวนหน่วยงาน/ส่วนราชการ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ระดับอำเภอ องค์กร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เครือข่ายประชารัฐ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ในอำเภอ ตั้งแต่ ๕๐.00% </a:t>
                      </a:r>
                      <a:r>
                        <a:rPr lang="th-TH" sz="1400" spc="-4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ขึ้นไป ร่วมประกาศข้อตกลง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400" spc="-4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โดยทำเป็นลายลักษณ์อักษร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จำนวนหน่วยงาน/ส่วนราชการระดับอำเภอ องค์กรเครือข่าย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ประชารัฐในอำเภอ ตั้งแต่ ๒๐.00-๔๙.๙๙% 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4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ร่วมประกาศข้อตกลง  โดยทำเป็นลายลักษณ์อักษร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น้อยกว่า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๒๐.๐๐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194216"/>
                  </a:ext>
                </a:extLst>
              </a:tr>
              <a:tr h="223506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๒) อำเภอมีการกำหนดคุณธรรมเป้าหมาย “ปัญหาที่อยากแก้”และ“ความดีที่อยากทำ” ร่วมกันในอำเภอ  และมีการจัดทำแผนส่งเสริมคุณธรรมของอำเภอที่สอดคล้องกับนโยบายด้านคุณธรรมของจังหวัด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400" spc="-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จำนวนหน่วยงาน/ส่วนราชการ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ระดับอำเภอ องค์กร เครือข่ายประชารัฐในอำเภอ ตั้งแต่ ๕๐.00%  ขึ้นไป ร่วมกำหนดคุณธรรมเป้าหมาย  “ปัญหาที่อยากแก้” และ  “ความดีที่อยากทำ” และร่วมจัดทำแผนส่งเสริมคุณธรรมระดับอำเภอ  เพื่อแก้ไขประเด็นปัญหาของอำเภอครอบคลุมคุณธรรม พอเพียง วินัย  สุจริต  จิตอาสา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-แผนส่งเสริมคุณธรรมของอำเภอ มีความสอดคล้องกับนโยบายด้านคุณธรรมของจังหวัด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จำนวนหน่วยงาน/ส่วนราชการระดับอำเภอ  องค์กร เครือข่ายประชารัฐในอำเภอ ตั้งแต่ ๒๐.00-๔๙.๙๙% ขึ้นไป ร่วมกำหนดคุณธรรมเป้าหมาย  “ปัญหาที่อยากแก้” และ  “ความดีที่อยากทำ” และร่วมจัดทำแผนส่งเสริมคุณธรรมระดับอำเภอ  เพื่อแก้ไขประเด็นปัญหาของอำเภอครอบคลุมคุณธรรม  พอเพียง  วินัย  สุจริต  จิตอาสา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น้อยกว่า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๒๐.๐๐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230970"/>
                  </a:ext>
                </a:extLst>
              </a:tr>
              <a:tr h="124401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๓ ) </a:t>
                      </a:r>
                      <a:r>
                        <a:rPr lang="th-TH" sz="1400" spc="-2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อำเภอมีการจัดตั้งคณะกรรมการ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รือคณะทำงานในการดำเนินงานส่งเสริมคุณธรรมของอำเภอที่มีส่วนร่วมจากเครือข่ายประชารัฐและสอดคล้องกั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นโยบายจังหวัด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มีการมอบหมาย แต่งตั้ง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5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คณะกรรมการ/คณะทำงาน</a:t>
                      </a:r>
                      <a:r>
                        <a:rPr lang="th-TH" sz="1400" spc="-4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ในระดับอำเภอเพื่อรับผิดชอบ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รือดำเนินงาน/กิจกรรมส่งเสริมคุณธรรมตามแผนส่งเสริมคุณธรรมของอำเภอเป็นลายลักษณ์อักษรที่มีองค์ประกอบครบทุกภาคส่วนตา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ภาคประชารัฐ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มีการมอบหมาย</a:t>
                      </a:r>
                      <a:r>
                        <a:rPr lang="th-TH" sz="1400" spc="-4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คณะกรรมการ/คณะทำงานในระดับอำเภอเพื่อรับผิดชอบ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รือดำเนินงาน/กิจกรรมส่งเสริมคุณธรรมตามแผนส่งเสริมคุณธรรมของอำเภอเป็นลายลักษณ์อักษรที่มีองค์ประกอบ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ไม่ครอบคลุมทุกภาคส่วนตามประชารัฐ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ไม่มีการปฏิบัติ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5091" marR="35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56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07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E24EA9C4-D734-4903-A924-20C356F2E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835548"/>
              </p:ext>
            </p:extLst>
          </p:nvPr>
        </p:nvGraphicFramePr>
        <p:xfrm>
          <a:off x="340241" y="426719"/>
          <a:ext cx="11525692" cy="3241514"/>
        </p:xfrm>
        <a:graphic>
          <a:graphicData uri="http://schemas.openxmlformats.org/drawingml/2006/table">
            <a:tbl>
              <a:tblPr firstRow="1" firstCol="1" bandRow="1"/>
              <a:tblGrid>
                <a:gridCol w="3416894">
                  <a:extLst>
                    <a:ext uri="{9D8B030D-6E8A-4147-A177-3AD203B41FA5}">
                      <a16:colId xmlns:a16="http://schemas.microsoft.com/office/drawing/2014/main" val="716490277"/>
                    </a:ext>
                  </a:extLst>
                </a:gridCol>
                <a:gridCol w="2604059">
                  <a:extLst>
                    <a:ext uri="{9D8B030D-6E8A-4147-A177-3AD203B41FA5}">
                      <a16:colId xmlns:a16="http://schemas.microsoft.com/office/drawing/2014/main" val="2898968532"/>
                    </a:ext>
                  </a:extLst>
                </a:gridCol>
                <a:gridCol w="2604059">
                  <a:extLst>
                    <a:ext uri="{9D8B030D-6E8A-4147-A177-3AD203B41FA5}">
                      <a16:colId xmlns:a16="http://schemas.microsoft.com/office/drawing/2014/main" val="170764371"/>
                    </a:ext>
                  </a:extLst>
                </a:gridCol>
                <a:gridCol w="1760183">
                  <a:extLst>
                    <a:ext uri="{9D8B030D-6E8A-4147-A177-3AD203B41FA5}">
                      <a16:colId xmlns:a16="http://schemas.microsoft.com/office/drawing/2014/main" val="3978946948"/>
                    </a:ext>
                  </a:extLst>
                </a:gridCol>
                <a:gridCol w="1140497">
                  <a:extLst>
                    <a:ext uri="{9D8B030D-6E8A-4147-A177-3AD203B41FA5}">
                      <a16:colId xmlns:a16="http://schemas.microsoft.com/office/drawing/2014/main" val="1739254138"/>
                    </a:ext>
                  </a:extLst>
                </a:gridCol>
              </a:tblGrid>
              <a:tr h="2632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การประเมิน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อำเภอคุณธรรม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เกณฑ์การให้คะแนน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019435"/>
                  </a:ext>
                </a:extLst>
              </a:tr>
              <a:tr h="26327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๒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๑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74867"/>
                  </a:ext>
                </a:extLst>
              </a:tr>
              <a:tr h="148089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๘) อำเภอมีการกำหนดกิจกรรม/ประเด็นคุณธรรมเป้าหมายเพิ่มเติมมากขึ้นใน  ๓  มิติ  ได้แก่  การนำหลักศาสนา  หลักปรัชญาของ</a:t>
                      </a:r>
                      <a:r>
                        <a:rPr lang="th-TH" sz="15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เศรษฐกิจพอเพียง  และวิถีวัฒนธรรมมาใช้ในการดำเนินการที่นอกเหนือจาก</a:t>
                      </a: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ตัวชี้วัดคุณธรรม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เป้าหมาย</a:t>
                      </a: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เดิม  “ปัญหาที่อยากแก้”  และ “ความดีที่อยากทำ” ที่กำหนด (พอเพียง  วินัย  สุจริต  จิตอาสา)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สามารถนำประเด็น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การส่งเสริมคุณธรรม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อย่างน้อย  ๒  มิติ 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อย่างเป็นรูปธรรมเพิ่มเติม  นอกเหนือจากตัวชี้วัดตามแผนส่งเสริมคุณธรรมเดิมที่อำเภอกำหนด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สามารถนำประเด็น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การส่งเสริมคุณธรรม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อย่างน้อย ๒ มิติ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นอกเหนือจากตัวชี้วัด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ตามแผนส่งเสริมคุณธรรมเดิมที่อำเภอกำหนด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ไม่มีการปฏิบัติ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273844"/>
                  </a:ext>
                </a:extLst>
              </a:tr>
              <a:tr h="12340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๙)  อำเภอมีองค์ความรู้จากกระบวนการพัฒนาอำเภอคุณธรรม  ชุมชนคุณธรรมและองค์กรคุณธรรม  ในพื้นที่ของอำเภอที่ได้รับการพัฒนา  มีผู้ที่สามารถเป็นวิทยากรถ่ายทอดความรู้และมีความพร้อมในการเป็นแหล่งเรียนรู้ให้กับอำเภออื่น ๆ ได้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-มีองค์ความรู้จากการดำเนินงานอำเภอคุณธรรม  ทั้งในภาพรวมของอำเภอ  และองค์ความรู้การขับเคลื่อนชุมชน  องค์กรคุณธรรม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-สามารถเป็นแหล่งเรียนรู้และมีวิทยากรถ่ายทอดขยายผลไปสู่อำเภออื่นได้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-มีองค์ความรู้จากการดำเนินงานอำเภอคุณธรรมเฉพาะบางกิจกรรม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มีการดำเนินงานแต่ไม่มีการถอดองค์ความรู้เพื่อเผยแพร่ขยายผล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293718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6A72472-040A-4DB4-8F6E-691011709A7F}"/>
              </a:ext>
            </a:extLst>
          </p:cNvPr>
          <p:cNvSpPr/>
          <p:nvPr/>
        </p:nvSpPr>
        <p:spPr>
          <a:xfrm>
            <a:off x="333154" y="3845958"/>
            <a:ext cx="11525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คำอธิบายเพิ่มเติมการประเมินอำเภอคุณธรรม</a:t>
            </a:r>
          </a:p>
          <a:p>
            <a:pPr algn="thaiDist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๑) และข้อ ๒)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น่วยงาน/ส่วนราชการ/องค์กรปกครองส่วนท้องถิ่น/สถานศึกษา/องค์กรเครือข่ายประชารัฐที่เข้าร่วมประชุมประจำเดือนของอำเภอ ๒๐.๐๐-๔๙.๙๙ % 		หรือ ๕๐.๐๐ % ให้คิดจากฐานจำนวนหน่วยงาน/ส่วนราชการ/องค์กรปกครองส่วนท้องถิ่น/สถานศึกษา/องค์กรเครือข่ายประชารัฐที่เข้าร่วมประชุม เป็นฐาน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การคิด  ๑๐๐ %</a:t>
            </a:r>
          </a:p>
          <a:p>
            <a:pPr algn="thaiDist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๔) และข้อ ๗)  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ผลสำเร็จของแผนส่งเสริมคุณธรรมอำเภอ ๒๐.๐๐-๔๙.๙๙% หรือ ๕๐.๐๐-๗๙.๙๙ % หรือ ๘๐.๐๐ % คิดจากจำนวนกิจกรรม หรือตัวชี้วัดในแผนส่งเสริม			คุณธรรมอำเภอเป็นฐานการคิด ๑๐๐ %</a:t>
            </a:r>
          </a:p>
          <a:p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การส่งเสริมสนับสนุนให้มีการดำเนินงานชุมชนคุณธรรมในพื้นที่อำเภอ มีผลต่อการประเมินความสำเร็จในการพัฒนายกระดับอำเภอคุณธรรม </a:t>
            </a:r>
            <a: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แต่ไม่นำมาใช้เป็นฐานคิด ๑๐๐ %</a:t>
            </a:r>
            <a:b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ในการประเมินตนเองของอำเภอ</a:t>
            </a:r>
          </a:p>
        </p:txBody>
      </p:sp>
    </p:spTree>
    <p:extLst>
      <p:ext uri="{BB962C8B-B14F-4D97-AF65-F5344CB8AC3E}">
        <p14:creationId xmlns:p14="http://schemas.microsoft.com/office/powerpoint/2010/main" val="80901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2"/>
          <p:cNvSpPr txBox="1">
            <a:spLocks noChangeArrowheads="1"/>
          </p:cNvSpPr>
          <p:nvPr/>
        </p:nvSpPr>
        <p:spPr bwMode="auto">
          <a:xfrm>
            <a:off x="10508777" y="175171"/>
            <a:ext cx="1362280" cy="5358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แบบ ภ.</a:t>
            </a:r>
            <a:r>
              <a:rPr lang="th-TH" b="1" dirty="0">
                <a:latin typeface="TH SarabunPSK" pitchFamily="34" charset="-34"/>
                <a:ea typeface="Calibri"/>
                <a:cs typeface="TH SarabunPSK" pitchFamily="34" charset="-34"/>
              </a:rPr>
              <a:t>๐๕</a:t>
            </a:r>
            <a:endParaRPr lang="en-US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3194" y="295564"/>
            <a:ext cx="6567055" cy="707886"/>
          </a:xfrm>
          <a:prstGeom prst="rect">
            <a:avLst/>
          </a:prstGeom>
          <a:solidFill>
            <a:srgbClr val="F1B5F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แบบประเมินความสำเร็จของการส่งเสริมและพัฒนาอำเภอคุณธรรม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 ชื่ออำเภอ.......................................................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783772" y="1237347"/>
          <a:ext cx="10569039" cy="4311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8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397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ความสำเร็จของการส่งเสริมและพัฒนาคุณธรรมใน  3  มิติ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lvl="0" indent="0" algn="thaiDist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๑. ยึดมั่นในหลักธรรมทางศาสนาที่ตนนับถือเป็นหลักในการดำรงชีวิต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lvl="0" indent="0" algn="thaiDist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๒. น้อมนำหลักปรัชญาของเศรษฐกิจพอเพียงเป็นหลักในการดำรงชีวิต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lvl="0" indent="0" algn="thaiDist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๓. สืบสาน รักษา ต่อยอด วิถีวัฒนธรรมไทยที่ดีงามให้คงอยู่คู่ชาติไทย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ผลสำเร็จ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เพิ่มขึ้น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เท่าเดิม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9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อำเภอมีปัญหาการทุจริตคอรัปชั่น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49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อำเภอมีปัญหาเรื่องการร้องเรียน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49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๓. อำเภอมีปัญหาเรื่องคดีอาชญากรรม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49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๔. อำเภอมีการคัดแยกขยะเป็นสัดส่วนอย่างชัดเจน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49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๕. อำเภอมีป้ายหรือสื่อส่งเสริมและพัฒนาคุณธรรม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46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cs"/>
                        <a:buNone/>
                      </a:pPr>
                      <a:r>
                        <a:rPr lang="th-TH" sz="16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๖. อำเภอมีการจัดการองค์ความรู้และเป็นแหล่งเรียนรู้ให้กับอำเภออื่นๆ  ได้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๗. อำเภอมีการเชื่อมโยงหรือขยายความร่วมมือกับอำเภออื่น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๘. อำเภอมีการส่งเสริมให้บุคคล ชุมชน องค์กร น้อมนำหลักปรัชญาของเศรษฐกิจพอเพียงมาใช้ในการดำรงชีวิต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๙.</a:t>
                      </a:r>
                      <a:r>
                        <a:rPr lang="th-TH" sz="160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อำเภอมีการส่งเสริมการจัดงานประเพณีตามวิถีวัฒนธรรม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lvl="0" indent="0" algn="thaiDi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๑๐. อำเภอมีการส่งเสริมสนับสนุนกิจกรรมทางศาสนาในวันสำคัญหรือวันพระ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29576" marR="29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039" marR="5603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5648960" y="5735459"/>
            <a:ext cx="4380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(ลงชื่อ)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………………………………….……………………….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ผู้ประเมิน 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       (....................................................................)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วันที่............/..................................../......................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276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0CFB36-379C-4D5B-9A59-2611E8EF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6" y="903767"/>
            <a:ext cx="10143460" cy="3338624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/>
              <a:t>	๒. ส่งรายงานผลการประเมินอำเภอคุณธรรมที่ผ่านการรับรองจากคณะอนุกรรมการระดับจังหวัดให้กรมการศาสนา เพื่อเสนอคณะอนุกรรมการคัดเลือกชุมชน องค์กร หน่วยงาน และจังหวัดคุณธรรมและคณะกรรมการส่งเสริมคุณธรรมแห่งชาติพิจารณาตามลำดับ</a:t>
            </a:r>
          </a:p>
          <a:p>
            <a:pPr marL="0" indent="0" algn="thaiDist">
              <a:buNone/>
            </a:pPr>
            <a:r>
              <a:rPr lang="th-T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432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67425" y="154546"/>
            <a:ext cx="11861443" cy="65295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รายละเอียดแนวทางการดำเนินงานตามแบบการประเมินตนเอง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ตามกระบวนการส่งเสริมและพัฒนาอำเภอคุณธรรม ๙ ขั้นตอน</a:t>
            </a:r>
          </a:p>
          <a:p>
            <a:pPr marL="0" indent="0" algn="ctr">
              <a:buNone/>
            </a:pPr>
            <a:endParaRPr lang="th-TH" sz="3200" b="1" dirty="0"/>
          </a:p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96213" y="1609859"/>
          <a:ext cx="11578109" cy="4793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2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71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9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ขั้นตอนการขับเคลื่อนอำเภอคุณธรรม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เกณฑ์การให้คะแนน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กิจกรรม/กระบวนการ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4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๐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84"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ประเมินระดับที่ ๑ อำเภอส่งเสริมคุณธรรม (ข้อ ๑-๓) การประเมินกระบวนการพัฒนาองค์กร</a:t>
                      </a:r>
                      <a:endParaRPr lang="en-US" sz="1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 ) อำเภอ มีการประชุมประกาศเจตนารมณ์หรือข้อตกลงร่วมกันระหว่างอำเภอกับหัวหน้าส่วนราชการ ผู้แทนหน่วยงาน องค์กร เครือข่ายประชารัฐในพื้นที่อำเภอที่จะพัฒนาเป็นอำเภอส่งเสริมคุณธรรม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จำนวนหน่วยงาน/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ส่วนราชการระดับ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 องค์กร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เครือข่ายประชารัฐ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ในอำเภอ ตั้งแต่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๕๐.๐๐% ขึ้นไป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ร่วมประกาศ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ข้อตกลง โดยทำ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เป็นลายลักษณ์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อักษร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จำนวนหน่วยงาน/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ส่วนราชการระดับ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 องค์กร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เครือข่ายประชารัฐ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ในอำเภอ ตั้งแต่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๒๐.๐๐-๔๙.๙๙%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ร่วมประกาศ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ข้อตกลง  โดยทำ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เป็นลายลักษณ์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อักษร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น้อยกว่า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๒๐.๐๐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จัดประชุมหัวหน้าส่วนราชการระดับอำเภอ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- จัดทำหนังสือเชิญประชุมฯ/เอกสารที่เกี่ยวข้อง  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- เนื้อหาการประชุม  สร้างความรู้ความ</a:t>
                      </a:r>
                      <a:r>
                        <a:rPr lang="th-TH" sz="1400" kern="100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เข้าใจเกี่ยวกับแผนแม่บทส่งเสริมคุณธรรมฯ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/ขั้นตอนการขับเคลื่อนอำเภอคุณธรรม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- ประชุมระดมความคิดเห็น “ปัญหาที่อยากแก้” และ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“ความดีที่อยากทำ”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จัดทำประกาศเจตนารมณ์ 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เป็นลายลักษณ์อักษร ให้หัวหน้าส่วนราชการระดับอำเภอลงนามร่วมกัน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๓. ปิดประกาศเจตนารมณ์ไว้ในที่เปิดเผยและเห็นได้ชัดเจน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1308" marR="513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หนังสือเชิญประชุม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/รายชื่อผู้เข้าร่วมประชุม/รายงานการประชุม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ประกาศข้อตกลง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คำสั่งแต่งตั้งคณะกรรมการขับเคลื่อนอำเภอคุณธรรม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ภาพประกอบ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เพื่อให้การประชุม</a:t>
                      </a:r>
                      <a:b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มีหัวหน้าส่วนราชการระดับอำเภอเข้าร่วมตามเป้าหมายที่กำหนด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ต้องมีการประสานงานที่ดี</a:t>
                      </a:r>
                      <a:b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ทุกช่องทาง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เอกสารอ้างอิง</a:t>
                      </a:r>
                      <a:b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ให้เก็บไว้ที่หน่วยงานเพื่อรับการตรวจติดตาม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308" marR="5130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3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09183" y="300251"/>
          <a:ext cx="11818962" cy="6076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3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6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35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ขั้นตอนการขับเคลื่อนอำเภอคุณธรรม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เกณฑ์การให้คะแนน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กิจกรรม/กระบวนการ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6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๐</a:t>
                      </a:r>
                      <a:endParaRPr lang="en-US" sz="1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247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๒) อำเภอมีการกำหนดคุณธรรมเป้าหมาย “ปัญหาที่อยากแก้”และ“ความดีที่อยากทำ” ร่วมกันในอำเภอ  และมีการจัดทำแผนส่งเสริมคุณธรรมของอำเภอที่สอดคล้องกับนโยบายด้านคุณธรรมของจังหวัด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-จำนวนหน่วยงาน/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ส่วนราชการระดับอำเภอ  องค์กร เครือข่ายประชารัฐ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ในอำเภอ ตั้งแต่ ๕๐.๐๐%  ขึ้นไป ร่วมกำหนดคุณธรรมเป้าหมาย </a:t>
                      </a:r>
                      <a:r>
                        <a:rPr lang="th-TH" sz="1600" spc="-4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“ปัญหาที่อยากแก้”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600" spc="-7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“ความดีที่อยากทำ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”  และร่วมจัดทำแผนส่งเสริมคุณธรรม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ระดับอำเภอ เพื่อแก้ไขประเด็นปัญหาของอำเภอ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ครอบคลุมคุณธรรม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พอเพียง วินัย สุจริต จิตอาสา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600" kern="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แผนส่งเสริมคุณธรรมของอำเภอ มีความสอดคล้องกับนโยบายด้านคุณธรรมของจังหวัด</a:t>
                      </a:r>
                      <a:endParaRPr lang="en-US" sz="1600" kern="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2383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จำนวนหน่วยงาน/</a:t>
                      </a:r>
                      <a:endParaRPr lang="en-US" sz="11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ส่วนราชการระดับอำเภอ องค์กรเครือข่ายประชารัฐ</a:t>
                      </a:r>
                      <a:endParaRPr lang="en-US" sz="11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ในอำเภอ ตั้งแต่๒๐.๐๐-๔๙.๙๙% ขึ้นไป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ร่วมกำหนดคุณธรรมเป้าหมาย “ปัญหาที่อยากแก้”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“ความดีที่อยากทำ”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และร่วมจัดทำแผนส่งเสริมคุณธรรมระดับอำเภอ  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เพื่อแก้ไขประเด็น ปัญหาของอำเภอ ครอบคลุมคุณธรรม  พอเพียง วินัย สุจริต จิตอาสา</a:t>
                      </a:r>
                      <a:endParaRPr lang="en-US" sz="11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น้อยกว่า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๒๐.๐๐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ประชุมระดมความคิดเห็น วิเคราะห์สภาพปัจจุบันของอำเภอ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- ปัญหาที่อยากแก้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- ความดีที่อยากทำ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กำหนดคุณธรรมเป้าหมาย เช่น พอเพียง วินัย  สุจริต จิตอาสา หรืออื่น ๆ 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๓. บรรจุคุณธรรมเป้าหมายไว้ในประกาศเจตนารมณ์ของอำเภอ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รายงานการประชุม/รายชื่อผู้เข้าร่วมประชุม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ภาพประกอบ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เอกสารอ้างอิง</a:t>
                      </a:r>
                      <a:b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ให้เก็บไว้ที่หน่วยงาน</a:t>
                      </a:r>
                      <a:b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เพื่อรับการตรวจติดตาม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5164" marR="4516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37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042F13-5749-453A-96D0-47245DF8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70743"/>
            <a:ext cx="10442945" cy="444069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อำเภอ ที่มีนายอำเภอ ส่วนราชการในสังกัด องค์กรปกครองส่วนท้องถิ่น (เทศบาลเมือง/เทศบาลตำบล/อบต.) เครือข่ายภาครัฐ ภาคธุรกิจ ภาคเอกชน ชุมชน สถาบัน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ทางศาสนา สมาคม มูลนิธิเข้ามามีส่วนร่วมในการแสดงเจตนารมณ์ และมุ่งมั่นที่จะดำเนินการส่งเสริมและพัฒนาคุณธรรมในอำเภอ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โดยยึดมั่นหลัก ๓ ประการ คือ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๑. ปฏิบัติตามหลักธรรมทางพระพุทธ</a:t>
            </a:r>
            <a:r>
              <a:rPr 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๒. น้อมนำหลักปรัชญาของเศรษฐกิจพอเพียงของ</a:t>
            </a:r>
            <a:r>
              <a:rPr 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ในหลวง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๓. นำวิถี</a:t>
            </a:r>
            <a:r>
              <a:rPr 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ไทยที่ดีงามเป็นหลักการดำรงชีวิต</a:t>
            </a:r>
          </a:p>
          <a:p>
            <a:pPr marL="0" indent="0" algn="thaiDist">
              <a:buNone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51E76CB-7BE6-4490-AC95-26A185F71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378" y="573411"/>
            <a:ext cx="2559244" cy="9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80011" y="391886"/>
          <a:ext cx="11590316" cy="5544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5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ขั้นตอนการขับเคลื่อนอำเภอคุณธรรม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เกณฑ์การให้คะแนน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กิจกรรม/กระบวนการ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1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๐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87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 ) อำเภอมีการจัดตั้งคณะกรรมการหรือคณะทำงานในการดำเนินงานส่งเสริมคุณธรรมของอำเภอที่มีส่วนร่วมจากเครือข่ายประชารัฐและสอดคล้องกับนโยบายจังหวัด</a:t>
                      </a:r>
                      <a:endParaRPr lang="en-US" sz="1600" spc="0" baseline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มีการมอบหมาย แต่งตั้ง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คณะกรรมการ/คณะทำงาน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ในระดับอำเภอเพื่อรับผิดชอบหรือดำเนินงาน/กิจกรรม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ส่งเสริมคุณธรรมตามแผนส่งเสริมคุณธรรมของอำเภอ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เป็นลายลักษณ์อักษร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ที่มีองค์ประกอบครบ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ทุกภาคส่วนตาม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ภาคประชารัฐ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141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มีการมอบหมาย แต่งตั้ง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คณะกรรมการ/คณะทำงานในระดับอำเภอเพื่อรับผิดชอบหรือ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ดำเนินงาน/กิจกรรม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ส่งเสริมคุณธรรม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ตามแผนส่งเสริมคุณธรรม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ของอำเภอ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เป็นลายลักษณ์อักษร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ที่มีองค์ประกอบ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ไม่ครอบคลุม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ทุกภาคส่วน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ตามภาคประชารัฐ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141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ไม่มีการปฏิบัติ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ประชุมจัดทำแผนการขับเคลื่อนอำเภอคุณธรรม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- กำหนดวิสัยทัศน์ ยุทธศาสตร์  กลยุทธ์การขับเคลื่อนอำเภอคุณธรรม โดยให้สอดคล้องกับ แผนแม่บทส่งเสริมคุณธรรมฯ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- กำหนด แผนงาน/โครงการ/กิจกรรม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มีความสอดคล้องกับประเด็นคุณธรรมเป้าหมาย ปัญหาที่อยากแก้ ความดีที่อยากทำ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- กำหนดตัวชี้วัดความสำเร็จของแต่ละแผนงาน/โครงการ/กิจกรรม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 แต่งตั้งคณะกรรมการ/คณะทำงาน</a:t>
                      </a:r>
                      <a:r>
                        <a:rPr lang="th-TH" sz="1600" spc="-2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มอบหมายภารกิจการขับเคลื่อนอำเภอคุณธรรม</a:t>
                      </a:r>
                      <a:endParaRPr lang="en-US" sz="1600" spc="-2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๓. คณะกรรมการ/คณะทำงาน จัดทำรายงานผลการดำเนินงาน/โครงการ/เพื่อเตรียมข้อมูลเสนอคณะอนุกรรมการส่งเสริมคุณธรรม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ระดับจังหวัด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แผนยุทธศาสตร์/แผนงานการขับเคลื่อนอำเภอคุณธรรมฯ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คำสั่งแต่งตั้งคณะกรรมการ/คณะทำงาน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รายงานการประชุมฯ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ภาพประกอบ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4574" marR="545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67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00253" y="354840"/>
          <a:ext cx="11464117" cy="6153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3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ขั้นตอนการขับเคลื่อนอำเภอคุณธรรม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เกณฑ์การให้คะแนน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กิจกรรม/กระบวนการ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๐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00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ประเมินระดับที่  ๒ อำเภอคุณธรรม (ข้อ ๑-๖) การประเมินกระบวนการและการดำเนินงานตามแผน</a:t>
                      </a:r>
                      <a:endParaRPr lang="en-US" sz="1600" spc="0" baseline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๔) มีการดำเนินงาน/กิจกรรมตามคุณธรรมเป้าหมาย “ปัญหาที่อยากแก้”และ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“ความดีที่อยากทำ” ของอำเภอ จนเกิดผลสำเร็จในการดำเนินงาน ตามตัวชี้วัด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ของแผนส่งเสริมคุณธรรมที่กำหนดไว้</a:t>
                      </a:r>
                      <a:endParaRPr lang="en-US" sz="1600" spc="0" baseline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บรรลุผลตามตัวชี้วัดของแผนส่งเสริมคุณธรรมที่กำหนดไว้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ไม่น้อยกว่า ๕๐.๐๐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เช่น จำนวนกิจกรรมในแผนฯ ระดับอำเภอ บรรลุผล ตั้งแต่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๕๐.๐๐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ขึ้นไป หรือปัญหา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ที่กำหนดเป้าหมาย มีสถิติลดลงหรือหมดไป ฯลฯ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บรรลุผลตามตัวชี้วัด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ของแผนส่งเสริม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คุณธรรมที่กำหนดไว้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๒๐.๐๐-๔๙.๙๙%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ขึ้นไป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น้อยกว่า ๒๐.๐๐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จัดประชุมเพื่อประเมินผลสำเร็จของการขับเคลื่อนการดำเนินงานของอำเภอตามตัวชี้วัดความสำเร็จของ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แต่ละ แผนงาน/โครงการ/กิจกรรม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ส่งสรุปรายงานผลการดำเนินงานขับเคลื่อนอำเภอคุณธรรม เพื่อนำเสนอคณะอนุกรรมการส่งเสริมคุณธรรมจังหวัด และส่งกรมการศาสนาตามลำดับ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สรุปรายงานผลฯ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รายงานการประชุมฯ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เอกสาร/หนังสือที่เกี่ยวข้อง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ภาพประกอบ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จัดส่งรายงานผล เพื่อนำเสนอ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คณะอนุกรรมการส่งเสริมคุณธรรมระดับจังหวัด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เอกสารอื่นๆ จัดเก็บไว้ที่หน่วยงานเพื่อรับการตรวจติดตาม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1615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๕) แผนการส่งเสริมอำเภอคุณธรรมได้รับการบรรจุเป็นส่วนหนึ่งของยุทธศาสตร์จังหวัดและเกิดการบูร</a:t>
                      </a:r>
                      <a:r>
                        <a:rPr lang="th-TH" sz="1600" spc="0" baseline="0" dirty="0" err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ณา</a:t>
                      </a: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การการทำงานจากทุกภาคส่วนตามกลไกประชารัฐ</a:t>
                      </a:r>
                      <a:endParaRPr lang="en-US" sz="1600" spc="0" baseline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-แผนการส่งเสริมอำเภอคุณธรรมได้รับการบรรจุเป็นส่วนหนึ่งของยุทธศาสตร์จังหวัด 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-สามารถผลักดันจนได้รับการจัดสรรงบประมาณจังหวัด/</a:t>
                      </a:r>
                      <a:r>
                        <a:rPr lang="th-TH" sz="1600" spc="-2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อำเภอ/จากหน่วยงานที่เกี่ยวข้อง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ในการดำเนินงานตามแผน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-แผนการส่งเสริมอำเภอคุณธรรมได้รับการบรรจุเป็นส่วนหนึ่งของยุทธศาสตร์จังหวัด 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-ไม่ได้รับการจัดสรรงบประมาณจังหวัด/อำเภอ/จากหน่วยงานที่เกี่ยวข้องในการดำเนินงานตามแผน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ไม่มีการปฏิบัติ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428" marR="434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1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32264" y="267302"/>
          <a:ext cx="11150220" cy="6243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7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9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2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ขั้นตอนการขับเคลื่อนอำเภอคุณธรรม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เกณฑ์การให้คะแนน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กิจกรรม/กระบวนการ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๐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18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๖) อำเภอมีการประกาศยกย่อง เชิดชู 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ผู้ทำความดีหรือบุคคล ชุมชน องค์กรคุณธรรมมากขึ้น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มีกิจกรรมประกาศยกย่อง เชิดชูผู้ทำความดี  และบุคคลผู้มีคุณธรรม  องค์กร  ชุมชนคุณธรรม  ครบทุกมิติของเป้าหมายคุณธรรมในระดับอำเภอ</a:t>
                      </a:r>
                      <a:endParaRPr lang="en-US" sz="17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มีกิจกรรมประกาศ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ยกย่อง เชิดชูบุคคล/องค์กร/ชุมชนคุณธรรม เพียงส่วนใด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ส่วนหนึ่ง</a:t>
                      </a:r>
                      <a:endParaRPr lang="en-US" sz="17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ไม่มีการปฏิบัติ</a:t>
                      </a:r>
                      <a:endParaRPr lang="en-US" sz="17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แต่งตั้งคณะกรรมการ/คณะทำงาน ตรวจติดตาม รายงานประเมินผล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</a:t>
                      </a:r>
                      <a:r>
                        <a:rPr lang="th-TH" sz="1700" spc="-4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มีการกำหนดแผนติดตามการดำเนินงาน</a:t>
                      </a: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โครงการ/กิจกรรม 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๓. จัดกิจกรรมรณรงค์แลกเปลี่ยนเรียนรู้เพื่อพัฒนา ปรับปรุงแก้ไขการดำเนินงานส่งเสริมคุณธรรมในองค์กรอย่างต่อเนื่อง ผ่านการประชุมประจำเดือนขององค์กร /กิจกรรมพี่สอนน้อง /กิจกรรมจัดทำ</a:t>
                      </a:r>
                      <a:b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องค์ความรู้/กิจกรรมศึกษาดูงานองค์กรอื่นๆ ที่ประสบความสำเร็จ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7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คำสั่งแต่งตั้งคณะกรรมการ/คณะทำงาน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แผนติดตามฯ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สรุปรายงานผลการติดตาม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สรุปกิจกรรมรณรงค์แลกเปลี่ยน เช่น รายงานการประชุมฯ วารสาร แผ่นพับ องค์องค์ความรู้ /เอกสารในการประสานงานการจัดกิจกรรมฯ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ภาพประกอบ</a:t>
                      </a:r>
                      <a:endParaRPr lang="en-US" sz="17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7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เอกสารอื่นๆ จัดเก็บไว้ที่หน่วยงานเพื่อรับการตรวจติดตาม</a:t>
                      </a:r>
                      <a:endParaRPr lang="en-US" sz="17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5282" marR="552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16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68491" y="300250"/>
          <a:ext cx="11395878" cy="6157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1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7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ขั้นตอนการขับเคลื่อนอำเภอคุณธรรม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เกณฑ์การให้คะแนน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กิจกรรม/กระบวนการ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๐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13">
                <a:tc gridSpan="7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ประเมินระดับที่ ๓</a:t>
                      </a: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อำเภอคุณธรรมต้นแบบ  (ข้อ  ๑-๙) การประเมินกระบวนการ  การดำเนินงานตามแผน  และพฤติกรรมที่เปลี่ยนแปลง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057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๗) ผลสำเร็จการดำเนินงานของอำเภอคุณธรรมตาม  “ปัญหาที่อยากแก้”และ “ความดีที่อยากทำ” ครอบคลุม  ๔  คุณธรรม  พอเพียง  วินัย สุจริต จิตอาสา หรือคุณธรรมเป้าหมายอย่างชัดเจนเพิ่มมากขึ้น</a:t>
                      </a:r>
                      <a:endParaRPr lang="en-US" sz="1600" spc="0" baseline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มีผลสำเร็จจากการดำเนินงาน/กิจกรรมส่งเสริมคุณธรรมในระดับอำเภอ  </a:t>
                      </a: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ตามตัวชี้วัดที่กำหนดในแผนส่งเสริมคุณธรรมของอำเภอ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ไม่น้อยกว่า ๘๐.๐๐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 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ขึ้นไป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มีผลสำเร็จจากการดำเนินงาน/กิจกรรมส่งเสริมคุณธรรมในระดับอำเภอ 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ตามตัวชี้วัด ที่กำหนดในแผนส่งเสริม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คุณธรรมของอำเภอ ๕๐.๐๐-๗๙.๙๙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น้อยกว่า ๕๐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๐๐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จัดประชุมเพื่อประเมินผลสำเร็จของการขับเคลื่อนการดำเนินงาน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ตามตัวชี้วัดความสำเร็จของแต่ละแผนงาน/โครงการ/กิจกรรมระยะที่ ๒ เปรียบเทียบผลสำเร็จกับระยะที่ ๑และส่งผลต่อการเปลี่ยนแปลงพฤติกรรม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สรุปรายงานผลการดำเนินงานขับเคลื่อนอำเภอคุณธรรม เพื่อนำเสนอคณะอนุกรรมการส่งเสริมคุณธรรมจังหวัด และส่งกรมการศาสนาตามลำดับ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สรุปรายงานผลฯ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รายงานการประชุมฯ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เอกสาร/หนังสือ</a:t>
                      </a:r>
                      <a:b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ที่เกี่ยวข้อง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ภาพประกอบ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เอกสารจัดเก็บไว้ที่หน่วยงานเพื่อรับการตรวจติดตาม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364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๘) อำเภอมีการกำหนดกิจกรรม/ประเด็นคุณธรรมเป้าหมายเพิ่มเติมมากขึ้นใน ๓ มิติ  ได้แก่ การนำหลักศาสนา หลักปรัชญาของเศรษฐกิจพอเพียง  และวิถีวัฒนธรรมมาใช้ในการดำเนินการ ที่นอกเหนือจากตัวชี้วัดคุณธรรมเป้าหมายเดิม  “ปัญหาที่อยากแก้”และ “ความดีที่อยากทำ” ที่กำหนด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(พอเพียง วินัย สุจริต จิตอาสา)</a:t>
                      </a:r>
                      <a:endParaRPr lang="en-US" sz="1600" spc="0" baseline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สามารถนำประเด็นการส่งเสริมคุณธรรม อย่างน้อย  ๒  มิติ  อย่างเป็นรูปธรรมเพิ่มเติม นอกเหนือจากตัวชี้วัดตามแผนส่งเสริมคุณธรรมเดิมที่อำเภอกำหนด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สามารถนำประเด็นการส่งเสริมคุณธรรมอย่างน้อย ๒ มิติ นอกเหนือจากตัวชี้วัดตามแผนส่งเสริมคุณธรรมเดิมที่อำเภอกำหนด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ไม่มีการปฏิบัติ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จัดประชุมคณะทำงานฯ เพื่อวิเคราะห์ความสำเร็จและประเด็นปัญหา อุปสรรคที่เกิดขึ้น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ปรับแผนการดำเนินงานเพื่อให้เกิดผลสำเร็จเพิ่มขึ้นในกิจกรรม ๓ มิติ คือ การยึดมั่นในหลักธรรมทางศาสนา หลักปรัชญาของเศรษฐกิจพอเพียง และวิถีวัฒนธรรม และคุณธรรมเป้าหมายที่กำหนด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๓. ดำเนินงานตามแผนฯ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๔. ติดตาม สรุปรายงานผล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สรุปรายงานผลฯ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รายงานการประชุมฯ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เอกสาร/หนังสือที่เกี่ยวข้อง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ภาพประกอบ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เมื่อมีการขับเคลื่อน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การดำเนินงานอำเภอคุณธรรมไประยะหนึ่ง </a:t>
                      </a:r>
                      <a:endParaRPr lang="en-US" sz="16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2717" marR="5271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79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36522"/>
              </p:ext>
            </p:extLst>
          </p:nvPr>
        </p:nvGraphicFramePr>
        <p:xfrm>
          <a:off x="504966" y="825280"/>
          <a:ext cx="11081981" cy="5738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2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1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50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ขั้นตอนการขับเคลื่อนอำเภอคุณธรรม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เกณฑ์การให้คะแนน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กิจกรรม/กระบวนการ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๐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๙)  อำเภอมีองค์ความรู้จากกระบวนการพัฒนาอำเภอคุณธรรม  ชุมชนคุณธรรมและองค์กรคุณธรรม </a:t>
                      </a:r>
                      <a:br>
                        <a:rPr lang="th-TH" sz="18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ในพื้นที่ของอำเภอที่ได้รับการพัฒนา </a:t>
                      </a:r>
                      <a:br>
                        <a:rPr lang="th-TH" sz="18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spc="0" baseline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มีผู้ที่สามารถเป็นวิทยากรถ่ายทอดความรู้และมีความพร้อมในการเป็นแหล่งเรียนรู้ให้กับอำเภออื่น ๆ ได้</a:t>
                      </a:r>
                      <a:endParaRPr lang="en-US" sz="1800" spc="0" baseline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มีองค์ความรู้จาก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อำเภอคุณธรรม  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ทั้งในภาพรวม</a:t>
                      </a:r>
                      <a:b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ของอำเภอ  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และองค์ความรู้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การขับเคลื่อนชุมชน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องค์กรคุณธรรม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-สามารถเป็นแหล่ง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เรียนรู้และมีวิทยากรถ่ายทอดขยายผลไปสู่อำเภออื่นได้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มีองค์ความรู้จาก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อำเภอคุณธรรม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เฉพาะบางกิจกรรม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มีการดำเนินงานแต่ไม่มีการถอด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องค์ความรู้เพื่อเผยแพร่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ขยายผล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 ดำเนินการสรุปและถอดบทเรียนปัจจัยความสำเร็จและปัญหาอุปสรรคในการขับเคลื่อนอำเภอคุณธรรมทุกกิจกรรม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๒. จัดทำเป็นชุดองค์ความรู้ในแบบต่างๆ เช่น แผ่นพับ สื่อ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วีดิทัศน์ ป้ายประชาสัมพันธ์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มุมวิชาการ เพื่อเป็นแหล่งเรียนรู้และถ่ายทอดขยายผลไปสู่องค์กรอื่นๆ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๓. เผยแพร่องค์ความรู้ สร้างวิทยากรแกนนำ เพื่อถ่ายทอดและขยายผล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9954" marR="599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องค์ความรู้ 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ช่องทางสื่อในการเผยแพร่ประชาสัมพันธ์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มุมวิชาการ/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สมุดเยี่ยม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เอกสาร/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หนังสือที่เกี่ยวข้อง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</a:t>
                      </a: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ภาพประกอบ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spc="0" baseline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spc="0" baseline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954" marR="599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97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D723435-D287-4FCE-A96C-3D75228D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684" y="1368425"/>
            <a:ext cx="9590568" cy="3671408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๓. เตรียมรับการตรวจเยี่ยมและจัดนิทรรศการผลงาน ใน/ นอกพื้นที่ (ตามแนวทาง/ตัวอย่าง)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4167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F9A0AC8-CDE8-40B3-8A56-07D859CB3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" y="382772"/>
            <a:ext cx="11982893" cy="6368901"/>
          </a:xfrm>
        </p:spPr>
        <p:txBody>
          <a:bodyPr/>
          <a:lstStyle/>
          <a:p>
            <a:pPr marL="0" indent="0" algn="ctr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ตัวอย่างลำดับการนำเสนอผลงานของอำเภอคุณธรรมพร้อมบทพิธีกร</a:t>
            </a:r>
          </a:p>
          <a:p>
            <a:pPr marL="0" indent="0" algn="ctr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อำเภอสารภี อำเภอคุณธรรม</a:t>
            </a:r>
          </a:p>
          <a:p>
            <a:pPr marL="0" indent="0">
              <a:buNone/>
            </a:pPr>
            <a:endParaRPr lang="th-TH" b="1" dirty="0"/>
          </a:p>
        </p:txBody>
      </p:sp>
      <p:graphicFrame>
        <p:nvGraphicFramePr>
          <p:cNvPr id="2051" name="ตาราง 2051">
            <a:extLst>
              <a:ext uri="{FF2B5EF4-FFF2-40B4-BE49-F238E27FC236}">
                <a16:creationId xmlns:a16="http://schemas.microsoft.com/office/drawing/2014/main" id="{366ECFD5-1823-4140-A84F-92737F3E0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7275"/>
              </p:ext>
            </p:extLst>
          </p:nvPr>
        </p:nvGraphicFramePr>
        <p:xfrm>
          <a:off x="479055" y="1866721"/>
          <a:ext cx="11216167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36">
                  <a:extLst>
                    <a:ext uri="{9D8B030D-6E8A-4147-A177-3AD203B41FA5}">
                      <a16:colId xmlns:a16="http://schemas.microsoft.com/office/drawing/2014/main" val="4156967638"/>
                    </a:ext>
                  </a:extLst>
                </a:gridCol>
                <a:gridCol w="8444731">
                  <a:extLst>
                    <a:ext uri="{9D8B030D-6E8A-4147-A177-3AD203B41FA5}">
                      <a16:colId xmlns:a16="http://schemas.microsoft.com/office/drawing/2014/main" val="39848351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ลำดับการนำเสนอพร้อมบทพิธีกร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1522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พิธีกรเกริ่นนำ ๓-๕ นาที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เรียนท่านผู้มาเยี่ยมชมอำเภอสารภีอำเภอคุณธรรมทุกท่าน กระผม/ดิฉัน.....................ได้รับมอบหมายให้ปฏิบัติหน้าที่พิธีกรในการนำเสนอการดำเนินงานอำเภอสารภีอำเภอคุณธรรมในวันนี้ ก่อนที่ท่านจะได้รับฟังสรุปการขับเคลื่อนอำเภอสารภีอำเภอคุณธรรม ขอเชิญท่านรับชมการแสดงที่เป็นเอกลักษณ์ เพื่อเป็นการต้อนรับผู้มาเยือน ณ โอกาสนี้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4832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การแสดงที่เป็นเอกลักษณ์ของอำเภอ ๓-๕ นาที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การแสดงที่เป็นเอกลักษณ์ของอำเภอ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5161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พิธีกรเชิญนายอำเภอกล่าวต้อนรับ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ลำดับนี้เรียนเชิญ.............................นายอำเภอสารภีได้กล่าวต้อนรับคณะผู้มาเยือน</a:t>
                      </a:r>
                      <a:b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อำเภอสารภีอำเภอคุณธรรม ในลำดับต่อไป</a:t>
                      </a: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ฯลฯ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28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07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61F7F0E3-65DE-4B78-AAD1-D3A3336AE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977" y="371584"/>
            <a:ext cx="4382112" cy="53347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D77511F-40F8-4A83-8545-CA39CA63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36" y="1003414"/>
            <a:ext cx="3905795" cy="363905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745ADE64-E1AB-4013-B9DB-32554D227B49}"/>
              </a:ext>
            </a:extLst>
          </p:cNvPr>
          <p:cNvSpPr/>
          <p:nvPr/>
        </p:nvSpPr>
        <p:spPr>
          <a:xfrm>
            <a:off x="3228755" y="4686273"/>
            <a:ext cx="529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๑. กิจกรรมแต่ละองค์กร ประกอบด้วยภาพกิจกรรมการขับเคลื่อนส่งเสริมองค์กรคุณธรรม</a:t>
            </a:r>
          </a:p>
          <a:p>
            <a:r>
              <a:rPr lang="th-TH" sz="1600" dirty="0"/>
              <a:t>๒. ภาพกิจกรรมการประชุม </a:t>
            </a:r>
            <a:r>
              <a:rPr lang="th-TH" sz="1600" dirty="0" err="1"/>
              <a:t>การทำ</a:t>
            </a:r>
            <a:r>
              <a:rPr lang="th-TH" sz="1600" dirty="0"/>
              <a:t> </a:t>
            </a:r>
            <a:r>
              <a:rPr lang="en-US" sz="1600" dirty="0"/>
              <a:t>MOU </a:t>
            </a:r>
            <a:r>
              <a:rPr lang="th-TH" sz="1600" dirty="0" err="1"/>
              <a:t>การทำ</a:t>
            </a:r>
            <a:r>
              <a:rPr lang="th-TH" sz="1600" dirty="0"/>
              <a:t>แผนการดำเนินงานคุณธรรมตามเป้าหมาย จากการกำหนดปัญหาที่อยากแก้ ความดีที่อยากทำ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1DBA6CF-9120-4FD6-AF3D-CE8F7A9D9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59" y="371584"/>
            <a:ext cx="1771897" cy="135273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84A33B7-FE68-483E-924D-F3F1310B469C}"/>
              </a:ext>
            </a:extLst>
          </p:cNvPr>
          <p:cNvSpPr/>
          <p:nvPr/>
        </p:nvSpPr>
        <p:spPr>
          <a:xfrm>
            <a:off x="1182393" y="1724323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</a:t>
            </a:r>
            <a:r>
              <a:rPr lang="th-TH" sz="1800" dirty="0"/>
              <a:t>มุมฉายวีดิทัศน์ </a:t>
            </a:r>
            <a:endParaRPr lang="th-TH" dirty="0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8DAF93D-E7E5-4405-95EE-1B0D305AC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04" y="2580621"/>
            <a:ext cx="2876951" cy="222916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5782234-3D45-4E79-A225-826CFA9B9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900" y="2245312"/>
            <a:ext cx="426757" cy="33530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FF83E11-1DD3-46F1-A69C-492733184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707" y="4809782"/>
            <a:ext cx="438950" cy="231668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4DCBDF9-7B2F-4C01-92CE-BF4C52A46AC1}"/>
              </a:ext>
            </a:extLst>
          </p:cNvPr>
          <p:cNvSpPr/>
          <p:nvPr/>
        </p:nvSpPr>
        <p:spPr>
          <a:xfrm>
            <a:off x="652716" y="5061642"/>
            <a:ext cx="302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</a:t>
            </a:r>
            <a:r>
              <a:rPr lang="th-TH" sz="1800" dirty="0"/>
              <a:t>มุมนิทรรศการขององค์กรในอำเภอ</a:t>
            </a:r>
            <a:r>
              <a:rPr lang="th-TH" dirty="0"/>
              <a:t>	 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C4BEDDB-1DD4-4E17-8CB1-5C851E546A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4481" y="371584"/>
            <a:ext cx="1829055" cy="215295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0E7843CA-9DBF-4D07-BF97-DDCC7DBE1D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4847" y="2990598"/>
            <a:ext cx="2648320" cy="224821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9D56824-EE53-4A9E-B47B-C98785F82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5629" y="2655289"/>
            <a:ext cx="426757" cy="335309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BAE0539-6320-46E5-B09A-E4B7DC1DC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5629" y="5238812"/>
            <a:ext cx="438950" cy="231668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93413970-691E-4C40-B084-4A91EB670CAD}"/>
              </a:ext>
            </a:extLst>
          </p:cNvPr>
          <p:cNvSpPr/>
          <p:nvPr/>
        </p:nvSpPr>
        <p:spPr>
          <a:xfrm>
            <a:off x="9222962" y="5470480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/>
              <a:t>มุมนิทรรศการชุมชนในอำเภอ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87021D12-A1E9-47A9-B7C7-2FE6F4B626ED}"/>
              </a:ext>
            </a:extLst>
          </p:cNvPr>
          <p:cNvSpPr/>
          <p:nvPr/>
        </p:nvSpPr>
        <p:spPr>
          <a:xfrm>
            <a:off x="5138073" y="5584862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/>
              <a:t>ทางเข้าห้องนิทรรศการ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6D80D762-72DD-4F1B-8280-329ED0AC55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8092" y="5984972"/>
            <a:ext cx="987638" cy="341406"/>
          </a:xfrm>
          <a:prstGeom prst="rect">
            <a:avLst/>
          </a:prstGeom>
        </p:spPr>
      </p:pic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602EB526-33AF-4918-97E6-6EA6238A6923}"/>
              </a:ext>
            </a:extLst>
          </p:cNvPr>
          <p:cNvCxnSpPr/>
          <p:nvPr/>
        </p:nvCxnSpPr>
        <p:spPr>
          <a:xfrm>
            <a:off x="138223" y="127591"/>
            <a:ext cx="11876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EF704E87-36EC-4A66-8978-7075821A7974}"/>
              </a:ext>
            </a:extLst>
          </p:cNvPr>
          <p:cNvCxnSpPr>
            <a:cxnSpLocks/>
          </p:cNvCxnSpPr>
          <p:nvPr/>
        </p:nvCxnSpPr>
        <p:spPr>
          <a:xfrm>
            <a:off x="138223" y="127591"/>
            <a:ext cx="0" cy="6453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56F01DF7-E7D3-4262-B31A-58A77F5C31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04655" y="127591"/>
            <a:ext cx="6097" cy="646232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566365D6-8C36-445A-954E-34D1DCCD75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22461" y="5756666"/>
            <a:ext cx="4603891" cy="45719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EDFCA7E3-B927-4783-92C3-0A8FC676C7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8633" y="5769500"/>
            <a:ext cx="4811984" cy="50988"/>
          </a:xfrm>
          <a:prstGeom prst="rect">
            <a:avLst/>
          </a:prstGeom>
        </p:spPr>
      </p:pic>
      <p:cxnSp>
        <p:nvCxnSpPr>
          <p:cNvPr id="31" name="ตัวเชื่อมต่อตรง 30">
            <a:extLst>
              <a:ext uri="{FF2B5EF4-FFF2-40B4-BE49-F238E27FC236}">
                <a16:creationId xmlns:a16="http://schemas.microsoft.com/office/drawing/2014/main" id="{CCBDF6DF-1626-4F65-B4AD-9283D5F89738}"/>
              </a:ext>
            </a:extLst>
          </p:cNvPr>
          <p:cNvCxnSpPr>
            <a:cxnSpLocks/>
          </p:cNvCxnSpPr>
          <p:nvPr/>
        </p:nvCxnSpPr>
        <p:spPr>
          <a:xfrm>
            <a:off x="4726352" y="5607676"/>
            <a:ext cx="0" cy="493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CBB15D94-5945-46F2-AAA1-2F611AB442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7469" y="5607676"/>
            <a:ext cx="609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22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46A097-AABA-4EAF-91F9-CC4AB230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816" y="0"/>
            <a:ext cx="6466367" cy="846987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/>
              <a:t>ตัวอย่างแผ่นพับนำเสนอข้อมูล/องค์ความรู้อำเภอคุณธรรม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434D6723-8876-49D9-A59F-1E4A1935E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49" y="755650"/>
            <a:ext cx="10792045" cy="59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6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CC7CF6DA-6167-4F0D-B0CF-F3A2CBAD7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14" y="329609"/>
            <a:ext cx="10675088" cy="62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4A3383-4291-48BF-A784-233521C11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339" y="2771391"/>
            <a:ext cx="5989320" cy="84899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๘๗๘ อำเภอ ใน ๗๖ จังหวัด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A47F7F8-8829-4017-A29B-CDD40713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243" y="764627"/>
            <a:ext cx="2073513" cy="84899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2455015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D3013A80-2430-4D6A-ADF1-36A7A1362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158" y="212725"/>
            <a:ext cx="11057861" cy="6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5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38811A25-06F4-426C-BCF6-CCB7B50CA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220" y="310085"/>
            <a:ext cx="10749516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03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93A6568-9280-4C66-8CA3-18058F40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76" y="2389150"/>
            <a:ext cx="10515600" cy="2948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115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81296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9A6A67-CFC7-41E6-ACA8-986FE3F28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167"/>
            <a:ext cx="10515600" cy="4521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ระดับที่ ๑ อำเภอส่งเสริมคุณธรรม 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อำเภอที่มีการแสดงเจตนารมณ์จะพัฒนาให้เป็นอำเภอคุณธรรม โดยกำหนดเป้าหมายร่วมกัน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ในการพัฒนาคุณธรรมระดับอำเภอ มีแผน/การประสานเครือข่ายภาคประชารัฐ/ศาสนา แต่การดำเนินงาน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อาจยังไม่ปรากฏไม่ชัดเจน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ระดับที่ ๒ อำเภอคุณธรรม 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อำเภอส่งเสริมคุณธรรม ที่มีกระบวนการพัฒนาคุณธรรมขององค์กรเครือข่ายที่หลากหลาย มีการบริหารจัดการให้บรรลุตามเป้าหมายและแผนงานที่กำหนดไว้ เกิดรูปแบบที่เป็นรูปธรรมไปทั่วอำเภอ คนทำดีมากขึ้น ปัญหาเชิงคุณธรรมในระดับอำเภอลดลง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                                          ต่อ                              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F5FBCBF1-796B-426B-9FB2-F0135C35F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787" y="518121"/>
            <a:ext cx="2828425" cy="62611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ระดับอำเภอคุณธรรม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17443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280EC1-4140-42B9-9AE1-05253E11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ระดับที่ ๓ อำเภอคุณธรรมต้นแบบ 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อำเภอคุณธรรมที่ดำเนินการประสบผลสำเร็จทั้งในกระบวนการพัฒนา เกิดองค์กรคุณธรรม ชุมชนคุณธรรม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มีผลงานเชิงประจักษ์ ครอบคลุมทุกภาคส่วนในพื้นที่ ปัญหาสำคัญของอำเภอลดลง มีองค์ความรู้ที่สามารถถ่ายทอด/เป็นแหล่งเรียนรู้กับอำเภออื่น ๆ ได้</a:t>
            </a:r>
          </a:p>
        </p:txBody>
      </p:sp>
    </p:spTree>
    <p:extLst>
      <p:ext uri="{BB962C8B-B14F-4D97-AF65-F5344CB8AC3E}">
        <p14:creationId xmlns:p14="http://schemas.microsoft.com/office/powerpoint/2010/main" val="212629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DC1EBB-5037-49F9-AB13-C87BE3358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9"/>
            <a:ext cx="10515600" cy="4475754"/>
          </a:xfrm>
        </p:spPr>
        <p:txBody>
          <a:bodyPr/>
          <a:lstStyle/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ขั้นเตรียมการ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๑. สร้างความเข้าใจ/ตระหนักถึงความสำคัญให้กับผู้บริหารอำเภอ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๒. สร้างเครือข่ายวิทยากรในการขับเคลื่อนอำเภอคุณธรรม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๓. สร้างความรู้ความเข้าใจให้ทุกภาคส่วนเพื่อการมีส่วนร่วมขับเคลื่อนอำเภอคุณธรรม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DDFF4B64-0C11-4BD5-A143-97A2293C9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746" y="594508"/>
            <a:ext cx="5642508" cy="62611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กระบวนการส่งเสริมและพัฒนาอำเภอคุณธรรม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42090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6DF01B-B410-45AD-A43B-520A3EA8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86"/>
            <a:ext cx="10515600" cy="65815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ขั้นดำเนินการ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ประชุมกำหนดคุณธรรมเป้าหมาย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“ปัญหาที่อยากแก้”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“ความดีที่อยากทำ”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กำหนดคุณธรรมเป้าหมายที่นอกเหนือจากคุณธรรมพื้นฐาน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“พอเพียง วินัย สุจริต จิตอาสา”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จัดทำแผนส่งเสริมคุณธรรมระดับอำเภอที่สอดคล้องกับคุณธรรมพื้นฐานและคุณธรรมเป้าหมาย</a:t>
            </a:r>
          </a:p>
          <a:p>
            <a:pPr marL="0" indent="0">
              <a:buNone/>
            </a:pPr>
            <a:r>
              <a:rPr lang="th-TH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มอบหมายเจ้าหน้าที่/ทีมงานของอำเภอ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ประกาศเจตนารมณ์อำเภอคุณธรรม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ในที่ประชุมหัวหน้าส่วนประจำเดือน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จัดทำประกาศเจตนารมณ์เป็นลายลักษณ์อักษร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จัดทำป้ายประกาศเจตนารมณ์ ณ ที่ว่าการอำเภอ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สามารถดำเนินการพร้อมกันได้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6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64D77CB-B507-4322-A014-E407A498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608"/>
            <a:ext cx="10515600" cy="6379535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อำเภอมีการแต่งตั้งคณะกรรมการในการดำเนินการส่งเสริมคุณธรรม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มาจากหลายภาคส่วนในอำเภอ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อำเภอมีการดำเนินงานตามแผนจนเกิดผลสำเร็จ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อย่างน้อย ๒๐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 ผลักดันให้แผนอำเภอบรรจุเป็นส่วนหนึ่งของยุทธศาสตร์จังหวัด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๖. อำเภอมีการประกาศยกย่อง เชิดชูเกียรติ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คัดเลือกบุคคล ชุมชน และองค์กร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เผยแพร่ผลงาน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๗. ผลสำเร็จ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มีการจัดกิจกรรมสนับสนุนในพื้นที่อย่างต่อเนื่อง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ปัญหาได้รับการแก้ไขให้ดีขึ้น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6695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6FFCA55-6969-4A1A-9DFB-AE34E3BD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729"/>
            <a:ext cx="10515600" cy="5677233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๘. อำเภอมีกิจกรรมเพิ่มเติม ๓ มิติ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กิจกรรมทางศาสนา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กิจกรรมนำหลักปรัชญาของเศรษฐกิจพอเพียง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กิจกรรมนำหลักวิถีวัฒนธรรมธรรมไปสู่การปฏิบัติ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๙. อำเภอมีองค์ความรู้จากกระบวนการพัฒนาอำเภอ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มีกระบวนการพัฒนาองค์กร/หน่วยงานอย่างน้อย ๑ แห่ง พร้อมวิทยากร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มีกระบวนการพัฒนาชุมชนคุณธรรมอย่างน้อย ๑ ชุมชน พร้อมวิทยากร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มีองค์กร/หน่วยงาน/ชุมชน ที่เป็นแหล่งเรียนรู้อย่างน้อย ๑ องค์กร/ชุมชน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043083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3407</Words>
  <Application>Microsoft Office PowerPoint</Application>
  <PresentationFormat>แบบจอกว้าง</PresentationFormat>
  <Paragraphs>564</Paragraphs>
  <Slides>32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ตัวอย่างแผ่นพับนำเสนอข้อมูล/องค์ความรู้อำเภอคุณธรรม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phayao thailand</dc:creator>
  <cp:lastModifiedBy>phayao thailand</cp:lastModifiedBy>
  <cp:revision>102</cp:revision>
  <dcterms:created xsi:type="dcterms:W3CDTF">2019-09-09T06:30:18Z</dcterms:created>
  <dcterms:modified xsi:type="dcterms:W3CDTF">2019-09-09T12:15:49Z</dcterms:modified>
</cp:coreProperties>
</file>