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1112" r:id="rId2"/>
    <p:sldId id="1095" r:id="rId3"/>
    <p:sldId id="260" r:id="rId4"/>
    <p:sldId id="1096" r:id="rId5"/>
    <p:sldId id="1097" r:id="rId6"/>
    <p:sldId id="1098" r:id="rId7"/>
    <p:sldId id="1100" r:id="rId8"/>
    <p:sldId id="1109" r:id="rId9"/>
    <p:sldId id="1102" r:id="rId10"/>
    <p:sldId id="1105" r:id="rId11"/>
    <p:sldId id="1103" r:id="rId12"/>
    <p:sldId id="1104" r:id="rId13"/>
    <p:sldId id="1107" r:id="rId14"/>
    <p:sldId id="1108" r:id="rId15"/>
    <p:sldId id="261" r:id="rId16"/>
    <p:sldId id="306" r:id="rId17"/>
  </p:sldIdLst>
  <p:sldSz cx="12192000" cy="6858000"/>
  <p:notesSz cx="6858000" cy="9144000"/>
  <p:embeddedFontLst>
    <p:embeddedFont>
      <p:font typeface="Athiti" panose="00000800000000000000" pitchFamily="2" charset="-34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FC Subject Rounded [Non-cml.] B" pitchFamily="2" charset="-34"/>
      <p:bold r:id="rId25"/>
    </p:embeddedFont>
    <p:embeddedFont>
      <p:font typeface="Itim" panose="00000500000000000000" pitchFamily="50" charset="-34"/>
      <p:regular r:id="rId26"/>
    </p:embeddedFont>
    <p:embeddedFont>
      <p:font typeface="Mitr" panose="00000500000000000000" pitchFamily="2" charset="-34"/>
      <p:regular r:id="rId27"/>
    </p:embeddedFont>
    <p:embeddedFont>
      <p:font typeface="TH SarabunPSK" panose="020B0500040200020003" pitchFamily="34" charset="-34"/>
      <p:regular r:id="rId28"/>
      <p:bold r:id="rId29"/>
      <p:italic r:id="rId30"/>
      <p:boldItalic r:id="rId3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1F73"/>
    <a:srgbClr val="CD67BA"/>
    <a:srgbClr val="735CAC"/>
    <a:srgbClr val="D1D8F4"/>
    <a:srgbClr val="00CCFF"/>
    <a:srgbClr val="010E52"/>
    <a:srgbClr val="CC0099"/>
    <a:srgbClr val="FFCCFF"/>
    <a:srgbClr val="FF99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1EC1D-3933-4677-8343-5E48603017A1}" v="3" dt="2024-02-04T07:39:23.526"/>
    <p1510:client id="{AB3428FD-74C0-4DC6-B7E1-257FB4308F9B}" v="1702" dt="2024-02-04T05:14:44.457"/>
    <p1510:client id="{C0431803-C2C7-48B2-BF61-2A8AB4247B4F}" v="31" dt="2024-02-04T08:49:48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DC83-F4B9-5A19-9D30-326F44353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F1443-2151-FE5E-7CBF-EDC927ED9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26EF-CDE3-B6A3-9970-8DAC934C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10710-D739-942E-CB04-F9061946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D69EB-AE76-FA55-163C-89102D05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221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19E5-A41B-8D71-696F-D3B959E9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C8FEB-F5A7-B457-2505-C78CB2534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64C92-CED7-F874-1C6B-B0723EB5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EF4C7-3DDD-C948-6B98-EFD58617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065F-BFD1-7D70-7ECE-F7F21D92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75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E586D3-1C00-A754-02AA-9D62C7717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9C372-FF7E-CA02-00B4-89F3EBE64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6C5E4-11C3-4B3D-53E8-EA5A2B4E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1B00D-9BC9-CE87-D981-0C6BC450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A43B5-8FDD-B86C-6648-F30E4BAB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69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39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9813-7798-90BF-1FA0-C9A8010F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341DD-926A-D0BB-4E59-006674889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87F08-6891-B243-D414-EE72E2A0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E782D-A215-580F-5907-6DD017DA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80BB4-B816-3A59-92A9-7AD09D83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2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3AA4-4EBD-0359-868A-6FD6475B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944A3-9B61-9321-DA07-005393202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26721-CD18-8425-325A-627DB301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7DC72-7F30-D31D-611E-3E6923EE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04EE3-ECCC-E46A-3FA8-1EC2727F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604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38E97-0E9B-A7D8-4D85-0D69829E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29622-0AE2-1168-4F39-24408FA3F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C5471-D78B-FEF7-9D17-CC26CA18B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2EE-FFCD-8A45-A3EF-00521E2C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EF52F-1F5E-70CA-5C01-4D8224EA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405FE-25F4-8147-B489-551775F3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970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CDE6-CFF3-07F5-5EF2-77A7A36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FC3AD-F5F1-5639-C9EF-3A94E5842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5340B-794F-52C4-ECF4-9ACB74C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D0C9-DD85-638A-F13D-11095C593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94B72-10A5-27C9-B1D7-2FC2AE70E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B741F-7402-C9D4-937E-E714B5F8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92441-7BF1-6D5D-526E-7F2AE5B9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3571F-2D2C-C35F-F72C-8F1C91CD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02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4C82-B8AB-19CB-AFAC-702DFECA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68523-79F8-4030-0373-31CE28C1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EF1AB-C4FC-8D57-7521-EE381520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14B48-6B55-09FD-72B1-5D9CD5C4F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571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56D03-E950-7AEA-BDFB-1AE1DBF0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E2500-D8E7-6146-09F6-A53F31C5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BB977-B8C0-A515-9D57-5B0D54F5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7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1AB2-9E1C-5357-DDEA-357F2143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102BB-6BC1-6EBC-747B-4DA122B98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F43AF-E862-6646-205B-6D69F1202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57894-E9DD-6914-3306-387C1BF8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684D7-FCC6-D22A-49B5-B37C2CB4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DD9A9-2730-DB4D-3AF9-36FF72EA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128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4994-4778-F519-3BCA-474C8602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E8E5A-521F-E086-18A5-B8AA5399B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5F588-A3B7-D81E-B8E8-1674ECC9C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A511E-83AF-F331-9E47-871CECC5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50491-4BE0-ABD4-C923-6A6B51CE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4699A-DE8A-0BDC-716E-AEBA7867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23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0602A-ECE8-FDCA-A218-1F30E95F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8BA4F-03CA-4F6D-A510-C9A89075D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E43C9-A208-8D56-0A05-74A2DEA7C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769E-6EFC-4D80-82EB-9B04FD21C263}" type="datetimeFigureOut">
              <a:rPr lang="th-TH" smtClean="0"/>
              <a:t>08/02/67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381E-3758-FEA6-6D52-E9F37D626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6ED2-2BF6-EC52-DA68-EB4C8AF7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263D-8E4E-47BE-93E5-4C50D87C1E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622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7.pn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12" Type="http://schemas.openxmlformats.org/officeDocument/2006/relationships/image" Target="../media/image96.jpg"/><Relationship Id="rId2" Type="http://schemas.openxmlformats.org/officeDocument/2006/relationships/image" Target="../media/image86.jpeg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11" Type="http://schemas.openxmlformats.org/officeDocument/2006/relationships/image" Target="../media/image95.png"/><Relationship Id="rId5" Type="http://schemas.openxmlformats.org/officeDocument/2006/relationships/image" Target="../media/image89.jp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jpg"/><Relationship Id="rId9" Type="http://schemas.openxmlformats.org/officeDocument/2006/relationships/image" Target="../media/image93.png"/><Relationship Id="rId14" Type="http://schemas.openxmlformats.org/officeDocument/2006/relationships/image" Target="../media/image9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950A-0FE7-06CE-FF84-87FFD6597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511"/>
            <a:ext cx="12192000" cy="686223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BF2F31-6EBD-C4AE-648B-B27A34F67F49}"/>
              </a:ext>
            </a:extLst>
          </p:cNvPr>
          <p:cNvGrpSpPr/>
          <p:nvPr/>
        </p:nvGrpSpPr>
        <p:grpSpPr>
          <a:xfrm>
            <a:off x="-158885" y="2016330"/>
            <a:ext cx="12350885" cy="4007650"/>
            <a:chOff x="-76275" y="2455245"/>
            <a:chExt cx="12209370" cy="40076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C4028C-5AEF-E049-2EF1-3E8ED4982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2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>
              <a:off x="-58905" y="2455245"/>
              <a:ext cx="12192000" cy="19967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6EB0C-765D-90F6-C45D-62F9163F7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grayscl/>
              <a:alphaModFix am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 flipV="1">
              <a:off x="-76275" y="4466127"/>
              <a:ext cx="12192000" cy="199676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BB173F6-12CE-7333-B36C-28C2084E79E3}"/>
              </a:ext>
            </a:extLst>
          </p:cNvPr>
          <p:cNvSpPr txBox="1"/>
          <p:nvPr/>
        </p:nvSpPr>
        <p:spPr>
          <a:xfrm>
            <a:off x="198475" y="350599"/>
            <a:ext cx="116537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การขับเคลื่อนคุณธรรมในสังคมไทย</a:t>
            </a:r>
          </a:p>
          <a:p>
            <a:pPr algn="ctr"/>
            <a:r>
              <a:rPr lang="th-TH" sz="44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ประจำปีงบประมาณ พ.ศ. ๒๕๖๗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F6C92F-9EEA-7231-5CB5-5F92F12E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5034430" y="2967616"/>
            <a:ext cx="2507892" cy="1748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066CB-C0C3-63E6-2F81-E5FA690B9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5741862" y="4890297"/>
            <a:ext cx="708276" cy="661503"/>
          </a:xfrm>
          <a:prstGeom prst="rect">
            <a:avLst/>
          </a:prstGeom>
        </p:spPr>
      </p:pic>
      <p:pic>
        <p:nvPicPr>
          <p:cNvPr id="15" name="Picture 2" descr="Free vector hand drawn sparkling stars collection">
            <a:extLst>
              <a:ext uri="{FF2B5EF4-FFF2-40B4-BE49-F238E27FC236}">
                <a16:creationId xmlns:a16="http://schemas.microsoft.com/office/drawing/2014/main" id="{DBCBE8B6-01C5-1EBE-4EF4-FCA39AE0D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28935" r="50000" b="51277"/>
          <a:stretch/>
        </p:blipFill>
        <p:spPr bwMode="auto">
          <a:xfrm>
            <a:off x="1077258" y="1942094"/>
            <a:ext cx="57404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vector hand drawn sparkling stars collection">
            <a:extLst>
              <a:ext uri="{FF2B5EF4-FFF2-40B4-BE49-F238E27FC236}">
                <a16:creationId xmlns:a16="http://schemas.microsoft.com/office/drawing/2014/main" id="{895ABBEC-467C-56E9-C0E0-E8DE3459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8241648" y="4228597"/>
            <a:ext cx="61861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vector hand drawn sparkling stars collection">
            <a:extLst>
              <a:ext uri="{FF2B5EF4-FFF2-40B4-BE49-F238E27FC236}">
                <a16:creationId xmlns:a16="http://schemas.microsoft.com/office/drawing/2014/main" id="{02085DA0-85E5-73FF-929B-962CCB5A7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10654591" y="1834197"/>
            <a:ext cx="463585" cy="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vector hand drawn sparkling stars collection">
            <a:extLst>
              <a:ext uri="{FF2B5EF4-FFF2-40B4-BE49-F238E27FC236}">
                <a16:creationId xmlns:a16="http://schemas.microsoft.com/office/drawing/2014/main" id="{FE1EAF6E-C65B-8932-A6FF-A1F496857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76760" r="47524" b="3160"/>
          <a:stretch/>
        </p:blipFill>
        <p:spPr bwMode="auto">
          <a:xfrm>
            <a:off x="2886343" y="4014302"/>
            <a:ext cx="771018" cy="6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36D51DA7-A3F0-606B-C0FC-75E34127D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419744" y="4695416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ree vector hand drawn sparkling stars collection">
            <a:extLst>
              <a:ext uri="{FF2B5EF4-FFF2-40B4-BE49-F238E27FC236}">
                <a16:creationId xmlns:a16="http://schemas.microsoft.com/office/drawing/2014/main" id="{C86E309E-28CB-EA53-40BF-50B7BBA51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28935" r="50000" b="51277"/>
          <a:stretch/>
        </p:blipFill>
        <p:spPr bwMode="auto">
          <a:xfrm>
            <a:off x="11118176" y="3773425"/>
            <a:ext cx="57404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507EA01F-4111-55A4-4972-B7E3EA1F7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8671278" y="2569086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6B7128-A6C8-D73B-9761-6460E391E0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37839" r="2042" b="39205"/>
          <a:stretch/>
        </p:blipFill>
        <p:spPr>
          <a:xfrm>
            <a:off x="0" y="4443705"/>
            <a:ext cx="12192000" cy="16341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F3ED90-D805-C54A-96B1-7199BBED0F73}"/>
              </a:ext>
            </a:extLst>
          </p:cNvPr>
          <p:cNvSpPr/>
          <p:nvPr/>
        </p:nvSpPr>
        <p:spPr>
          <a:xfrm>
            <a:off x="0" y="5962883"/>
            <a:ext cx="12174429" cy="888838"/>
          </a:xfrm>
          <a:prstGeom prst="rect">
            <a:avLst/>
          </a:prstGeom>
          <a:solidFill>
            <a:srgbClr val="491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F30550-5A12-DC31-F2AD-17AADFD1EA61}"/>
              </a:ext>
            </a:extLst>
          </p:cNvPr>
          <p:cNvSpPr/>
          <p:nvPr/>
        </p:nvSpPr>
        <p:spPr>
          <a:xfrm>
            <a:off x="7894806" y="5296251"/>
            <a:ext cx="4085181" cy="888838"/>
          </a:xfrm>
          <a:prstGeom prst="rect">
            <a:avLst/>
          </a:prstGeom>
          <a:solidFill>
            <a:srgbClr val="491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7D1DCA-E7A9-28C0-6197-D9BAA6E94849}"/>
              </a:ext>
            </a:extLst>
          </p:cNvPr>
          <p:cNvSpPr txBox="1"/>
          <p:nvPr/>
        </p:nvSpPr>
        <p:spPr>
          <a:xfrm>
            <a:off x="4126618" y="5857454"/>
            <a:ext cx="41150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นายชัยพล สุขเอี่ยม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FC Subject Rounded [Non-cml.] B" pitchFamily="2" charset="-34"/>
                <a:cs typeface="FC Subject Rounded [Non-cml.] B" pitchFamily="2" charset="-34"/>
              </a:rPr>
              <a:t>อธิบดีกรมการศาสนา</a:t>
            </a:r>
          </a:p>
        </p:txBody>
      </p:sp>
    </p:spTree>
    <p:extLst>
      <p:ext uri="{BB962C8B-B14F-4D97-AF65-F5344CB8AC3E}">
        <p14:creationId xmlns:p14="http://schemas.microsoft.com/office/powerpoint/2010/main" val="21837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ee vector pink and purple shades wavy background">
            <a:extLst>
              <a:ext uri="{FF2B5EF4-FFF2-40B4-BE49-F238E27FC236}">
                <a16:creationId xmlns:a16="http://schemas.microsoft.com/office/drawing/2014/main" id="{54A3FE9C-9292-1BB6-B0BF-621D5E9E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FD284C-A4CF-FF07-7B92-DD4A2545A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07"/>
          <a:stretch/>
        </p:blipFill>
        <p:spPr>
          <a:xfrm>
            <a:off x="10398078" y="4284585"/>
            <a:ext cx="2116744" cy="1863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BDC039-9364-E5CB-3F08-FF58E655B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" y="4266985"/>
            <a:ext cx="2822498" cy="18690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9D008E-B9EB-4E3D-FE5D-E6E25FE83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532" y="3292541"/>
            <a:ext cx="2520308" cy="16609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4EE0F8F-E437-7EBC-F8D9-3E99DE99C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35124" y="5109994"/>
            <a:ext cx="1936843" cy="127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8F4BD-6C2D-6CA3-5655-977EB620B718}"/>
              </a:ext>
            </a:extLst>
          </p:cNvPr>
          <p:cNvSpPr txBox="1"/>
          <p:nvPr/>
        </p:nvSpPr>
        <p:spPr>
          <a:xfrm>
            <a:off x="963717" y="206150"/>
            <a:ext cx="10673557" cy="175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พิธีมอบเกียรติบัตรประกาศยกย่ององค์กรคุณธรรม</a:t>
            </a:r>
          </a:p>
          <a:p>
            <a:pPr algn="ctr">
              <a:lnSpc>
                <a:spcPct val="114000"/>
              </a:lnSpc>
            </a:pPr>
            <a:r>
              <a:rPr lang="th-TH" sz="24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สังกัดองค์กรอิสระ หน่วยราชการอิสระและองค์กรภาคเอกชน ในส่วนกลาง</a:t>
            </a:r>
          </a:p>
          <a:p>
            <a:pPr algn="ctr">
              <a:lnSpc>
                <a:spcPct val="114000"/>
              </a:lnSpc>
            </a:pPr>
            <a:r>
              <a:rPr lang="th-TH" sz="36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ประจำปีงบประมาณ พ.ศ. ๒๕๖๖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38CB6A-28F6-3D7A-5BA3-8A3A05B652F9}"/>
              </a:ext>
            </a:extLst>
          </p:cNvPr>
          <p:cNvGrpSpPr/>
          <p:nvPr/>
        </p:nvGrpSpPr>
        <p:grpSpPr>
          <a:xfrm>
            <a:off x="-189230" y="1556613"/>
            <a:ext cx="12238554" cy="4006087"/>
            <a:chOff x="-47091" y="2496502"/>
            <a:chExt cx="12238554" cy="40060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41F2F-08E5-642D-34E2-758B781D1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2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>
              <a:off x="-537" y="2496502"/>
              <a:ext cx="12192000" cy="19967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70DB18-24B3-3A99-40CF-8A728CC23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grayscl/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 flipV="1">
              <a:off x="-47091" y="4505821"/>
              <a:ext cx="12192000" cy="199676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74F6F6D-9010-9695-79D8-0EF4F5841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9494194" y="1358037"/>
            <a:ext cx="846308" cy="790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60F9F-37C4-1B62-4D15-593A3E7CEC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268222" y="160940"/>
            <a:ext cx="427272" cy="399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9E0B28-936B-F41A-9F85-5EE6028681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40468" y="873802"/>
            <a:ext cx="347864" cy="324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4A3278-724C-8914-8C83-E216084D8B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325825" y="60643"/>
            <a:ext cx="427272" cy="399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26E6F-9B28-3411-CE0D-D58EE20523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2070831" y="1856348"/>
            <a:ext cx="708276" cy="661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EE99-50D8-65C9-6D79-EB759D2A06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306453" y="1905647"/>
            <a:ext cx="427272" cy="399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9CE446-508F-5784-6452-FEC5B99ED3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341048" y="1126578"/>
            <a:ext cx="708276" cy="6615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92F115-200E-B78F-9DCF-63FA9B7F748B}"/>
              </a:ext>
            </a:extLst>
          </p:cNvPr>
          <p:cNvSpPr txBox="1"/>
          <p:nvPr/>
        </p:nvSpPr>
        <p:spPr>
          <a:xfrm>
            <a:off x="4216058" y="2335913"/>
            <a:ext cx="4277590" cy="448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lnSpc>
                <a:spcPts val="1888"/>
              </a:lnSpc>
            </a:pPr>
            <a:r>
              <a:rPr lang="th-TH" sz="5400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๑๕๓</a:t>
            </a:r>
            <a:r>
              <a:rPr lang="en-US" sz="5400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  <a:r>
              <a:rPr lang="th-TH" sz="5400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องค์กร</a:t>
            </a:r>
            <a:r>
              <a:rPr lang="en-US" sz="5400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tim" panose="00000500000000000000" pitchFamily="50" charset="-34"/>
                <a:cs typeface="Itim" panose="00000500000000000000" pitchFamily="50" charset="-34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EC3292-F875-57C9-D5EB-795C3246336E}"/>
              </a:ext>
            </a:extLst>
          </p:cNvPr>
          <p:cNvSpPr txBox="1"/>
          <p:nvPr/>
        </p:nvSpPr>
        <p:spPr>
          <a:xfrm>
            <a:off x="394003" y="6518494"/>
            <a:ext cx="11742871" cy="3674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lnSpc>
                <a:spcPts val="1888"/>
              </a:lnSpc>
            </a:pPr>
            <a:r>
              <a:rPr lang="th-TH" sz="2400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วันพุธที่ ๒๔ มกราคม ๒๕๖๗ ณ หอประชุมเล็ก ศูนย์วัฒนธรรมแห่งประเทศไทย</a:t>
            </a:r>
            <a:endParaRPr lang="en-US" sz="2400" dirty="0"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321205-5569-4BF3-530F-D920770D8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242" y="3182559"/>
            <a:ext cx="3127315" cy="19126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198120-5FEE-8710-2E01-88C2E962F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002" y="4953489"/>
            <a:ext cx="2116744" cy="1409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7928D1-0E6B-785D-1CF0-427DD675C0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738" r="13156"/>
          <a:stretch/>
        </p:blipFill>
        <p:spPr>
          <a:xfrm>
            <a:off x="4083444" y="2751631"/>
            <a:ext cx="4542817" cy="33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4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ee vector gradient abstract hexagon shapes background">
            <a:extLst>
              <a:ext uri="{FF2B5EF4-FFF2-40B4-BE49-F238E27FC236}">
                <a16:creationId xmlns:a16="http://schemas.microsoft.com/office/drawing/2014/main" id="{A252D7F4-65A3-3E59-EFC8-53C25AA7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387"/>
            <a:ext cx="12192000" cy="68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6330713-3989-D8D5-478A-389FA21F758C}"/>
              </a:ext>
            </a:extLst>
          </p:cNvPr>
          <p:cNvSpPr/>
          <p:nvPr/>
        </p:nvSpPr>
        <p:spPr>
          <a:xfrm>
            <a:off x="4133850" y="2768600"/>
            <a:ext cx="8940800" cy="28448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D6C58-E924-11C4-D257-2D4597BF8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7" t="1296" r="30416" b="2037"/>
          <a:stretch/>
        </p:blipFill>
        <p:spPr>
          <a:xfrm>
            <a:off x="266700" y="236331"/>
            <a:ext cx="4584700" cy="636492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7E2C6-0F98-2818-A298-8C60595814D6}"/>
              </a:ext>
            </a:extLst>
          </p:cNvPr>
          <p:cNvSpPr txBox="1"/>
          <p:nvPr/>
        </p:nvSpPr>
        <p:spPr>
          <a:xfrm>
            <a:off x="4851400" y="358053"/>
            <a:ext cx="7505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แผนปฏิบัติการ</a:t>
            </a:r>
          </a:p>
          <a:p>
            <a:pPr algn="ctr"/>
            <a:r>
              <a:rPr lang="th-TH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ด้านการส่งเสริมคุณธรรมแห่งชาติ ระยะที่ ๒ </a:t>
            </a:r>
          </a:p>
          <a:p>
            <a:pPr algn="ctr"/>
            <a:r>
              <a:rPr lang="th-TH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(พ.ศ. ๒๕๖๖ – ๒๕๗๐)</a:t>
            </a:r>
            <a:endParaRPr lang="th-TH" sz="18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0A3E5-9835-88CE-C77E-1FFF25EB0A12}"/>
              </a:ext>
            </a:extLst>
          </p:cNvPr>
          <p:cNvSpPr txBox="1"/>
          <p:nvPr/>
        </p:nvSpPr>
        <p:spPr>
          <a:xfrm>
            <a:off x="5784850" y="1803235"/>
            <a:ext cx="5829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ประจำปีงบประมาณ พ.ศ. ๒๕๖๗</a:t>
            </a:r>
          </a:p>
        </p:txBody>
      </p:sp>
      <p:pic>
        <p:nvPicPr>
          <p:cNvPr id="10" name="Picture 2" descr="Free vector hand drawn sparkling stars collection">
            <a:extLst>
              <a:ext uri="{FF2B5EF4-FFF2-40B4-BE49-F238E27FC236}">
                <a16:creationId xmlns:a16="http://schemas.microsoft.com/office/drawing/2014/main" id="{82B8DD6A-9B3E-0611-A71A-8B0634448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8718550" y="2636354"/>
            <a:ext cx="61861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vector hand drawn sparkling stars collection">
            <a:extLst>
              <a:ext uri="{FF2B5EF4-FFF2-40B4-BE49-F238E27FC236}">
                <a16:creationId xmlns:a16="http://schemas.microsoft.com/office/drawing/2014/main" id="{8C8108CD-83F8-B4B4-A797-6B9F8339C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5310442" y="1292892"/>
            <a:ext cx="61861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CF131C-EAB5-73EE-A207-1769A8D92760}"/>
              </a:ext>
            </a:extLst>
          </p:cNvPr>
          <p:cNvSpPr txBox="1"/>
          <p:nvPr/>
        </p:nvSpPr>
        <p:spPr>
          <a:xfrm>
            <a:off x="5259047" y="3760059"/>
            <a:ext cx="649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thiti" panose="00000800000000000000" pitchFamily="2" charset="-34"/>
                <a:cs typeface="Athiti" panose="00000800000000000000" pitchFamily="2" charset="-34"/>
              </a:rPr>
              <a:t>“คุณธรรมจับต้องได้”</a:t>
            </a:r>
          </a:p>
        </p:txBody>
      </p:sp>
    </p:spTree>
    <p:extLst>
      <p:ext uri="{BB962C8B-B14F-4D97-AF65-F5344CB8AC3E}">
        <p14:creationId xmlns:p14="http://schemas.microsoft.com/office/powerpoint/2010/main" val="2163003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vector pink and purple shades wavy background">
            <a:extLst>
              <a:ext uri="{FF2B5EF4-FFF2-40B4-BE49-F238E27FC236}">
                <a16:creationId xmlns:a16="http://schemas.microsoft.com/office/drawing/2014/main" id="{8E93B073-2D52-9FC0-F98A-2ECAA5EF7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1" cy="69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ree vector modern 2024 new year calendar template organize daily event vector">
            <a:extLst>
              <a:ext uri="{FF2B5EF4-FFF2-40B4-BE49-F238E27FC236}">
                <a16:creationId xmlns:a16="http://schemas.microsoft.com/office/drawing/2014/main" id="{F413A43E-B1CC-E964-5BB8-FDFF9D73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02" y="354733"/>
            <a:ext cx="7785101" cy="62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40EC9-76D1-4C25-EF5D-92BE1482586B}"/>
              </a:ext>
            </a:extLst>
          </p:cNvPr>
          <p:cNvSpPr txBox="1"/>
          <p:nvPr/>
        </p:nvSpPr>
        <p:spPr>
          <a:xfrm>
            <a:off x="161576" y="585364"/>
            <a:ext cx="5658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จุดเน้นการดำเนินงาน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53CBD-C168-BC1D-861B-325EAD1937CB}"/>
              </a:ext>
            </a:extLst>
          </p:cNvPr>
          <p:cNvSpPr txBox="1"/>
          <p:nvPr/>
        </p:nvSpPr>
        <p:spPr>
          <a:xfrm>
            <a:off x="-189982" y="1644157"/>
            <a:ext cx="116191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การพัฒนาระบบเครดิตทางสังคม</a:t>
            </a:r>
            <a:r>
              <a:rPr lang="en-US" sz="40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(Social Credit)</a:t>
            </a:r>
            <a:endParaRPr lang="th-TH" sz="40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6B773-BB6E-FC94-AFE7-34056ED08CF0}"/>
              </a:ext>
            </a:extLst>
          </p:cNvPr>
          <p:cNvSpPr txBox="1"/>
          <p:nvPr/>
        </p:nvSpPr>
        <p:spPr>
          <a:xfrm>
            <a:off x="762844" y="2352043"/>
            <a:ext cx="9820850" cy="5684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14000"/>
              </a:lnSpc>
            </a:pPr>
            <a:r>
              <a:rPr lang="th-TH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FC Subject Rounded [Non-cml.] B" pitchFamily="2" charset="-34"/>
                <a:cs typeface="FC Subject Rounded [Non-cml.] B" pitchFamily="2" charset="-34"/>
              </a:rPr>
              <a:t>“ให้คุณค่าต่อการทำความดี ในรูปแบบตัวเงินและไม่มีตัวเงิน”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EDC36D-76C5-2CD6-B6A8-EC0E93C57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281" y="3638998"/>
            <a:ext cx="3930997" cy="18747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8A4D95C-99CD-5DE7-2137-84A4765CA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38998"/>
            <a:ext cx="4152751" cy="214113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FD0C13-B46B-1F69-30E4-407E4289B009}"/>
              </a:ext>
            </a:extLst>
          </p:cNvPr>
          <p:cNvCxnSpPr>
            <a:cxnSpLocks/>
          </p:cNvCxnSpPr>
          <p:nvPr/>
        </p:nvCxnSpPr>
        <p:spPr>
          <a:xfrm>
            <a:off x="7484373" y="3610305"/>
            <a:ext cx="4812730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E75CA2-2710-A38B-A7C6-69D0D2CCE68D}"/>
              </a:ext>
            </a:extLst>
          </p:cNvPr>
          <p:cNvCxnSpPr/>
          <p:nvPr/>
        </p:nvCxnSpPr>
        <p:spPr>
          <a:xfrm>
            <a:off x="0" y="3610305"/>
            <a:ext cx="4330262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4DB384E-7693-C084-77E2-77A8C624E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428" y="5282823"/>
            <a:ext cx="2934993" cy="16542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132AF4F-07FC-A406-E7D3-0018CD597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570" y="5182000"/>
            <a:ext cx="3524556" cy="19013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23313E-11F0-A108-CC30-34DF63C5E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3936" y="3990464"/>
            <a:ext cx="2486865" cy="14130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A5E5C14-E52E-56F5-89F6-A77D407B5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750" y="3645621"/>
            <a:ext cx="2882493" cy="15207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4FF31A-B58D-CC5B-F2F1-789FA0AD65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916" y="5142227"/>
            <a:ext cx="2738745" cy="17768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1853EBB-4A65-35D9-498F-01A1A0B08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8470" y="5173035"/>
            <a:ext cx="3411652" cy="17460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698837-FBA8-757E-55F2-9818CA82C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6026" y="4746548"/>
            <a:ext cx="2022659" cy="11990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CAE8F8-8451-D5A0-E65B-B2B973A0BBB8}"/>
              </a:ext>
            </a:extLst>
          </p:cNvPr>
          <p:cNvSpPr txBox="1"/>
          <p:nvPr/>
        </p:nvSpPr>
        <p:spPr>
          <a:xfrm>
            <a:off x="1213842" y="6390635"/>
            <a:ext cx="9407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ชุมชนหนองสาหร่าย อำเภอพนมทวน จังหวัดกาญจนบุรี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784B3C4-1585-FD37-DA1C-621F2CDF63B1}"/>
              </a:ext>
            </a:extLst>
          </p:cNvPr>
          <p:cNvSpPr/>
          <p:nvPr/>
        </p:nvSpPr>
        <p:spPr>
          <a:xfrm>
            <a:off x="3949125" y="3240469"/>
            <a:ext cx="3766473" cy="7655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248910838">
                  <a:custGeom>
                    <a:avLst/>
                    <a:gdLst>
                      <a:gd name="connsiteX0" fmla="*/ 0 w 3766473"/>
                      <a:gd name="connsiteY0" fmla="*/ 382758 h 765516"/>
                      <a:gd name="connsiteX1" fmla="*/ 382758 w 3766473"/>
                      <a:gd name="connsiteY1" fmla="*/ 0 h 765516"/>
                      <a:gd name="connsiteX2" fmla="*/ 922930 w 3766473"/>
                      <a:gd name="connsiteY2" fmla="*/ 0 h 765516"/>
                      <a:gd name="connsiteX3" fmla="*/ 1433093 w 3766473"/>
                      <a:gd name="connsiteY3" fmla="*/ 0 h 765516"/>
                      <a:gd name="connsiteX4" fmla="*/ 2063294 w 3766473"/>
                      <a:gd name="connsiteY4" fmla="*/ 0 h 765516"/>
                      <a:gd name="connsiteX5" fmla="*/ 2603466 w 3766473"/>
                      <a:gd name="connsiteY5" fmla="*/ 0 h 765516"/>
                      <a:gd name="connsiteX6" fmla="*/ 3383715 w 3766473"/>
                      <a:gd name="connsiteY6" fmla="*/ 0 h 765516"/>
                      <a:gd name="connsiteX7" fmla="*/ 3766473 w 3766473"/>
                      <a:gd name="connsiteY7" fmla="*/ 382758 h 765516"/>
                      <a:gd name="connsiteX8" fmla="*/ 3766473 w 3766473"/>
                      <a:gd name="connsiteY8" fmla="*/ 382758 h 765516"/>
                      <a:gd name="connsiteX9" fmla="*/ 3383715 w 3766473"/>
                      <a:gd name="connsiteY9" fmla="*/ 765516 h 765516"/>
                      <a:gd name="connsiteX10" fmla="*/ 2783524 w 3766473"/>
                      <a:gd name="connsiteY10" fmla="*/ 765516 h 765516"/>
                      <a:gd name="connsiteX11" fmla="*/ 2123313 w 3766473"/>
                      <a:gd name="connsiteY11" fmla="*/ 765516 h 765516"/>
                      <a:gd name="connsiteX12" fmla="*/ 1583141 w 3766473"/>
                      <a:gd name="connsiteY12" fmla="*/ 765516 h 765516"/>
                      <a:gd name="connsiteX13" fmla="*/ 1042969 w 3766473"/>
                      <a:gd name="connsiteY13" fmla="*/ 765516 h 765516"/>
                      <a:gd name="connsiteX14" fmla="*/ 382758 w 3766473"/>
                      <a:gd name="connsiteY14" fmla="*/ 765516 h 765516"/>
                      <a:gd name="connsiteX15" fmla="*/ 0 w 3766473"/>
                      <a:gd name="connsiteY15" fmla="*/ 382758 h 765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66473" h="765516" fill="none" extrusionOk="0">
                        <a:moveTo>
                          <a:pt x="0" y="382758"/>
                        </a:moveTo>
                        <a:cubicBezTo>
                          <a:pt x="21921" y="201101"/>
                          <a:pt x="208158" y="21526"/>
                          <a:pt x="382758" y="0"/>
                        </a:cubicBezTo>
                        <a:cubicBezTo>
                          <a:pt x="518607" y="7352"/>
                          <a:pt x="655776" y="-26388"/>
                          <a:pt x="922930" y="0"/>
                        </a:cubicBezTo>
                        <a:cubicBezTo>
                          <a:pt x="1190084" y="26388"/>
                          <a:pt x="1292006" y="16889"/>
                          <a:pt x="1433093" y="0"/>
                        </a:cubicBezTo>
                        <a:cubicBezTo>
                          <a:pt x="1574180" y="-16889"/>
                          <a:pt x="1860946" y="1636"/>
                          <a:pt x="2063294" y="0"/>
                        </a:cubicBezTo>
                        <a:cubicBezTo>
                          <a:pt x="2265642" y="-1636"/>
                          <a:pt x="2336809" y="25148"/>
                          <a:pt x="2603466" y="0"/>
                        </a:cubicBezTo>
                        <a:cubicBezTo>
                          <a:pt x="2870123" y="-25148"/>
                          <a:pt x="3027072" y="-38737"/>
                          <a:pt x="3383715" y="0"/>
                        </a:cubicBezTo>
                        <a:cubicBezTo>
                          <a:pt x="3626553" y="22560"/>
                          <a:pt x="3753007" y="178648"/>
                          <a:pt x="3766473" y="382758"/>
                        </a:cubicBezTo>
                        <a:lnTo>
                          <a:pt x="3766473" y="382758"/>
                        </a:lnTo>
                        <a:cubicBezTo>
                          <a:pt x="3755778" y="572759"/>
                          <a:pt x="3629068" y="767807"/>
                          <a:pt x="3383715" y="765516"/>
                        </a:cubicBezTo>
                        <a:cubicBezTo>
                          <a:pt x="3094323" y="784582"/>
                          <a:pt x="2939219" y="743608"/>
                          <a:pt x="2783524" y="765516"/>
                        </a:cubicBezTo>
                        <a:cubicBezTo>
                          <a:pt x="2627829" y="787424"/>
                          <a:pt x="2305798" y="797829"/>
                          <a:pt x="2123313" y="765516"/>
                        </a:cubicBezTo>
                        <a:cubicBezTo>
                          <a:pt x="1940828" y="733203"/>
                          <a:pt x="1692853" y="781651"/>
                          <a:pt x="1583141" y="765516"/>
                        </a:cubicBezTo>
                        <a:cubicBezTo>
                          <a:pt x="1473429" y="749381"/>
                          <a:pt x="1179731" y="744998"/>
                          <a:pt x="1042969" y="765516"/>
                        </a:cubicBezTo>
                        <a:cubicBezTo>
                          <a:pt x="906207" y="786034"/>
                          <a:pt x="703045" y="794388"/>
                          <a:pt x="382758" y="765516"/>
                        </a:cubicBezTo>
                        <a:cubicBezTo>
                          <a:pt x="175056" y="773724"/>
                          <a:pt x="-3485" y="588097"/>
                          <a:pt x="0" y="382758"/>
                        </a:cubicBezTo>
                        <a:close/>
                      </a:path>
                      <a:path w="3766473" h="765516" stroke="0" extrusionOk="0">
                        <a:moveTo>
                          <a:pt x="0" y="382758"/>
                        </a:moveTo>
                        <a:cubicBezTo>
                          <a:pt x="-51577" y="164461"/>
                          <a:pt x="150902" y="-14288"/>
                          <a:pt x="382758" y="0"/>
                        </a:cubicBezTo>
                        <a:cubicBezTo>
                          <a:pt x="687549" y="-8992"/>
                          <a:pt x="840704" y="-4526"/>
                          <a:pt x="1042969" y="0"/>
                        </a:cubicBezTo>
                        <a:cubicBezTo>
                          <a:pt x="1245234" y="4526"/>
                          <a:pt x="1310867" y="-1917"/>
                          <a:pt x="1553131" y="0"/>
                        </a:cubicBezTo>
                        <a:cubicBezTo>
                          <a:pt x="1795395" y="1917"/>
                          <a:pt x="1949636" y="-8925"/>
                          <a:pt x="2183332" y="0"/>
                        </a:cubicBezTo>
                        <a:cubicBezTo>
                          <a:pt x="2417028" y="8925"/>
                          <a:pt x="2521245" y="18183"/>
                          <a:pt x="2843543" y="0"/>
                        </a:cubicBezTo>
                        <a:cubicBezTo>
                          <a:pt x="3165841" y="-18183"/>
                          <a:pt x="3126683" y="6378"/>
                          <a:pt x="3383715" y="0"/>
                        </a:cubicBezTo>
                        <a:cubicBezTo>
                          <a:pt x="3574531" y="1671"/>
                          <a:pt x="3730509" y="158072"/>
                          <a:pt x="3766473" y="382758"/>
                        </a:cubicBezTo>
                        <a:lnTo>
                          <a:pt x="3766473" y="382758"/>
                        </a:lnTo>
                        <a:cubicBezTo>
                          <a:pt x="3731465" y="581053"/>
                          <a:pt x="3628675" y="782948"/>
                          <a:pt x="3383715" y="765516"/>
                        </a:cubicBezTo>
                        <a:cubicBezTo>
                          <a:pt x="3213096" y="776430"/>
                          <a:pt x="2959275" y="740387"/>
                          <a:pt x="2843543" y="765516"/>
                        </a:cubicBezTo>
                        <a:cubicBezTo>
                          <a:pt x="2727811" y="790645"/>
                          <a:pt x="2396100" y="783339"/>
                          <a:pt x="2213342" y="765516"/>
                        </a:cubicBezTo>
                        <a:cubicBezTo>
                          <a:pt x="2030584" y="747693"/>
                          <a:pt x="1834635" y="786316"/>
                          <a:pt x="1703179" y="765516"/>
                        </a:cubicBezTo>
                        <a:cubicBezTo>
                          <a:pt x="1571723" y="744716"/>
                          <a:pt x="1284710" y="796792"/>
                          <a:pt x="1072978" y="765516"/>
                        </a:cubicBezTo>
                        <a:cubicBezTo>
                          <a:pt x="861246" y="734240"/>
                          <a:pt x="534700" y="739380"/>
                          <a:pt x="382758" y="765516"/>
                        </a:cubicBezTo>
                        <a:cubicBezTo>
                          <a:pt x="154069" y="745336"/>
                          <a:pt x="-16007" y="618502"/>
                          <a:pt x="0" y="38275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65D6EA-979B-B557-0155-DB2751147A45}"/>
              </a:ext>
            </a:extLst>
          </p:cNvPr>
          <p:cNvSpPr txBox="1"/>
          <p:nvPr/>
        </p:nvSpPr>
        <p:spPr>
          <a:xfrm>
            <a:off x="4340750" y="3310226"/>
            <a:ext cx="305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n>
                  <a:solidFill>
                    <a:schemeClr val="bg1"/>
                  </a:solidFill>
                </a:ln>
                <a:solidFill>
                  <a:srgbClr val="010E5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thiti" panose="00000800000000000000" pitchFamily="2" charset="-34"/>
                <a:cs typeface="Athiti" panose="00000800000000000000" pitchFamily="2" charset="-34"/>
              </a:rPr>
              <a:t>ธนาคารความดี</a:t>
            </a:r>
          </a:p>
        </p:txBody>
      </p:sp>
    </p:spTree>
    <p:extLst>
      <p:ext uri="{BB962C8B-B14F-4D97-AF65-F5344CB8AC3E}">
        <p14:creationId xmlns:p14="http://schemas.microsoft.com/office/powerpoint/2010/main" val="108942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C997D-C165-B732-A02F-3BDC1CA8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CA7AD6-B60D-6DB1-1B92-670A6A8DB848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CF4A02-9A1A-E4DF-82DD-148CDEACF1A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46474-2DC1-DC37-BE11-5B481E86C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267"/>
          <a:stretch/>
        </p:blipFill>
        <p:spPr>
          <a:xfrm>
            <a:off x="620488" y="1698585"/>
            <a:ext cx="4812669" cy="173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0A139-2792-B5F2-F7FE-0CCC79842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alphaModFix am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1" b="30279"/>
          <a:stretch/>
        </p:blipFill>
        <p:spPr>
          <a:xfrm>
            <a:off x="-6486" y="4923072"/>
            <a:ext cx="12192000" cy="1996768"/>
          </a:xfrm>
          <a:prstGeom prst="rect">
            <a:avLst/>
          </a:prstGeom>
        </p:spPr>
      </p:pic>
      <p:pic>
        <p:nvPicPr>
          <p:cNvPr id="3074" name="Picture 2" descr="Free vector religious symbols around earth planet">
            <a:extLst>
              <a:ext uri="{FF2B5EF4-FFF2-40B4-BE49-F238E27FC236}">
                <a16:creationId xmlns:a16="http://schemas.microsoft.com/office/drawing/2014/main" id="{EA9D9061-C1D8-2EFF-CE59-B93590E4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20" y="3439858"/>
            <a:ext cx="3516358" cy="35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650396-C9A2-79A7-E561-C8E78257AAE8}"/>
              </a:ext>
            </a:extLst>
          </p:cNvPr>
          <p:cNvSpPr txBox="1"/>
          <p:nvPr/>
        </p:nvSpPr>
        <p:spPr>
          <a:xfrm>
            <a:off x="42826" y="4345569"/>
            <a:ext cx="6101442" cy="1059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th-TH" sz="28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ปฏิบัติตามคุณธรรมของการอยู่ร่วมกัน</a:t>
            </a:r>
          </a:p>
          <a:p>
            <a:pPr algn="ctr">
              <a:lnSpc>
                <a:spcPct val="114000"/>
              </a:lnSpc>
            </a:pPr>
            <a:r>
              <a:rPr lang="th-TH" sz="2800" b="1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ตามหลักศาสนาที่ตนนับถือ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7E4FF7-AC0B-449E-D8A2-5006FE587676}"/>
              </a:ext>
            </a:extLst>
          </p:cNvPr>
          <p:cNvSpPr/>
          <p:nvPr/>
        </p:nvSpPr>
        <p:spPr>
          <a:xfrm>
            <a:off x="620488" y="150251"/>
            <a:ext cx="11124000" cy="1224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206B72-2127-623E-98A7-B19A69836679}"/>
              </a:ext>
            </a:extLst>
          </p:cNvPr>
          <p:cNvSpPr/>
          <p:nvPr/>
        </p:nvSpPr>
        <p:spPr>
          <a:xfrm>
            <a:off x="685800" y="215563"/>
            <a:ext cx="11027229" cy="1092902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4A50D-BD15-4078-907D-D74D28CD7220}"/>
              </a:ext>
            </a:extLst>
          </p:cNvPr>
          <p:cNvSpPr txBox="1"/>
          <p:nvPr/>
        </p:nvSpPr>
        <p:spPr>
          <a:xfrm>
            <a:off x="910216" y="264156"/>
            <a:ext cx="10206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การประชาสัมพันธ์ด้านการส่งเสริมคุณธรรม</a:t>
            </a:r>
          </a:p>
          <a:p>
            <a:pPr algn="ctr"/>
            <a:r>
              <a:rPr lang="th-TH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ประจำปีงบประมาณ พ.ศ. ๒๕๖๗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D5D354-8141-7B6F-7570-2B61A7D15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8" t="38429" r="28521" b="44563"/>
          <a:stretch/>
        </p:blipFill>
        <p:spPr>
          <a:xfrm>
            <a:off x="6353987" y="2263919"/>
            <a:ext cx="5517398" cy="2637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3A57CE-08A9-D50D-0C13-50810BFA57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9837490" y="809686"/>
            <a:ext cx="846308" cy="7904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B1D8D6-1F3C-AD2F-F39B-BF8D4A6E9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674914" y="129137"/>
            <a:ext cx="427272" cy="399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D3702E-BBA8-7737-30CA-7C6484A44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40468" y="873802"/>
            <a:ext cx="347864" cy="324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B8EB76-9BFD-B4C7-E6B6-E7B7A593A9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015094" y="138807"/>
            <a:ext cx="427272" cy="399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E757A6-C761-E484-707C-6559FE7D8F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2794832" y="846098"/>
            <a:ext cx="708276" cy="661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5EFC04-1090-D4F0-7CE3-35E6F20CF4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6000149" y="1299529"/>
            <a:ext cx="427272" cy="3990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AB579A-5C5B-DB97-5E08-D6FA09DE2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154877" y="708463"/>
            <a:ext cx="708276" cy="6615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0FEA2C-53B8-31A0-9812-5EE9BC2E42DD}"/>
              </a:ext>
            </a:extLst>
          </p:cNvPr>
          <p:cNvSpPr txBox="1"/>
          <p:nvPr/>
        </p:nvSpPr>
        <p:spPr>
          <a:xfrm>
            <a:off x="6275015" y="1928178"/>
            <a:ext cx="573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คุณธรรมด้านวินัยและสุจริต</a:t>
            </a:r>
          </a:p>
        </p:txBody>
      </p:sp>
      <p:pic>
        <p:nvPicPr>
          <p:cNvPr id="7" name="Picture 6" descr="Time management concept for landing page Free Vector">
            <a:extLst>
              <a:ext uri="{FF2B5EF4-FFF2-40B4-BE49-F238E27FC236}">
                <a16:creationId xmlns:a16="http://schemas.microsoft.com/office/drawing/2014/main" id="{CF045595-86DD-D071-C400-24AB165D6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7"/>
          <a:stretch/>
        </p:blipFill>
        <p:spPr bwMode="auto">
          <a:xfrm>
            <a:off x="6869824" y="2978607"/>
            <a:ext cx="1440000" cy="1440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63500" sx="108000" sy="108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D7E6D99-DBF5-0530-31F0-F1D944D6E23B}"/>
              </a:ext>
            </a:extLst>
          </p:cNvPr>
          <p:cNvSpPr/>
          <p:nvPr/>
        </p:nvSpPr>
        <p:spPr>
          <a:xfrm>
            <a:off x="9965501" y="2981144"/>
            <a:ext cx="1440000" cy="144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63500" sx="108000" sy="108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794000D-F61F-51A5-AD19-5B6E6EA63347}"/>
              </a:ext>
            </a:extLst>
          </p:cNvPr>
          <p:cNvSpPr txBox="1">
            <a:spLocks/>
          </p:cNvSpPr>
          <p:nvPr/>
        </p:nvSpPr>
        <p:spPr>
          <a:xfrm>
            <a:off x="6089514" y="4939004"/>
            <a:ext cx="3516358" cy="1670556"/>
          </a:xfrm>
          <a:prstGeom prst="roundRect">
            <a:avLst>
              <a:gd name="adj" fmla="val 2092"/>
            </a:avLst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การยอมรับและปฏิบัติตาม</a:t>
            </a:r>
          </a:p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บรรทัดฐานทางสังคม</a:t>
            </a:r>
          </a:p>
          <a:p>
            <a:pPr algn="ctr">
              <a:lnSpc>
                <a:spcPct val="114000"/>
              </a:lnSpc>
            </a:pPr>
            <a:endParaRPr lang="th-TH" sz="16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การควบคุมตนเอง</a:t>
            </a:r>
          </a:p>
          <a:p>
            <a:pPr algn="ctr">
              <a:lnSpc>
                <a:spcPct val="114000"/>
              </a:lnSpc>
            </a:pPr>
            <a:endParaRPr lang="th-TH" sz="16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การยอมรับผลการกระทำของตน</a:t>
            </a:r>
          </a:p>
          <a:p>
            <a:pPr marL="176213" indent="-176213" algn="ctr">
              <a:lnSpc>
                <a:spcPct val="114000"/>
              </a:lnSpc>
              <a:buAutoNum type="arabicPeriod"/>
            </a:pPr>
            <a:endParaRPr lang="th-TH" sz="16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0DF4C687-0438-FD26-3B07-C2D41418EB88}"/>
              </a:ext>
            </a:extLst>
          </p:cNvPr>
          <p:cNvSpPr txBox="1">
            <a:spLocks/>
          </p:cNvSpPr>
          <p:nvPr/>
        </p:nvSpPr>
        <p:spPr>
          <a:xfrm>
            <a:off x="9386490" y="4923934"/>
            <a:ext cx="2541979" cy="1670556"/>
          </a:xfrm>
          <a:prstGeom prst="roundRect">
            <a:avLst>
              <a:gd name="adj" fmla="val 2092"/>
            </a:avLst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การละอายต่อ</a:t>
            </a:r>
            <a:r>
              <a:rPr lang="th-TH" sz="1600" b="1" dirty="0" err="1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การทำ</a:t>
            </a:r>
            <a:b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</a:b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สิ่งที่ไม่ถูกต้อง</a:t>
            </a:r>
          </a:p>
          <a:p>
            <a:pPr algn="ctr">
              <a:lnSpc>
                <a:spcPct val="114000"/>
              </a:lnSpc>
            </a:pPr>
            <a:endParaRPr lang="th-TH" sz="16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ไม่เอาเปรียบ</a:t>
            </a:r>
          </a:p>
          <a:p>
            <a:pPr algn="ctr">
              <a:lnSpc>
                <a:spcPct val="114000"/>
              </a:lnSpc>
            </a:pPr>
            <a:endParaRPr lang="th-TH" sz="16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  <a:p>
            <a:pPr algn="ctr">
              <a:lnSpc>
                <a:spcPct val="114000"/>
              </a:lnSpc>
            </a:pPr>
            <a:r>
              <a:rPr lang="th-TH" sz="16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การยืนหยัดในความถูกต้อง</a:t>
            </a:r>
          </a:p>
          <a:p>
            <a:pPr marL="176213" indent="-176213" algn="ctr">
              <a:lnSpc>
                <a:spcPct val="114000"/>
              </a:lnSpc>
              <a:buAutoNum type="arabicPeriod"/>
            </a:pPr>
            <a:endParaRPr lang="th-TH" sz="16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E8A75B-FEF1-8F46-1127-2AF5C7BF16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 t="15656" r="30307" b="16975"/>
          <a:stretch/>
        </p:blipFill>
        <p:spPr>
          <a:xfrm>
            <a:off x="8907574" y="5360655"/>
            <a:ext cx="957832" cy="9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7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photo purple and pink watercolor texture background">
            <a:extLst>
              <a:ext uri="{FF2B5EF4-FFF2-40B4-BE49-F238E27FC236}">
                <a16:creationId xmlns:a16="http://schemas.microsoft.com/office/drawing/2014/main" id="{EB30AC3C-EA98-F671-B98F-6A61D2D5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760"/>
            <a:ext cx="12192000" cy="68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3F0B23-DD5D-9295-2163-F33E7B58CB9D}"/>
              </a:ext>
            </a:extLst>
          </p:cNvPr>
          <p:cNvSpPr txBox="1"/>
          <p:nvPr/>
        </p:nvSpPr>
        <p:spPr>
          <a:xfrm>
            <a:off x="910216" y="601613"/>
            <a:ext cx="10206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คุณธรรมเป็นคุณค่าหลักนำการพัฒนา</a:t>
            </a:r>
            <a:endParaRPr lang="th-TH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CE679-6313-9E49-BABE-13FD8092F4AA}"/>
              </a:ext>
            </a:extLst>
          </p:cNvPr>
          <p:cNvSpPr txBox="1"/>
          <p:nvPr/>
        </p:nvSpPr>
        <p:spPr>
          <a:xfrm>
            <a:off x="801360" y="1432610"/>
            <a:ext cx="10206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ปลูกฝังค่านิยมและจิตสำนึกที่ดีงาม</a:t>
            </a:r>
          </a:p>
          <a:p>
            <a:pPr algn="ctr"/>
            <a:r>
              <a:rPr lang="th-TH" sz="44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จนเป็นวิถีวัฒนธรรม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D9157D-F8FC-C9F7-01DC-A1B3BC7F9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095"/>
            <a:ext cx="3176952" cy="21199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107C46-EC65-AC69-4171-EF571E57D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0" y="4043656"/>
            <a:ext cx="4143179" cy="2814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2C2391-021B-55BB-CB4B-0FDABC04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86" y="3945705"/>
            <a:ext cx="1819115" cy="18191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EA5619-9850-EA2E-3619-6826E9B4E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384" y="2407774"/>
            <a:ext cx="3638616" cy="2425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421078-3D52-AA18-3912-FA4793FD32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36" y="2962738"/>
            <a:ext cx="2809152" cy="1874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9BD821-ED90-3AB0-208D-BF04F6ACF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83" y="4039185"/>
            <a:ext cx="3163416" cy="2108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1690DA-01BC-212A-CC88-0966B66B46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5780" y="4831948"/>
            <a:ext cx="3164803" cy="20309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8F9FE34-CB7F-213E-4555-03A3DEF5D2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011"/>
          <a:stretch/>
        </p:blipFill>
        <p:spPr>
          <a:xfrm>
            <a:off x="5793498" y="4678246"/>
            <a:ext cx="3819876" cy="21703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7C70F3-B6A7-E355-777C-DD3DF6C9B1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5666688"/>
            <a:ext cx="2520990" cy="1552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20D15B-28CB-9FFC-1DC2-0B557B7141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84" y="2962738"/>
            <a:ext cx="2809152" cy="18723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9A1FCD1-87C6-FFC3-45FC-55E2397AB5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71494" y="5138057"/>
            <a:ext cx="1142095" cy="1761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604C16-DAD4-F5D6-7A77-B34591B19F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53" y="3817580"/>
            <a:ext cx="1356068" cy="20309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02D9CD-5EC0-A7F2-2742-C594E2CE86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2619" y="5538270"/>
            <a:ext cx="3164803" cy="1543109"/>
          </a:xfrm>
          <a:prstGeom prst="rect">
            <a:avLst/>
          </a:prstGeom>
        </p:spPr>
      </p:pic>
      <p:pic>
        <p:nvPicPr>
          <p:cNvPr id="38" name="Picture 2" descr="Free vector hand drawn sparkling stars collection">
            <a:extLst>
              <a:ext uri="{FF2B5EF4-FFF2-40B4-BE49-F238E27FC236}">
                <a16:creationId xmlns:a16="http://schemas.microsoft.com/office/drawing/2014/main" id="{4C31F359-F04E-3B04-936F-3382474D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10981162" y="667508"/>
            <a:ext cx="61861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vector hand drawn sparkling stars collection">
            <a:extLst>
              <a:ext uri="{FF2B5EF4-FFF2-40B4-BE49-F238E27FC236}">
                <a16:creationId xmlns:a16="http://schemas.microsoft.com/office/drawing/2014/main" id="{E29C7AB1-268A-6E3C-62D2-A2A98EF7B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4879909" y="2431956"/>
            <a:ext cx="400019" cy="4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Free vector hand drawn sparkling stars collection">
            <a:extLst>
              <a:ext uri="{FF2B5EF4-FFF2-40B4-BE49-F238E27FC236}">
                <a16:creationId xmlns:a16="http://schemas.microsoft.com/office/drawing/2014/main" id="{25116389-D2EC-9BD5-AD0B-0A9B1C619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76760" r="47524" b="3160"/>
          <a:stretch/>
        </p:blipFill>
        <p:spPr bwMode="auto">
          <a:xfrm>
            <a:off x="9538157" y="2719680"/>
            <a:ext cx="771018" cy="6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vector hand drawn sparkling stars collection">
            <a:extLst>
              <a:ext uri="{FF2B5EF4-FFF2-40B4-BE49-F238E27FC236}">
                <a16:creationId xmlns:a16="http://schemas.microsoft.com/office/drawing/2014/main" id="{2A7BEFF0-E2B8-277A-9A29-1434AB59B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8778228" y="1707494"/>
            <a:ext cx="500709" cy="6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vector hand drawn sparkling stars collection">
            <a:extLst>
              <a:ext uri="{FF2B5EF4-FFF2-40B4-BE49-F238E27FC236}">
                <a16:creationId xmlns:a16="http://schemas.microsoft.com/office/drawing/2014/main" id="{6E7F7CD1-2A84-8F9D-93ED-10CA3AB5A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 flipH="1">
            <a:off x="1966296" y="-88772"/>
            <a:ext cx="674633" cy="8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ree vector hand drawn sparkling stars collection">
            <a:extLst>
              <a:ext uri="{FF2B5EF4-FFF2-40B4-BE49-F238E27FC236}">
                <a16:creationId xmlns:a16="http://schemas.microsoft.com/office/drawing/2014/main" id="{E7C4815F-A8EB-BEE6-E437-77F194DCC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585863" y="1695168"/>
            <a:ext cx="674633" cy="8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vector hand drawn sparkling stars collection">
            <a:extLst>
              <a:ext uri="{FF2B5EF4-FFF2-40B4-BE49-F238E27FC236}">
                <a16:creationId xmlns:a16="http://schemas.microsoft.com/office/drawing/2014/main" id="{D360EB58-3F61-2B11-A29C-3F0C56744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7912619" y="326729"/>
            <a:ext cx="359183" cy="4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0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5D6F-E0AC-E652-A5CB-C01444788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FAC097-430F-2353-0C9B-53CE5FB1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084" y="0"/>
            <a:ext cx="4574916" cy="6858000"/>
          </a:xfrm>
          <a:prstGeom prst="rect">
            <a:avLst/>
          </a:prstGeom>
        </p:spPr>
      </p:pic>
      <p:pic>
        <p:nvPicPr>
          <p:cNvPr id="9" name="Picture 4" descr="Free vector people with thumbs up symbol">
            <a:extLst>
              <a:ext uri="{FF2B5EF4-FFF2-40B4-BE49-F238E27FC236}">
                <a16:creationId xmlns:a16="http://schemas.microsoft.com/office/drawing/2014/main" id="{7FBCF868-15C9-3AFF-CC6C-197AE9E0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02" y="4120732"/>
            <a:ext cx="1117079" cy="89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D857A-BF22-5967-0B38-E6A4B1053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3081467" y="257480"/>
            <a:ext cx="1791516" cy="1248831"/>
          </a:xfrm>
          <a:prstGeom prst="rect">
            <a:avLst/>
          </a:prstGeom>
        </p:spPr>
      </p:pic>
      <p:pic>
        <p:nvPicPr>
          <p:cNvPr id="5124" name="Picture 4" descr="Free vector people with thumbs up symbol">
            <a:extLst>
              <a:ext uri="{FF2B5EF4-FFF2-40B4-BE49-F238E27FC236}">
                <a16:creationId xmlns:a16="http://schemas.microsoft.com/office/drawing/2014/main" id="{36360DED-835B-E1A4-71A9-1D523ED9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78" y="4709036"/>
            <a:ext cx="2344442" cy="188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9BB6A4-E314-BA42-36EB-E6EC354A38E2}"/>
              </a:ext>
            </a:extLst>
          </p:cNvPr>
          <p:cNvSpPr txBox="1"/>
          <p:nvPr/>
        </p:nvSpPr>
        <p:spPr>
          <a:xfrm>
            <a:off x="393989" y="1282125"/>
            <a:ext cx="6346371" cy="3334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th-TH" sz="115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คุณธรรม</a:t>
            </a:r>
          </a:p>
          <a:p>
            <a:pPr algn="ctr">
              <a:lnSpc>
                <a:spcPct val="114000"/>
              </a:lnSpc>
            </a:pPr>
            <a:r>
              <a:rPr lang="th-TH" sz="72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คุณทำได้</a:t>
            </a:r>
          </a:p>
        </p:txBody>
      </p:sp>
      <p:pic>
        <p:nvPicPr>
          <p:cNvPr id="7" name="Picture 4" descr="Free vector people with thumbs up symbol">
            <a:extLst>
              <a:ext uri="{FF2B5EF4-FFF2-40B4-BE49-F238E27FC236}">
                <a16:creationId xmlns:a16="http://schemas.microsoft.com/office/drawing/2014/main" id="{4D236659-7D22-5ADA-079D-B0B1D834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06" y="4619506"/>
            <a:ext cx="1472430" cy="11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vector people with thumbs up symbol">
            <a:extLst>
              <a:ext uri="{FF2B5EF4-FFF2-40B4-BE49-F238E27FC236}">
                <a16:creationId xmlns:a16="http://schemas.microsoft.com/office/drawing/2014/main" id="{0A88809B-C662-C447-7F7E-2BBFD83D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9" y="4616307"/>
            <a:ext cx="1578703" cy="12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0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3323BFB-D0E4-4590-B9C6-0D21DCCC2B02}"/>
              </a:ext>
            </a:extLst>
          </p:cNvPr>
          <p:cNvSpPr txBox="1"/>
          <p:nvPr/>
        </p:nvSpPr>
        <p:spPr>
          <a:xfrm>
            <a:off x="0" y="249563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กรมการศาสนา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0E40D36-FB78-40D2-AF5F-F8DD02842AEB}"/>
              </a:ext>
            </a:extLst>
          </p:cNvPr>
          <p:cNvSpPr txBox="1"/>
          <p:nvPr/>
        </p:nvSpPr>
        <p:spPr>
          <a:xfrm>
            <a:off x="8332240" y="5534561"/>
            <a:ext cx="37753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โทร </a:t>
            </a:r>
            <a:r>
              <a:rPr lang="en-US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:</a:t>
            </a:r>
            <a:r>
              <a:rPr lang="th-TH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๐ ๒๒๐๙ ๓๗๓๓ </a:t>
            </a:r>
          </a:p>
          <a:p>
            <a:r>
              <a:rPr lang="th-TH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โทรสาร </a:t>
            </a:r>
            <a:r>
              <a:rPr lang="en-US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:</a:t>
            </a:r>
            <a:r>
              <a:rPr lang="th-TH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๐ ๒๒๐๒ ๙๖๒๘ </a:t>
            </a:r>
            <a:endParaRPr lang="en-US" sz="2000" b="1" dirty="0">
              <a:solidFill>
                <a:srgbClr val="002060"/>
              </a:solidFill>
              <a:effectLst>
                <a:glow rad="101600">
                  <a:schemeClr val="bg1">
                    <a:alpha val="87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  <a:p>
            <a:r>
              <a:rPr lang="en-US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email : nmpc.dra@gmail.com</a:t>
            </a:r>
          </a:p>
          <a:p>
            <a:r>
              <a:rPr lang="en-US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87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website : www.nmpc.go.th </a:t>
            </a:r>
            <a:endParaRPr lang="th-TH" sz="2000" b="1" dirty="0">
              <a:solidFill>
                <a:srgbClr val="002060"/>
              </a:solidFill>
              <a:effectLst>
                <a:glow rad="101600">
                  <a:schemeClr val="bg1">
                    <a:alpha val="87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6912127-EDB1-46E9-9DA4-A0BAA15A1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42" y="788352"/>
            <a:ext cx="1969516" cy="1316110"/>
          </a:xfrm>
          <a:prstGeom prst="rect">
            <a:avLst/>
          </a:prstGeom>
        </p:spPr>
      </p:pic>
      <p:sp>
        <p:nvSpPr>
          <p:cNvPr id="4" name="กล่องข้อความ 2">
            <a:extLst>
              <a:ext uri="{FF2B5EF4-FFF2-40B4-BE49-F238E27FC236}">
                <a16:creationId xmlns:a16="http://schemas.microsoft.com/office/drawing/2014/main" id="{C1B3DC78-D9E0-86E0-38C3-B242CF39488F}"/>
              </a:ext>
            </a:extLst>
          </p:cNvPr>
          <p:cNvSpPr txBox="1"/>
          <p:nvPr/>
        </p:nvSpPr>
        <p:spPr>
          <a:xfrm>
            <a:off x="0" y="3326713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030A0"/>
                </a:solidFill>
                <a:effectLst>
                  <a:glow rad="101600">
                    <a:schemeClr val="bg1">
                      <a:alpha val="8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กระทรวงวัฒนธรรม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488196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8FFF5-8BA9-2B34-5931-9CF6F51828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CCFF"/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7B77F-39C6-2DD6-47CF-702DD8419EA4}"/>
              </a:ext>
            </a:extLst>
          </p:cNvPr>
          <p:cNvSpPr txBox="1"/>
          <p:nvPr/>
        </p:nvSpPr>
        <p:spPr>
          <a:xfrm>
            <a:off x="463867" y="300510"/>
            <a:ext cx="572221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9600" b="1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คุณธรรม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2EA43-A946-7D39-A58E-53C9D1FA4C42}"/>
              </a:ext>
            </a:extLst>
          </p:cNvPr>
          <p:cNvSpPr txBox="1"/>
          <p:nvPr/>
        </p:nvSpPr>
        <p:spPr>
          <a:xfrm>
            <a:off x="1608475" y="1636706"/>
            <a:ext cx="548984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4400" b="1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นำการพัฒนาประเทศ</a:t>
            </a:r>
          </a:p>
        </p:txBody>
      </p:sp>
      <p:grpSp>
        <p:nvGrpSpPr>
          <p:cNvPr id="7" name="กลุ่ม 19">
            <a:extLst>
              <a:ext uri="{FF2B5EF4-FFF2-40B4-BE49-F238E27FC236}">
                <a16:creationId xmlns:a16="http://schemas.microsoft.com/office/drawing/2014/main" id="{5FB0E996-B25B-AB07-7100-33294603F223}"/>
              </a:ext>
            </a:extLst>
          </p:cNvPr>
          <p:cNvGrpSpPr/>
          <p:nvPr/>
        </p:nvGrpSpPr>
        <p:grpSpPr>
          <a:xfrm>
            <a:off x="6983640" y="654592"/>
            <a:ext cx="6183126" cy="5457078"/>
            <a:chOff x="-115776" y="1113681"/>
            <a:chExt cx="5170890" cy="5170890"/>
          </a:xfrm>
        </p:grpSpPr>
        <p:pic>
          <p:nvPicPr>
            <p:cNvPr id="8" name="รูปภาพ 49">
              <a:extLst>
                <a:ext uri="{FF2B5EF4-FFF2-40B4-BE49-F238E27FC236}">
                  <a16:creationId xmlns:a16="http://schemas.microsoft.com/office/drawing/2014/main" id="{5AC08E40-8B2A-BF51-A50F-3B75A685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045">
              <a:off x="-115776" y="1113681"/>
              <a:ext cx="5170890" cy="5170890"/>
            </a:xfrm>
            <a:prstGeom prst="rect">
              <a:avLst/>
            </a:prstGeom>
          </p:spPr>
        </p:pic>
        <p:pic>
          <p:nvPicPr>
            <p:cNvPr id="9" name="Picture 4" descr="โบสถ์ ไอคอน ใน Christmas">
              <a:extLst>
                <a:ext uri="{FF2B5EF4-FFF2-40B4-BE49-F238E27FC236}">
                  <a16:creationId xmlns:a16="http://schemas.microsoft.com/office/drawing/2014/main" id="{A4B1C654-1011-2ADB-C196-BDA9BF486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44" b="89778" l="9778" r="89778">
                          <a14:foregroundMark x1="49778" y1="8444" x2="49333" y2="1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880" y="2163612"/>
              <a:ext cx="923557" cy="923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รูปภาพ 51">
              <a:extLst>
                <a:ext uri="{FF2B5EF4-FFF2-40B4-BE49-F238E27FC236}">
                  <a16:creationId xmlns:a16="http://schemas.microsoft.com/office/drawing/2014/main" id="{9969BDD7-8FE1-9F70-27ED-1996EC15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016" y="2795537"/>
              <a:ext cx="923557" cy="923557"/>
            </a:xfrm>
            <a:prstGeom prst="rect">
              <a:avLst/>
            </a:prstGeom>
          </p:spPr>
        </p:pic>
      </p:grpSp>
      <p:sp>
        <p:nvSpPr>
          <p:cNvPr id="17" name="ชื่อเรื่อง 1">
            <a:extLst>
              <a:ext uri="{FF2B5EF4-FFF2-40B4-BE49-F238E27FC236}">
                <a16:creationId xmlns:a16="http://schemas.microsoft.com/office/drawing/2014/main" id="{B82A0BC5-5EAC-7C36-7D1A-67AC53FDDECF}"/>
              </a:ext>
            </a:extLst>
          </p:cNvPr>
          <p:cNvSpPr txBox="1">
            <a:spLocks/>
          </p:cNvSpPr>
          <p:nvPr/>
        </p:nvSpPr>
        <p:spPr>
          <a:xfrm>
            <a:off x="335231" y="3103167"/>
            <a:ext cx="6913434" cy="1351568"/>
          </a:xfrm>
          <a:prstGeom prst="roundRect">
            <a:avLst>
              <a:gd name="adj" fmla="val 2092"/>
            </a:avLst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th-TH" sz="2400" b="1" dirty="0">
                <a:solidFill>
                  <a:srgbClr val="0070C0"/>
                </a:solidFill>
                <a:latin typeface="FC Subject Rounded [Non-cml.] B" pitchFamily="2" charset="-34"/>
                <a:cs typeface="FC Subject Rounded [Non-cml.] B" pitchFamily="2" charset="-34"/>
              </a:rPr>
              <a:t>“คุณธรรม” เป็นคุณค่าพื้นฐานของความเป็นมนุษย์ </a:t>
            </a:r>
          </a:p>
          <a:p>
            <a:pPr algn="ctr">
              <a:lnSpc>
                <a:spcPct val="114000"/>
              </a:lnSpc>
            </a:pPr>
            <a:r>
              <a:rPr lang="th-TH" sz="2000" b="1" dirty="0">
                <a:latin typeface="FC Subject Rounded [Non-cml.] B" pitchFamily="2" charset="-34"/>
                <a:cs typeface="FC Subject Rounded [Non-cml.] B" pitchFamily="2" charset="-34"/>
              </a:rPr>
              <a:t>และเป็นปัจจัยสำคัญในการพัฒนาทรัพยากรมนุษย์ให้เป็น</a:t>
            </a:r>
          </a:p>
          <a:p>
            <a:pPr algn="ctr">
              <a:lnSpc>
                <a:spcPct val="114000"/>
              </a:lnSpc>
            </a:pPr>
            <a:r>
              <a:rPr lang="th-TH" sz="2400" b="1" dirty="0">
                <a:solidFill>
                  <a:srgbClr val="00B050"/>
                </a:solidFill>
                <a:latin typeface="FC Subject Rounded [Non-cml.] B" pitchFamily="2" charset="-34"/>
                <a:cs typeface="FC Subject Rounded [Non-cml.] B" pitchFamily="2" charset="-34"/>
              </a:rPr>
              <a:t>“มนุษย์ที่สมบูรณ์” ครบทุกมิติ</a:t>
            </a:r>
            <a:r>
              <a:rPr lang="th-TH" sz="2000" b="1" dirty="0"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8DFA65-7523-7C04-EF80-F6A6449A2D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8" t="53681" r="21357" b="27282"/>
          <a:stretch/>
        </p:blipFill>
        <p:spPr>
          <a:xfrm rot="5400000">
            <a:off x="2460882" y="2372785"/>
            <a:ext cx="611138" cy="6778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1584D7-74E2-89DD-BB0B-0A7B4E450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8" t="53681" r="21357" b="27282"/>
          <a:stretch/>
        </p:blipFill>
        <p:spPr>
          <a:xfrm rot="5400000">
            <a:off x="3751560" y="2372785"/>
            <a:ext cx="611138" cy="6778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DF528F-3597-04CC-75A7-47375D09D0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8" t="53681" r="21357" b="27282"/>
          <a:stretch/>
        </p:blipFill>
        <p:spPr>
          <a:xfrm rot="5400000">
            <a:off x="5144178" y="2372786"/>
            <a:ext cx="611138" cy="6778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DB6659-C0F9-890D-79CD-E4BA0A069B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134455" y="1487378"/>
            <a:ext cx="3375988" cy="23533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D68590-1537-3381-1BD3-7D31737728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4314894" y="1701822"/>
            <a:ext cx="3375988" cy="2353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A83449-B251-034E-0199-DE2EBEAF5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72" y="3880339"/>
            <a:ext cx="4818947" cy="3217763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EEA2E3-45E4-C435-8AC8-CBEBEC3DA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98183" y="3787636"/>
            <a:ext cx="3375988" cy="23533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FC7ACD-9C85-CAD4-9143-054A96FDDC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1761422" y="-178325"/>
            <a:ext cx="3375988" cy="2353337"/>
          </a:xfrm>
          <a:prstGeom prst="rect">
            <a:avLst/>
          </a:prstGeom>
        </p:spPr>
      </p:pic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D1814716-6D30-8506-9E19-16C66533F1E0}"/>
              </a:ext>
            </a:extLst>
          </p:cNvPr>
          <p:cNvSpPr txBox="1">
            <a:spLocks/>
          </p:cNvSpPr>
          <p:nvPr/>
        </p:nvSpPr>
        <p:spPr>
          <a:xfrm>
            <a:off x="-67378" y="5090843"/>
            <a:ext cx="2298494" cy="721759"/>
          </a:xfrm>
          <a:prstGeom prst="roundRect">
            <a:avLst>
              <a:gd name="adj" fmla="val 2092"/>
            </a:avLst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คนเก่ง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04BBC1F2-9F82-7968-7404-D23DD0D0AEE9}"/>
              </a:ext>
            </a:extLst>
          </p:cNvPr>
          <p:cNvSpPr txBox="1">
            <a:spLocks/>
          </p:cNvSpPr>
          <p:nvPr/>
        </p:nvSpPr>
        <p:spPr>
          <a:xfrm>
            <a:off x="2981915" y="6168813"/>
            <a:ext cx="1839786" cy="445749"/>
          </a:xfrm>
          <a:prstGeom prst="roundRect">
            <a:avLst>
              <a:gd name="adj" fmla="val 2092"/>
            </a:avLst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คนดี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787AFE-0A77-C341-8EE2-4A5BA013AE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6553" r="24105" b="16076"/>
          <a:stretch/>
        </p:blipFill>
        <p:spPr>
          <a:xfrm>
            <a:off x="4738696" y="4249206"/>
            <a:ext cx="3375988" cy="2353337"/>
          </a:xfrm>
          <a:prstGeom prst="rect">
            <a:avLst/>
          </a:prstGeom>
        </p:spPr>
      </p:pic>
      <p:sp>
        <p:nvSpPr>
          <p:cNvPr id="16" name="ชื่อเรื่อง 1">
            <a:extLst>
              <a:ext uri="{FF2B5EF4-FFF2-40B4-BE49-F238E27FC236}">
                <a16:creationId xmlns:a16="http://schemas.microsoft.com/office/drawing/2014/main" id="{BDFB2507-8188-661B-653D-2D4ADDDC040E}"/>
              </a:ext>
            </a:extLst>
          </p:cNvPr>
          <p:cNvSpPr txBox="1">
            <a:spLocks/>
          </p:cNvSpPr>
          <p:nvPr/>
        </p:nvSpPr>
        <p:spPr>
          <a:xfrm>
            <a:off x="5539651" y="4927079"/>
            <a:ext cx="3375988" cy="626381"/>
          </a:xfrm>
          <a:prstGeom prst="roundRect">
            <a:avLst>
              <a:gd name="adj" fmla="val 2092"/>
            </a:avLst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คนมีคุณภาพ</a:t>
            </a:r>
          </a:p>
        </p:txBody>
      </p:sp>
      <p:pic>
        <p:nvPicPr>
          <p:cNvPr id="31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F6F6E97B-58BA-317D-6013-C3641769A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11114312" y="925806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63B54D35-5230-9FF6-FFFB-5A4CFDE7D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 flipH="1">
            <a:off x="5517736" y="985491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ADD9B2F7-059E-465D-3F43-8CAD34A5B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9399553" y="425279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6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C997D-C165-B732-A02F-3BDC1CA8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CF4A02-9A1A-E4DF-82DD-148CDEACF1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BBC1181-5558-1C1F-A09C-778DBD781742}"/>
              </a:ext>
            </a:extLst>
          </p:cNvPr>
          <p:cNvGrpSpPr/>
          <p:nvPr/>
        </p:nvGrpSpPr>
        <p:grpSpPr>
          <a:xfrm>
            <a:off x="-537" y="2202588"/>
            <a:ext cx="12192000" cy="3954624"/>
            <a:chOff x="-537" y="2496502"/>
            <a:chExt cx="12192000" cy="395462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AB2BD39-0857-948E-BBAB-B96708C3F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2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>
              <a:off x="-537" y="2496502"/>
              <a:ext cx="12192000" cy="199676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210867E-4003-BA50-3539-76242C6CF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grayscl/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 flipV="1">
              <a:off x="-537" y="4454358"/>
              <a:ext cx="12192000" cy="199676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19DC9E-31D9-304D-7562-C6F2DE996BEA}"/>
              </a:ext>
            </a:extLst>
          </p:cNvPr>
          <p:cNvGrpSpPr/>
          <p:nvPr/>
        </p:nvGrpSpPr>
        <p:grpSpPr>
          <a:xfrm>
            <a:off x="2750489" y="106944"/>
            <a:ext cx="7318058" cy="2641444"/>
            <a:chOff x="735975" y="389039"/>
            <a:chExt cx="7318058" cy="264144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73C448F-5E94-0A70-29CC-5EAA5BD4D68B}"/>
                </a:ext>
              </a:extLst>
            </p:cNvPr>
            <p:cNvSpPr/>
            <p:nvPr/>
          </p:nvSpPr>
          <p:spPr>
            <a:xfrm>
              <a:off x="1534510" y="903888"/>
              <a:ext cx="5917323" cy="1758161"/>
            </a:xfrm>
            <a:prstGeom prst="ellipse">
              <a:avLst/>
            </a:prstGeom>
            <a:gradFill>
              <a:gsLst>
                <a:gs pos="0">
                  <a:srgbClr val="33CCCC">
                    <a:alpha val="0"/>
                  </a:srgb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Text Placeholder 1">
              <a:extLst>
                <a:ext uri="{FF2B5EF4-FFF2-40B4-BE49-F238E27FC236}">
                  <a16:creationId xmlns:a16="http://schemas.microsoft.com/office/drawing/2014/main" id="{C411EB22-F2B7-7D13-DB87-AA8B14AAEF37}"/>
                </a:ext>
              </a:extLst>
            </p:cNvPr>
            <p:cNvSpPr txBox="1">
              <a:spLocks/>
            </p:cNvSpPr>
            <p:nvPr/>
          </p:nvSpPr>
          <p:spPr>
            <a:xfrm>
              <a:off x="735975" y="389039"/>
              <a:ext cx="7318058" cy="2641444"/>
            </a:xfrm>
            <a:prstGeom prst="rect">
              <a:avLst/>
            </a:prstGeom>
            <a:noFill/>
            <a:effectLst>
              <a:reflection endPos="0" dir="5400000" sy="-100000" algn="bl" rotWithShape="0"/>
              <a:softEdge rad="1257300"/>
            </a:effectLst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4000"/>
                </a:lnSpc>
              </a:pPr>
              <a:r>
                <a:rPr lang="th-TH" sz="7100" dirty="0">
                  <a:solidFill>
                    <a:schemeClr val="bg1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C Subject Rounded [Non-cml.] B" pitchFamily="2" charset="-34"/>
                  <a:cs typeface="FC Subject Rounded [Non-cml.] B" pitchFamily="2" charset="-34"/>
                </a:rPr>
                <a:t>การส่งเสริมคุณธรรม </a:t>
              </a:r>
            </a:p>
            <a:p>
              <a:pPr algn="ctr">
                <a:lnSpc>
                  <a:spcPct val="114000"/>
                </a:lnSpc>
              </a:pPr>
              <a:r>
                <a:rPr lang="th-TH" sz="3200" dirty="0">
                  <a:solidFill>
                    <a:srgbClr val="800080"/>
                  </a:solidFill>
                  <a:latin typeface="Mitr" panose="00000500000000000000" pitchFamily="2" charset="-34"/>
                  <a:cs typeface="Mitr" panose="00000500000000000000" pitchFamily="2" charset="-34"/>
                </a:rPr>
                <a:t>ด้วยหลัก</a:t>
              </a:r>
              <a:r>
                <a:rPr lang="th-TH" sz="3200" dirty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56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Mitr" panose="00000500000000000000" pitchFamily="2" charset="-34"/>
                  <a:cs typeface="Mitr" panose="00000500000000000000" pitchFamily="2" charset="-34"/>
                </a:rPr>
                <a:t> </a:t>
              </a:r>
            </a:p>
            <a:p>
              <a:pPr algn="ctr">
                <a:lnSpc>
                  <a:spcPct val="114000"/>
                </a:lnSpc>
              </a:pPr>
              <a:r>
                <a:rPr lang="th-TH" sz="7100" b="1" dirty="0">
                  <a:gradFill>
                    <a:gsLst>
                      <a:gs pos="0">
                        <a:srgbClr val="EE6CC1">
                          <a:lumMod val="99000"/>
                        </a:srgbClr>
                      </a:gs>
                      <a:gs pos="70000">
                        <a:srgbClr val="6DB0E4"/>
                      </a:gs>
                      <a:gs pos="35000">
                        <a:srgbClr val="B982D5"/>
                      </a:gs>
                      <a:gs pos="100000">
                        <a:srgbClr val="47D3DC"/>
                      </a:gs>
                    </a:gsLst>
                    <a:lin ang="0" scaled="1"/>
                  </a:gra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FC Subject Rounded [Non-cml.] B" pitchFamily="2" charset="-34"/>
                  <a:cs typeface="FC Subject Rounded [Non-cml.] B" pitchFamily="2" charset="-34"/>
                </a:rPr>
                <a:t>๓ มิติ  ๕ คุณธรรม</a:t>
              </a:r>
              <a:endParaRPr lang="en-US" sz="7100" b="1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FC Subject Rounded [Non-cml.] B" pitchFamily="2" charset="-34"/>
                <a:cs typeface="FC Subject Rounded [Non-cml.] B" pitchFamily="2" charset="-34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8E1FADE-91E5-BC33-8F7A-1FD2E63A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8" t="35224" r="39354" b="34226"/>
          <a:stretch/>
        </p:blipFill>
        <p:spPr>
          <a:xfrm>
            <a:off x="995864" y="2100479"/>
            <a:ext cx="2415705" cy="2074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92D365-87A7-0472-C8EC-7A7F9CD90A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36615" r="58705" b="35491"/>
          <a:stretch/>
        </p:blipFill>
        <p:spPr>
          <a:xfrm>
            <a:off x="2422927" y="3422282"/>
            <a:ext cx="2767650" cy="2041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9653D6-0535-5362-B66F-ED9026F77D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5" t="34576" r="19795" b="34333"/>
          <a:stretch/>
        </p:blipFill>
        <p:spPr>
          <a:xfrm>
            <a:off x="514365" y="4540834"/>
            <a:ext cx="2767650" cy="2244965"/>
          </a:xfrm>
          <a:prstGeom prst="rect">
            <a:avLst/>
          </a:prstGeom>
        </p:spPr>
      </p:pic>
      <p:pic>
        <p:nvPicPr>
          <p:cNvPr id="30" name="Picture 2" descr="Free vector hand drawn sparkling stars collection">
            <a:extLst>
              <a:ext uri="{FF2B5EF4-FFF2-40B4-BE49-F238E27FC236}">
                <a16:creationId xmlns:a16="http://schemas.microsoft.com/office/drawing/2014/main" id="{3100B2AD-F9B2-D0F8-11D1-BBBEEDB6E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28935" r="50000" b="51277"/>
          <a:stretch/>
        </p:blipFill>
        <p:spPr bwMode="auto">
          <a:xfrm>
            <a:off x="7849594" y="5159299"/>
            <a:ext cx="57404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vector hand drawn sparkling stars collection">
            <a:extLst>
              <a:ext uri="{FF2B5EF4-FFF2-40B4-BE49-F238E27FC236}">
                <a16:creationId xmlns:a16="http://schemas.microsoft.com/office/drawing/2014/main" id="{8177F4D9-98B7-AA1F-12F4-ED120EB67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10588901" y="3649701"/>
            <a:ext cx="463585" cy="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6B4EFFE7-C5AE-131C-36B9-7F9C29DA8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520777" y="1303560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Organic farming concept with woman holding goods Free Vector">
            <a:extLst>
              <a:ext uri="{FF2B5EF4-FFF2-40B4-BE49-F238E27FC236}">
                <a16:creationId xmlns:a16="http://schemas.microsoft.com/office/drawing/2014/main" id="{FDC10D58-9E8B-914F-B0EB-78CAF6B6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217" y="2597906"/>
            <a:ext cx="1440000" cy="1440000"/>
          </a:xfrm>
          <a:prstGeom prst="ellipse">
            <a:avLst/>
          </a:prstGeom>
          <a:noFill/>
          <a:ln>
            <a:solidFill>
              <a:srgbClr val="F9CD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Time management concept for landing page Free Vector">
            <a:extLst>
              <a:ext uri="{FF2B5EF4-FFF2-40B4-BE49-F238E27FC236}">
                <a16:creationId xmlns:a16="http://schemas.microsoft.com/office/drawing/2014/main" id="{589953EE-C801-5C89-DB7B-0C2424506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7"/>
          <a:stretch/>
        </p:blipFill>
        <p:spPr bwMode="auto">
          <a:xfrm>
            <a:off x="9892528" y="3356002"/>
            <a:ext cx="1440000" cy="1440000"/>
          </a:xfrm>
          <a:prstGeom prst="ellipse">
            <a:avLst/>
          </a:prstGeom>
          <a:noFill/>
          <a:ln>
            <a:solidFill>
              <a:srgbClr val="F9CD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olidarity concept illustration Free Vector">
            <a:extLst>
              <a:ext uri="{FF2B5EF4-FFF2-40B4-BE49-F238E27FC236}">
                <a16:creationId xmlns:a16="http://schemas.microsoft.com/office/drawing/2014/main" id="{E2812E09-EA64-2D90-79B4-1F1D4874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59" y="4943317"/>
            <a:ext cx="1440000" cy="1440000"/>
          </a:xfrm>
          <a:prstGeom prst="ellipse">
            <a:avLst/>
          </a:prstGeom>
          <a:noFill/>
          <a:ln>
            <a:solidFill>
              <a:srgbClr val="F9CD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Stylized volunteers help charity and sharing hope isolated flat vector illustration. cartoon abstract social team or group with humanitarian support. donation and aid community concept Free Vector">
            <a:extLst>
              <a:ext uri="{FF2B5EF4-FFF2-40B4-BE49-F238E27FC236}">
                <a16:creationId xmlns:a16="http://schemas.microsoft.com/office/drawing/2014/main" id="{5CCBBE24-144B-4F15-8765-AADD1A1DD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5" t="11509" r="8218" b="6416"/>
          <a:stretch/>
        </p:blipFill>
        <p:spPr bwMode="auto">
          <a:xfrm>
            <a:off x="9294106" y="4966721"/>
            <a:ext cx="1440000" cy="1440000"/>
          </a:xfrm>
          <a:prstGeom prst="ellipse">
            <a:avLst/>
          </a:prstGeom>
          <a:noFill/>
          <a:ln>
            <a:solidFill>
              <a:srgbClr val="F9CD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Super thank you concept illustration Free Vector">
            <a:extLst>
              <a:ext uri="{FF2B5EF4-FFF2-40B4-BE49-F238E27FC236}">
                <a16:creationId xmlns:a16="http://schemas.microsoft.com/office/drawing/2014/main" id="{79B6B51C-5F58-80E2-B66B-BFCCB645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14" y="3352905"/>
            <a:ext cx="1440000" cy="1440000"/>
          </a:xfrm>
          <a:prstGeom prst="ellipse">
            <a:avLst/>
          </a:prstGeom>
          <a:noFill/>
          <a:ln>
            <a:solidFill>
              <a:srgbClr val="F9CD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0E90CE74-7AE0-174F-D04D-B2FC58F1D7D3}"/>
              </a:ext>
            </a:extLst>
          </p:cNvPr>
          <p:cNvSpPr txBox="1"/>
          <p:nvPr/>
        </p:nvSpPr>
        <p:spPr>
          <a:xfrm>
            <a:off x="8506996" y="4133239"/>
            <a:ext cx="1245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พอเพียง</a:t>
            </a:r>
            <a:endParaRPr lang="ko-KR" altLang="en-US" sz="1600" b="1" spc="3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3389BA80-D5AC-1768-0399-8DBB6A8FA628}"/>
              </a:ext>
            </a:extLst>
          </p:cNvPr>
          <p:cNvSpPr txBox="1"/>
          <p:nvPr/>
        </p:nvSpPr>
        <p:spPr>
          <a:xfrm>
            <a:off x="10444103" y="4871166"/>
            <a:ext cx="10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วินัย</a:t>
            </a:r>
            <a:endParaRPr lang="ko-KR" altLang="en-US" sz="1600" b="1" spc="3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29EACA66-3068-8925-EAB7-332164931894}"/>
              </a:ext>
            </a:extLst>
          </p:cNvPr>
          <p:cNvSpPr txBox="1"/>
          <p:nvPr/>
        </p:nvSpPr>
        <p:spPr>
          <a:xfrm>
            <a:off x="9522948" y="6408163"/>
            <a:ext cx="10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สุจริต</a:t>
            </a:r>
            <a:endParaRPr lang="ko-KR" altLang="en-US" sz="1600" b="1" spc="3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F9058BB-345F-DC14-BBF3-FCF687B470E9}"/>
              </a:ext>
            </a:extLst>
          </p:cNvPr>
          <p:cNvSpPr txBox="1"/>
          <p:nvPr/>
        </p:nvSpPr>
        <p:spPr>
          <a:xfrm>
            <a:off x="7408503" y="6400901"/>
            <a:ext cx="134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จิตอาสา</a:t>
            </a:r>
            <a:endParaRPr lang="ko-KR" altLang="en-US" sz="1600" b="1" spc="3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2A610422-0EE9-B0F5-CBEC-C7F536C48D7E}"/>
              </a:ext>
            </a:extLst>
          </p:cNvPr>
          <p:cNvSpPr txBox="1"/>
          <p:nvPr/>
        </p:nvSpPr>
        <p:spPr>
          <a:xfrm>
            <a:off x="6540180" y="4807242"/>
            <a:ext cx="108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1600" b="1" spc="3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กตัญญู</a:t>
            </a:r>
            <a:endParaRPr lang="ko-KR" altLang="en-US" sz="1600" b="1" spc="3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990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BEB34D-FCB1-C5DF-C108-B0C1E8E1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2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BFA116-BB32-A73F-EC47-AC1FF49C27DE}"/>
              </a:ext>
            </a:extLst>
          </p:cNvPr>
          <p:cNvGrpSpPr/>
          <p:nvPr/>
        </p:nvGrpSpPr>
        <p:grpSpPr>
          <a:xfrm>
            <a:off x="-189187" y="2222201"/>
            <a:ext cx="12885683" cy="1814605"/>
            <a:chOff x="-105104" y="1825982"/>
            <a:chExt cx="12885683" cy="18146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C3225B-9C81-46E1-975A-A060A3DC1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2" t="26779" r="19310" b="30268"/>
            <a:stretch/>
          </p:blipFill>
          <p:spPr>
            <a:xfrm>
              <a:off x="-105104" y="1836494"/>
              <a:ext cx="4550980" cy="1804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9EF52E-6D77-BA47-68D3-F2A4EB47A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2" t="26779" r="19310" b="30268"/>
            <a:stretch/>
          </p:blipFill>
          <p:spPr>
            <a:xfrm>
              <a:off x="4051738" y="1836493"/>
              <a:ext cx="4550980" cy="18040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FC39E4-6F87-0145-A589-34C19116F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2" t="26779" r="19310" b="30268"/>
            <a:stretch/>
          </p:blipFill>
          <p:spPr>
            <a:xfrm>
              <a:off x="8229599" y="1825982"/>
              <a:ext cx="4550980" cy="180409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36C370-C123-488F-AC75-6818BABA0339}"/>
              </a:ext>
            </a:extLst>
          </p:cNvPr>
          <p:cNvSpPr txBox="1"/>
          <p:nvPr/>
        </p:nvSpPr>
        <p:spPr>
          <a:xfrm>
            <a:off x="2779988" y="437489"/>
            <a:ext cx="6442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ko-KR" sz="6000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“คุณธรรม” </a:t>
            </a:r>
            <a:endParaRPr lang="th-TH" sz="6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3CD5D3-08A0-5204-E567-9FB60B96E6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t="19464" r="30130" b="19540"/>
          <a:stretch/>
        </p:blipFill>
        <p:spPr>
          <a:xfrm>
            <a:off x="183932" y="0"/>
            <a:ext cx="3187261" cy="26961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60DFA6-3838-FBA0-DA29-7CC9F72AA09C}"/>
              </a:ext>
            </a:extLst>
          </p:cNvPr>
          <p:cNvSpPr txBox="1"/>
          <p:nvPr/>
        </p:nvSpPr>
        <p:spPr>
          <a:xfrm>
            <a:off x="583324" y="1570991"/>
            <a:ext cx="110253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สิ่งที่มีคุณค่า มีประโยชน์ เป็นความดีงาม </a:t>
            </a:r>
          </a:p>
          <a:p>
            <a:pPr algn="ctr"/>
            <a:r>
              <a:rPr lang="th-TH" altLang="ko-KR" sz="4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เป็นมโนธรรม </a:t>
            </a:r>
            <a:endParaRPr lang="th-TH" sz="48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AB5861-5E09-768A-CF78-3C4A58D5C7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t="19464" r="30130" b="19540"/>
          <a:stretch/>
        </p:blipFill>
        <p:spPr>
          <a:xfrm>
            <a:off x="8761687" y="198300"/>
            <a:ext cx="3187261" cy="2696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B9516D-CFD5-B318-B71F-F42CEFC0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47" y="2562808"/>
            <a:ext cx="4181389" cy="29269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84B1DD-FD98-2FE4-10A0-378B54D59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77" y="3458636"/>
            <a:ext cx="3720576" cy="24797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CAD5E0-5142-2491-2C1F-BFE34CBB8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61" y="4677504"/>
            <a:ext cx="2745177" cy="205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5149B-EE4B-855E-8A57-21D2D3CD2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244" y="2981100"/>
            <a:ext cx="3913789" cy="2610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B2114C-CC40-D2C9-505A-C86ADBB034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7"/>
          <a:stretch/>
        </p:blipFill>
        <p:spPr>
          <a:xfrm>
            <a:off x="2338755" y="5127143"/>
            <a:ext cx="2877451" cy="1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6525A-CC00-8148-58E3-E2F6B3474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4232"/>
            <a:ext cx="12192000" cy="68622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AA0B0F-36E1-C54D-968F-8D1430D9A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325" y="4896224"/>
            <a:ext cx="2982875" cy="200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C4517-84C0-3432-A8A4-8CD38C4EED26}"/>
              </a:ext>
            </a:extLst>
          </p:cNvPr>
          <p:cNvSpPr txBox="1"/>
          <p:nvPr/>
        </p:nvSpPr>
        <p:spPr>
          <a:xfrm>
            <a:off x="2927132" y="341281"/>
            <a:ext cx="67423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จากความร่วมมือ</a:t>
            </a:r>
          </a:p>
          <a:p>
            <a:pPr algn="ctr"/>
            <a:r>
              <a:rPr lang="th-TH" sz="72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มุ่งมั่น ทุ่มเท</a:t>
            </a:r>
          </a:p>
          <a:p>
            <a:pPr algn="ctr"/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ในการขับเคลื่อนงานคุณธรรม</a:t>
            </a:r>
          </a:p>
          <a:p>
            <a:pPr algn="ctr"/>
            <a:r>
              <a:rPr lang="th-TH" sz="400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ของทุกภาคส่วน</a:t>
            </a:r>
          </a:p>
        </p:txBody>
      </p:sp>
      <p:pic>
        <p:nvPicPr>
          <p:cNvPr id="7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09F1EED6-0DA5-E4E1-FC4F-0534D5DC0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3265028" y="1231391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7F18BF0C-9415-A308-B40C-C0BCB5742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9482811" y="1699101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별, 반짝이, 포인트, 강조, 별일러스트, 사진,이미지,일러스트,캘리그라피 - cheerywave작가">
            <a:extLst>
              <a:ext uri="{FF2B5EF4-FFF2-40B4-BE49-F238E27FC236}">
                <a16:creationId xmlns:a16="http://schemas.microsoft.com/office/drawing/2014/main" id="{BBE76F41-CFA4-8D27-BB47-407FB1FAD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t="3900" r="40851" b="63295"/>
          <a:stretch/>
        </p:blipFill>
        <p:spPr bwMode="auto">
          <a:xfrm>
            <a:off x="8593773" y="580177"/>
            <a:ext cx="524603" cy="6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2029CA-BE67-7734-762A-70347474E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17" y="2723946"/>
            <a:ext cx="2355194" cy="182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71CED-87EA-4981-CEA5-7E4E008B6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295" y="3303659"/>
            <a:ext cx="2376280" cy="1832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29F8D3-9DFF-74B2-E7BD-1966F7D30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2080" y="4683271"/>
            <a:ext cx="3155416" cy="217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3DD495-E7CF-8A5F-B737-DA9380B66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7498" y="4344077"/>
            <a:ext cx="4086139" cy="254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8E0B4B-82DD-AA51-4573-516B4DA80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909"/>
          <a:stretch/>
        </p:blipFill>
        <p:spPr>
          <a:xfrm>
            <a:off x="9207844" y="3067055"/>
            <a:ext cx="3116127" cy="196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6B312-3DF1-C130-3BDA-BBE94327A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2459" y="4846403"/>
            <a:ext cx="2789740" cy="202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CB1557-73BA-BC71-1769-1E436CF9E4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8500" y="4917366"/>
            <a:ext cx="2298053" cy="196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D1D341-4015-2FB5-3897-63DB006C4B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9107" y="4917366"/>
            <a:ext cx="2904799" cy="183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C3BE3C-A2B4-576F-56A9-F5C49C1CEB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1361" y="3504152"/>
            <a:ext cx="2478089" cy="157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485A6E-E4B8-3BAA-9DF9-106C1E75B0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740" y="3447093"/>
            <a:ext cx="2765396" cy="168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0ECE77F8-8361-1810-3458-0F664ECC5C6E}"/>
              </a:ext>
            </a:extLst>
          </p:cNvPr>
          <p:cNvSpPr/>
          <p:nvPr/>
        </p:nvSpPr>
        <p:spPr>
          <a:xfrm>
            <a:off x="1180166" y="526684"/>
            <a:ext cx="9995338" cy="2394996"/>
          </a:xfrm>
          <a:prstGeom prst="ellipse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138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AFFDA-B1F5-8776-EF65-4C6447DEE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13D97C-5747-3DC0-8220-7D7ED0134664}"/>
              </a:ext>
            </a:extLst>
          </p:cNvPr>
          <p:cNvGrpSpPr/>
          <p:nvPr/>
        </p:nvGrpSpPr>
        <p:grpSpPr>
          <a:xfrm>
            <a:off x="-10133" y="0"/>
            <a:ext cx="12202133" cy="6858000"/>
            <a:chOff x="-10133" y="0"/>
            <a:chExt cx="12202133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9401811-26E2-8E65-0048-C1601441A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Picture 8" descr="Thailand icon">
              <a:extLst>
                <a:ext uri="{FF2B5EF4-FFF2-40B4-BE49-F238E27FC236}">
                  <a16:creationId xmlns:a16="http://schemas.microsoft.com/office/drawing/2014/main" id="{7E13CB29-E867-54CD-0647-B5CA57C14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5602">
              <a:off x="-10133" y="133613"/>
              <a:ext cx="3970537" cy="397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Thailand icon">
              <a:extLst>
                <a:ext uri="{FF2B5EF4-FFF2-40B4-BE49-F238E27FC236}">
                  <a16:creationId xmlns:a16="http://schemas.microsoft.com/office/drawing/2014/main" id="{E204DDEC-4CB5-B4C3-912A-E26AC2495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5602">
              <a:off x="3814312" y="369806"/>
              <a:ext cx="3970537" cy="397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Thailand icon">
              <a:extLst>
                <a:ext uri="{FF2B5EF4-FFF2-40B4-BE49-F238E27FC236}">
                  <a16:creationId xmlns:a16="http://schemas.microsoft.com/office/drawing/2014/main" id="{03A4A294-279A-A980-01D4-E686EDF9C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5602">
              <a:off x="7915584" y="497542"/>
              <a:ext cx="3970537" cy="397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Thailand icon">
              <a:extLst>
                <a:ext uri="{FF2B5EF4-FFF2-40B4-BE49-F238E27FC236}">
                  <a16:creationId xmlns:a16="http://schemas.microsoft.com/office/drawing/2014/main" id="{FC403F35-85C1-DC4F-3B7D-313DF82AA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5602">
              <a:off x="1974524" y="2766634"/>
              <a:ext cx="3970537" cy="397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hailand icon">
              <a:extLst>
                <a:ext uri="{FF2B5EF4-FFF2-40B4-BE49-F238E27FC236}">
                  <a16:creationId xmlns:a16="http://schemas.microsoft.com/office/drawing/2014/main" id="{E3E03B51-B98A-1572-4627-5C0C95E0C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17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5602">
              <a:off x="6275269" y="2811155"/>
              <a:ext cx="3970537" cy="397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90AAD085-0EBA-FA69-1991-24E7632B0829}"/>
              </a:ext>
            </a:extLst>
          </p:cNvPr>
          <p:cNvSpPr/>
          <p:nvPr/>
        </p:nvSpPr>
        <p:spPr>
          <a:xfrm>
            <a:off x="-853440" y="152400"/>
            <a:ext cx="14279880" cy="2748476"/>
          </a:xfrm>
          <a:prstGeom prst="ellipse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BC1D12-B07C-2230-2A54-891D75AFC7BE}"/>
              </a:ext>
            </a:extLst>
          </p:cNvPr>
          <p:cNvSpPr/>
          <p:nvPr/>
        </p:nvSpPr>
        <p:spPr>
          <a:xfrm>
            <a:off x="525517" y="3815255"/>
            <a:ext cx="6857540" cy="2480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A78592F8-1599-54D3-FB97-19D15692E9D6}"/>
              </a:ext>
            </a:extLst>
          </p:cNvPr>
          <p:cNvSpPr txBox="1"/>
          <p:nvPr/>
        </p:nvSpPr>
        <p:spPr>
          <a:xfrm>
            <a:off x="529254" y="3693006"/>
            <a:ext cx="685754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5400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เป้าหมาย</a:t>
            </a:r>
            <a:r>
              <a:rPr lang="th-TH" b="1" dirty="0">
                <a:solidFill>
                  <a:srgbClr val="0A014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เพิ่มขึ้นร้อยละ</a:t>
            </a:r>
            <a:r>
              <a:rPr lang="en-US" sz="32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 ๑๐ </a:t>
            </a:r>
            <a:r>
              <a:rPr lang="en-US" sz="3200" b="1" dirty="0" err="1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ภายในปี</a:t>
            </a:r>
            <a:r>
              <a:rPr lang="en-US" sz="32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3200" b="1" dirty="0" err="1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พ.ศ</a:t>
            </a:r>
            <a:r>
              <a:rPr lang="en-US" sz="32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. ๒๕๗๐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(</a:t>
            </a:r>
            <a:r>
              <a:rPr lang="en-US" sz="2400" b="1" dirty="0" err="1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จากปีฐาน</a:t>
            </a:r>
            <a:r>
              <a:rPr lang="en-US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2400" b="1" dirty="0" err="1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พ.ศ</a:t>
            </a:r>
            <a:r>
              <a:rPr lang="en-US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. ๒๕๖๕ : </a:t>
            </a:r>
            <a:r>
              <a:rPr lang="th-TH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๔.๕๖</a:t>
            </a:r>
            <a:r>
              <a:rPr lang="en-US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th-TH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คะแนน</a:t>
            </a:r>
            <a:r>
              <a:rPr lang="en-US" sz="2400" b="1" dirty="0">
                <a:solidFill>
                  <a:srgbClr val="0A0147"/>
                </a:solidFill>
                <a:latin typeface="FC Subject Rounded [Non-cml.] B" pitchFamily="2" charset="-34"/>
                <a:cs typeface="FC Subject Rounded [Non-cml.] B" pitchFamily="2" charset="-34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C9062-4D5B-861B-778C-21BAF9BEE012}"/>
              </a:ext>
            </a:extLst>
          </p:cNvPr>
          <p:cNvSpPr txBox="1"/>
          <p:nvPr/>
        </p:nvSpPr>
        <p:spPr>
          <a:xfrm>
            <a:off x="1506016" y="2844127"/>
            <a:ext cx="4697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ตัวชี้วัดที่ ๑</a:t>
            </a:r>
            <a:endParaRPr lang="th-TH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C3381-C0E9-E867-AE66-F5C73647D463}"/>
              </a:ext>
            </a:extLst>
          </p:cNvPr>
          <p:cNvSpPr txBox="1"/>
          <p:nvPr/>
        </p:nvSpPr>
        <p:spPr>
          <a:xfrm>
            <a:off x="5278373" y="2930895"/>
            <a:ext cx="685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ดัชนีคุณธรรม ๕ ประการ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184CFB-C61E-89B1-E913-F23A7CF92D77}"/>
              </a:ext>
            </a:extLst>
          </p:cNvPr>
          <p:cNvSpPr/>
          <p:nvPr/>
        </p:nvSpPr>
        <p:spPr>
          <a:xfrm>
            <a:off x="7676861" y="3815255"/>
            <a:ext cx="4163371" cy="2480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44">
            <a:extLst>
              <a:ext uri="{FF2B5EF4-FFF2-40B4-BE49-F238E27FC236}">
                <a16:creationId xmlns:a16="http://schemas.microsoft.com/office/drawing/2014/main" id="{4B5C8091-A0D2-EF96-9E2C-DB9C3154C111}"/>
              </a:ext>
            </a:extLst>
          </p:cNvPr>
          <p:cNvSpPr txBox="1"/>
          <p:nvPr/>
        </p:nvSpPr>
        <p:spPr>
          <a:xfrm>
            <a:off x="8649074" y="4290449"/>
            <a:ext cx="2440411" cy="515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6"/>
              </a:lnSpc>
            </a:pPr>
            <a:r>
              <a:rPr lang="en-US" sz="5400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๒๕๖๖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F38FE332-425C-12FE-2049-8D869EE4302C}"/>
              </a:ext>
            </a:extLst>
          </p:cNvPr>
          <p:cNvSpPr txBox="1"/>
          <p:nvPr/>
        </p:nvSpPr>
        <p:spPr>
          <a:xfrm>
            <a:off x="7896889" y="4927881"/>
            <a:ext cx="3813475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เพิ่มขึ้น</a:t>
            </a:r>
            <a:r>
              <a:rPr lang="en-US" sz="3200" b="1" dirty="0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ร้อยละ</a:t>
            </a:r>
            <a:r>
              <a:rPr lang="en-US" sz="3200" b="1" dirty="0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 ๓.๙๔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(๔.๗๔ </a:t>
            </a:r>
            <a:r>
              <a:rPr lang="en-US" sz="2400" b="1" dirty="0" err="1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คะแนน</a:t>
            </a:r>
            <a:r>
              <a:rPr lang="en-US" sz="2400" b="1" dirty="0">
                <a:solidFill>
                  <a:srgbClr val="CC0099"/>
                </a:solidFill>
                <a:latin typeface="FC Subject Rounded [Non-cml.] B" pitchFamily="2" charset="-34"/>
                <a:cs typeface="FC Subject Rounded [Non-cml.] B" pitchFamily="2" charset="-34"/>
              </a:rPr>
              <a:t>)</a:t>
            </a:r>
          </a:p>
        </p:txBody>
      </p:sp>
      <p:pic>
        <p:nvPicPr>
          <p:cNvPr id="2052" name="Picture 4" descr="Free vector hand-drawn people celebrating holi festival illustration">
            <a:extLst>
              <a:ext uri="{FF2B5EF4-FFF2-40B4-BE49-F238E27FC236}">
                <a16:creationId xmlns:a16="http://schemas.microsoft.com/office/drawing/2014/main" id="{B4D8B772-996F-A04F-5872-2B4267A5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91" y="3522985"/>
            <a:ext cx="2088612" cy="13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1047E1-F3E5-BBB0-9E5E-891B1CE03B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8804" r="28936" b="30060"/>
          <a:stretch/>
        </p:blipFill>
        <p:spPr>
          <a:xfrm>
            <a:off x="182296" y="3632751"/>
            <a:ext cx="2327378" cy="13964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0647B9-11C3-AFCD-8002-DDC4DEDF7ECB}"/>
              </a:ext>
            </a:extLst>
          </p:cNvPr>
          <p:cNvSpPr txBox="1"/>
          <p:nvPr/>
        </p:nvSpPr>
        <p:spPr>
          <a:xfrm>
            <a:off x="866440" y="1033001"/>
            <a:ext cx="10673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ตัวชี้วัดหลัก เพิ่มขึ้นทั้ง ๒ ตัวชี้วัด</a:t>
            </a:r>
          </a:p>
        </p:txBody>
      </p:sp>
      <p:pic>
        <p:nvPicPr>
          <p:cNvPr id="20" name="Picture 2" descr="Free vector hand drawn sparkling stars collection">
            <a:extLst>
              <a:ext uri="{FF2B5EF4-FFF2-40B4-BE49-F238E27FC236}">
                <a16:creationId xmlns:a16="http://schemas.microsoft.com/office/drawing/2014/main" id="{73096167-B2BB-59BB-E2D5-3B0C76BEC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10565176" y="1908092"/>
            <a:ext cx="61861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vector hand drawn sparkling stars collection">
            <a:extLst>
              <a:ext uri="{FF2B5EF4-FFF2-40B4-BE49-F238E27FC236}">
                <a16:creationId xmlns:a16="http://schemas.microsoft.com/office/drawing/2014/main" id="{26DC101C-165B-FAA6-B0FA-982A99753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7374697" y="99623"/>
            <a:ext cx="400019" cy="4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vector hand drawn sparkling stars collection">
            <a:extLst>
              <a:ext uri="{FF2B5EF4-FFF2-40B4-BE49-F238E27FC236}">
                <a16:creationId xmlns:a16="http://schemas.microsoft.com/office/drawing/2014/main" id="{50FEE6B3-21D2-8EE1-A62C-F55625E66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76760" r="47524" b="3160"/>
          <a:stretch/>
        </p:blipFill>
        <p:spPr bwMode="auto">
          <a:xfrm>
            <a:off x="1726827" y="2135017"/>
            <a:ext cx="771018" cy="6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vector hand drawn sparkling stars collection">
            <a:extLst>
              <a:ext uri="{FF2B5EF4-FFF2-40B4-BE49-F238E27FC236}">
                <a16:creationId xmlns:a16="http://schemas.microsoft.com/office/drawing/2014/main" id="{A5AB16DD-4281-29DB-124E-CE1F971AC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76760" r="47524" b="3160"/>
          <a:stretch/>
        </p:blipFill>
        <p:spPr bwMode="auto">
          <a:xfrm>
            <a:off x="9483770" y="385142"/>
            <a:ext cx="771018" cy="6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vector hand drawn sparkling stars collection">
            <a:extLst>
              <a:ext uri="{FF2B5EF4-FFF2-40B4-BE49-F238E27FC236}">
                <a16:creationId xmlns:a16="http://schemas.microsoft.com/office/drawing/2014/main" id="{9B52F46D-5B46-44D2-85B2-535E8495F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4619197" y="1693788"/>
            <a:ext cx="500709" cy="6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hand drawn sparkling stars collection">
            <a:extLst>
              <a:ext uri="{FF2B5EF4-FFF2-40B4-BE49-F238E27FC236}">
                <a16:creationId xmlns:a16="http://schemas.microsoft.com/office/drawing/2014/main" id="{B8FC84D1-FA58-30FF-8215-671A2B10F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2683598" y="282248"/>
            <a:ext cx="674633" cy="8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hand drawn sparkling stars collection">
            <a:extLst>
              <a:ext uri="{FF2B5EF4-FFF2-40B4-BE49-F238E27FC236}">
                <a16:creationId xmlns:a16="http://schemas.microsoft.com/office/drawing/2014/main" id="{61894D66-8247-F8B1-00AC-8A20951DE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0" y="385142"/>
            <a:ext cx="674633" cy="8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9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vector abstract futuristic background">
            <a:extLst>
              <a:ext uri="{FF2B5EF4-FFF2-40B4-BE49-F238E27FC236}">
                <a16:creationId xmlns:a16="http://schemas.microsoft.com/office/drawing/2014/main" id="{879AB68E-9178-2810-0473-BA8E594E8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901746-8716-AF7B-0B74-EC5AF0E7C54D}"/>
              </a:ext>
            </a:extLst>
          </p:cNvPr>
          <p:cNvSpPr/>
          <p:nvPr/>
        </p:nvSpPr>
        <p:spPr>
          <a:xfrm>
            <a:off x="601717" y="1727375"/>
            <a:ext cx="6857540" cy="2480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585F9F-67B5-0138-F8E6-873B43A62B87}"/>
              </a:ext>
            </a:extLst>
          </p:cNvPr>
          <p:cNvSpPr/>
          <p:nvPr/>
        </p:nvSpPr>
        <p:spPr>
          <a:xfrm>
            <a:off x="7753061" y="1727375"/>
            <a:ext cx="4163371" cy="2480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0C325-4BD3-587A-554C-8123BA7BF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21" y="1788559"/>
            <a:ext cx="1638633" cy="765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1837A2-7A70-22D4-383B-BAF90234DE25}"/>
              </a:ext>
            </a:extLst>
          </p:cNvPr>
          <p:cNvSpPr txBox="1"/>
          <p:nvPr/>
        </p:nvSpPr>
        <p:spPr>
          <a:xfrm>
            <a:off x="1582216" y="756247"/>
            <a:ext cx="4697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ตัวชี้วัดที่ ๒</a:t>
            </a:r>
            <a:endParaRPr lang="th-TH" sz="4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ED476-1595-9689-4BCD-F7F9E0F3A2A8}"/>
              </a:ext>
            </a:extLst>
          </p:cNvPr>
          <p:cNvSpPr txBox="1"/>
          <p:nvPr/>
        </p:nvSpPr>
        <p:spPr>
          <a:xfrm>
            <a:off x="5436833" y="787396"/>
            <a:ext cx="469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ค่าคะแนน </a:t>
            </a:r>
            <a:r>
              <a:rPr lang="en-US" sz="48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ITA </a:t>
            </a:r>
            <a:endParaRPr lang="th-TH" sz="48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2" name="TextBox 37">
            <a:extLst>
              <a:ext uri="{FF2B5EF4-FFF2-40B4-BE49-F238E27FC236}">
                <a16:creationId xmlns:a16="http://schemas.microsoft.com/office/drawing/2014/main" id="{C0C8476A-5FF9-962D-EBAC-6A816F8E0535}"/>
              </a:ext>
            </a:extLst>
          </p:cNvPr>
          <p:cNvSpPr txBox="1"/>
          <p:nvPr/>
        </p:nvSpPr>
        <p:spPr>
          <a:xfrm>
            <a:off x="605454" y="1605126"/>
            <a:ext cx="6857541" cy="114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5400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เป้าหมาย</a:t>
            </a:r>
            <a:r>
              <a:rPr lang="th-TH" b="1" dirty="0">
                <a:solidFill>
                  <a:srgbClr val="0A0147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EA265-3AB4-98D7-BC9C-0CE3F131A18A}"/>
              </a:ext>
            </a:extLst>
          </p:cNvPr>
          <p:cNvSpPr txBox="1"/>
          <p:nvPr/>
        </p:nvSpPr>
        <p:spPr>
          <a:xfrm>
            <a:off x="427968" y="2689485"/>
            <a:ext cx="749408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เพิ่มขึ้นร้อยละ</a:t>
            </a:r>
            <a:r>
              <a:rPr lang="en-US" sz="32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 ๕ </a:t>
            </a:r>
            <a:r>
              <a:rPr lang="en-US" sz="3200" b="1" dirty="0" err="1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ภายในปี</a:t>
            </a:r>
            <a:r>
              <a:rPr lang="en-US" sz="32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พ.ศ</a:t>
            </a:r>
            <a:r>
              <a:rPr lang="en-US" sz="32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. ๒๕๗๐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จากปีฐาน</a:t>
            </a:r>
            <a:r>
              <a:rPr lang="en-US" sz="24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พ.ศ</a:t>
            </a:r>
            <a:r>
              <a:rPr lang="en-US" sz="24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. ๒๕๖๕ : ๘๗.๕๗ </a:t>
            </a:r>
            <a:r>
              <a:rPr lang="en-US" sz="2400" b="1" dirty="0" err="1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คะแนน</a:t>
            </a:r>
            <a:r>
              <a:rPr lang="en-US" sz="2400" b="1" dirty="0">
                <a:solidFill>
                  <a:srgbClr val="002060"/>
                </a:solidFill>
                <a:latin typeface="FC Subject Rounded [Non-cml.] B" pitchFamily="2" charset="-34"/>
                <a:cs typeface="FC Subject Rounded [Non-cml.] B" pitchFamily="2" charset="-34"/>
              </a:rPr>
              <a:t>)</a:t>
            </a: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DB6403EB-3A7A-3023-3EC5-2BE26312067A}"/>
              </a:ext>
            </a:extLst>
          </p:cNvPr>
          <p:cNvSpPr txBox="1"/>
          <p:nvPr/>
        </p:nvSpPr>
        <p:spPr>
          <a:xfrm>
            <a:off x="8725274" y="2202569"/>
            <a:ext cx="2440411" cy="515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6"/>
              </a:lnSpc>
            </a:pPr>
            <a:r>
              <a:rPr lang="en-US" sz="5400" dirty="0">
                <a:gradFill>
                  <a:gsLst>
                    <a:gs pos="0">
                      <a:srgbClr val="EE6CC1">
                        <a:lumMod val="99000"/>
                      </a:srgbClr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๒๕๖๖</a:t>
            </a:r>
          </a:p>
        </p:txBody>
      </p:sp>
      <p:sp>
        <p:nvSpPr>
          <p:cNvPr id="16" name="TextBox 49">
            <a:extLst>
              <a:ext uri="{FF2B5EF4-FFF2-40B4-BE49-F238E27FC236}">
                <a16:creationId xmlns:a16="http://schemas.microsoft.com/office/drawing/2014/main" id="{24B8922C-C492-020E-0592-49746C692FAA}"/>
              </a:ext>
            </a:extLst>
          </p:cNvPr>
          <p:cNvSpPr txBox="1"/>
          <p:nvPr/>
        </p:nvSpPr>
        <p:spPr>
          <a:xfrm>
            <a:off x="7973089" y="2751101"/>
            <a:ext cx="3813475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เพิ่มขึ้น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ร้อยละ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๒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.๙</a:t>
            </a:r>
            <a:r>
              <a:rPr lang="th-TH" sz="32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๙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(</a:t>
            </a:r>
            <a:r>
              <a:rPr lang="th-TH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๙๐</a:t>
            </a:r>
            <a:r>
              <a:rPr lang="en-US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.</a:t>
            </a:r>
            <a:r>
              <a:rPr lang="th-TH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๑๙</a:t>
            </a:r>
            <a:r>
              <a:rPr lang="en-US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คะแนน</a:t>
            </a:r>
            <a:r>
              <a:rPr lang="en-US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DA7B02-10A1-A848-D435-4B5250460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33" y="4487155"/>
            <a:ext cx="2086028" cy="20860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02" name="Picture 6" descr="Free vector business leader standing on arrow and holding flag flat vector illustration. cartoon people training and doing business plan. leadership, victory and challenge concept">
            <a:extLst>
              <a:ext uri="{FF2B5EF4-FFF2-40B4-BE49-F238E27FC236}">
                <a16:creationId xmlns:a16="http://schemas.microsoft.com/office/drawing/2014/main" id="{A7DDC2EE-CE46-7E91-220B-7BBA0322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14" y="4347469"/>
            <a:ext cx="2639066" cy="22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6AECFD-65D4-9CB2-75BD-3530F088A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5" t="24491" r="33218" b="20889"/>
          <a:stretch/>
        </p:blipFill>
        <p:spPr>
          <a:xfrm>
            <a:off x="9387659" y="4329723"/>
            <a:ext cx="3569778" cy="31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3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6A175D2-F447-FF1C-3EE6-24CDE29C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37" y="-22277"/>
            <a:ext cx="12192000" cy="68818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C76E87-1621-138E-404E-C6B2837C6B10}"/>
              </a:ext>
            </a:extLst>
          </p:cNvPr>
          <p:cNvGrpSpPr/>
          <p:nvPr/>
        </p:nvGrpSpPr>
        <p:grpSpPr>
          <a:xfrm>
            <a:off x="-537" y="1930444"/>
            <a:ext cx="12192000" cy="3954624"/>
            <a:chOff x="-537" y="2496502"/>
            <a:chExt cx="12192000" cy="39546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9D1B2E-B676-3363-E6E8-1A8AA3D7C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alphaModFix amt="2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>
              <a:off x="-537" y="2496502"/>
              <a:ext cx="12192000" cy="19967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F23466-6068-1073-BF5A-947CB04F1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BFA"/>
                </a:clrFrom>
                <a:clrTo>
                  <a:srgbClr val="FFFBFA">
                    <a:alpha val="0"/>
                  </a:srgbClr>
                </a:clrTo>
              </a:clrChange>
              <a:grayscl/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21" b="30279"/>
            <a:stretch/>
          </p:blipFill>
          <p:spPr>
            <a:xfrm flipV="1">
              <a:off x="-537" y="4454358"/>
              <a:ext cx="12192000" cy="199676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821B1-0CD8-B3DD-9594-EAC40831B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1" y="451757"/>
            <a:ext cx="4188750" cy="59544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5743F-9695-F259-9BBE-B7E6DEBED6AD}"/>
              </a:ext>
            </a:extLst>
          </p:cNvPr>
          <p:cNvSpPr txBox="1"/>
          <p:nvPr/>
        </p:nvSpPr>
        <p:spPr>
          <a:xfrm>
            <a:off x="4798957" y="375933"/>
            <a:ext cx="67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ตัวชี้วัดตามแผนย่อย ๗ ตัวชี้วัด</a:t>
            </a:r>
            <a:endParaRPr lang="th-TH" sz="24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49595-3579-58E6-9EAE-C08C3AF5A140}"/>
              </a:ext>
            </a:extLst>
          </p:cNvPr>
          <p:cNvSpPr txBox="1"/>
          <p:nvPr/>
        </p:nvSpPr>
        <p:spPr>
          <a:xfrm>
            <a:off x="4767943" y="992299"/>
            <a:ext cx="594360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บรรลุเป้าหมายที่กำหนด ๔ ตัวชี้วัด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56A45-244D-4B5D-CB7B-1FDF497D2984}"/>
              </a:ext>
            </a:extLst>
          </p:cNvPr>
          <p:cNvSpPr txBox="1"/>
          <p:nvPr/>
        </p:nvSpPr>
        <p:spPr>
          <a:xfrm>
            <a:off x="5365371" y="1554327"/>
            <a:ext cx="6123162" cy="208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thaiNumParenBoth"/>
            </a:pP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จำนวนเครือข่ายมีขีดความสามารถเพิ่มขึ้น</a:t>
            </a:r>
          </a:p>
          <a:p>
            <a:pPr marL="457200" indent="-457200">
              <a:lnSpc>
                <a:spcPct val="150000"/>
              </a:lnSpc>
              <a:buAutoNum type="thaiNumParenBoth"/>
            </a:pP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จำนวนเครือข่ายร่วมทำกิจกรรมสาธารณะ</a:t>
            </a:r>
          </a:p>
          <a:p>
            <a:pPr marL="457200" indent="-457200">
              <a:lnSpc>
                <a:spcPct val="150000"/>
              </a:lnSpc>
              <a:buAutoNum type="thaiNumParenBoth"/>
            </a:pP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จำนวนหน่วยงานภาครัฐ ผ่านเกณฑ์ </a:t>
            </a:r>
            <a:r>
              <a:rPr lang="en-US" sz="22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ITA</a:t>
            </a:r>
          </a:p>
          <a:p>
            <a:pPr marL="457200" indent="-457200">
              <a:lnSpc>
                <a:spcPct val="150000"/>
              </a:lnSpc>
              <a:buAutoNum type="thaiNumParenBoth"/>
            </a:pPr>
            <a:r>
              <a:rPr lang="en-US" sz="22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ทุนชีวิตเด็กและเยาวชน</a:t>
            </a:r>
            <a:endParaRPr lang="en-US" sz="2200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0158C-8EF5-0FAE-DFFA-83B16C354526}"/>
              </a:ext>
            </a:extLst>
          </p:cNvPr>
          <p:cNvSpPr txBox="1"/>
          <p:nvPr/>
        </p:nvSpPr>
        <p:spPr>
          <a:xfrm>
            <a:off x="4767943" y="3548772"/>
            <a:ext cx="75002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ผลงาน ปี ๒๕๖๖ เป็นฐานคำนวณเป้าหมาย ปี ๒๕๖๗</a:t>
            </a:r>
            <a:endParaRPr lang="en-US" sz="24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DEFA10-8A1E-532C-0669-9730EA1C7592}"/>
              </a:ext>
            </a:extLst>
          </p:cNvPr>
          <p:cNvSpPr txBox="1"/>
          <p:nvPr/>
        </p:nvSpPr>
        <p:spPr>
          <a:xfrm>
            <a:off x="5365371" y="4048677"/>
            <a:ext cx="6675102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thaiNumParenBoth"/>
            </a:pP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จำนวนองค์กรที่มีการพัฒนาระบบเครดิตสังคม</a:t>
            </a:r>
          </a:p>
          <a:p>
            <a:pPr marL="457200" indent="-457200">
              <a:lnSpc>
                <a:spcPct val="150000"/>
              </a:lnSpc>
              <a:buAutoNum type="thaiNumParenBoth"/>
            </a:pPr>
            <a:r>
              <a:rPr lang="th-TH" sz="2200" b="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จำนวนคนที่ได้รับการพัฒนาทักษะชีวิต</a:t>
            </a:r>
            <a:endParaRPr lang="en-US" sz="22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0C3EA0-2B16-DC3F-F857-67944F87314C}"/>
              </a:ext>
            </a:extLst>
          </p:cNvPr>
          <p:cNvSpPr txBox="1"/>
          <p:nvPr/>
        </p:nvSpPr>
        <p:spPr>
          <a:xfrm>
            <a:off x="4767943" y="5074859"/>
            <a:ext cx="75002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ผลงาน ปี ๒๕๖๖ เพิ่มขึ้น แต่ไม่ถึงเป้าหมายที่กำหนด</a:t>
            </a:r>
            <a:endParaRPr lang="en-US" sz="24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35A562-E8A4-28A8-294B-8C57153D6280}"/>
              </a:ext>
            </a:extLst>
          </p:cNvPr>
          <p:cNvSpPr txBox="1"/>
          <p:nvPr/>
        </p:nvSpPr>
        <p:spPr>
          <a:xfrm>
            <a:off x="5365371" y="5617498"/>
            <a:ext cx="6675102" cy="55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thaiNumParenBoth"/>
            </a:pPr>
            <a:r>
              <a:rPr lang="th-TH" sz="2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 ประชากรอายุ 13 ปีขึ้นไป มีกิจกรรมสะท้อนคุณธรรม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103D51-D4B1-1E28-7F65-16D48EE22E15}"/>
              </a:ext>
            </a:extLst>
          </p:cNvPr>
          <p:cNvSpPr txBox="1"/>
          <p:nvPr/>
        </p:nvSpPr>
        <p:spPr>
          <a:xfrm>
            <a:off x="5974970" y="6055506"/>
            <a:ext cx="5694515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8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FC Subject Rounded [Non-cml.] B" pitchFamily="2" charset="-34"/>
                <a:cs typeface="FC Subject Rounded [Non-cml.] B" pitchFamily="2" charset="-34"/>
              </a:rPr>
              <a:t>(เป้าหมาย เพิ่มขึ้นร้อยละ ๕ ผลสำรวจ เพิ่มขึ้น ร้อยละ ๑) </a:t>
            </a:r>
            <a:endParaRPr lang="en-US" sz="18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BD7A80-7361-5A42-B94A-87F2F510FD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110516" y="215066"/>
            <a:ext cx="427272" cy="3990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B796B0-8E30-DDD9-CC18-38840AF9F8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11452401" y="976336"/>
            <a:ext cx="708276" cy="661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C26DBD-3726-7516-0842-1E41A249E3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7409374" y="-154492"/>
            <a:ext cx="427272" cy="3990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98329B-1E94-D163-367F-5561C328F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2553" r="46383" b="43404"/>
          <a:stretch/>
        </p:blipFill>
        <p:spPr>
          <a:xfrm>
            <a:off x="4690137" y="1520871"/>
            <a:ext cx="427272" cy="3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90DB4-58A1-F6CB-135E-CBED3DC7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-4232"/>
            <a:ext cx="12192000" cy="6862232"/>
          </a:xfrm>
          <a:prstGeom prst="rect">
            <a:avLst/>
          </a:prstGeom>
        </p:spPr>
      </p:pic>
      <p:sp>
        <p:nvSpPr>
          <p:cNvPr id="33" name="Freeform 18">
            <a:extLst>
              <a:ext uri="{FF2B5EF4-FFF2-40B4-BE49-F238E27FC236}">
                <a16:creationId xmlns:a16="http://schemas.microsoft.com/office/drawing/2014/main" id="{18AE16A2-DE14-9F84-7DAC-F73192515644}"/>
              </a:ext>
            </a:extLst>
          </p:cNvPr>
          <p:cNvSpPr/>
          <p:nvPr/>
        </p:nvSpPr>
        <p:spPr>
          <a:xfrm rot="-499669" flipH="1">
            <a:off x="10275130" y="349542"/>
            <a:ext cx="1535019" cy="1761858"/>
          </a:xfrm>
          <a:custGeom>
            <a:avLst/>
            <a:gdLst/>
            <a:ahLst/>
            <a:cxnLst/>
            <a:rect l="l" t="t" r="r" b="b"/>
            <a:pathLst>
              <a:path w="2302528" h="2642787">
                <a:moveTo>
                  <a:pt x="2302528" y="0"/>
                </a:moveTo>
                <a:lnTo>
                  <a:pt x="0" y="0"/>
                </a:lnTo>
                <a:lnTo>
                  <a:pt x="0" y="2642787"/>
                </a:lnTo>
                <a:lnTo>
                  <a:pt x="2302528" y="2642787"/>
                </a:lnTo>
                <a:lnTo>
                  <a:pt x="23025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sz="1867"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0FDD15-B3E6-B419-8D29-0063F14B4B1C}"/>
              </a:ext>
            </a:extLst>
          </p:cNvPr>
          <p:cNvSpPr/>
          <p:nvPr/>
        </p:nvSpPr>
        <p:spPr>
          <a:xfrm>
            <a:off x="-965200" y="368300"/>
            <a:ext cx="13792200" cy="2844800"/>
          </a:xfrm>
          <a:prstGeom prst="ellipse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1E33A-CC45-07F1-9A24-77E9524E1BAE}"/>
              </a:ext>
            </a:extLst>
          </p:cNvPr>
          <p:cNvSpPr txBox="1"/>
          <p:nvPr/>
        </p:nvSpPr>
        <p:spPr>
          <a:xfrm>
            <a:off x="1115844" y="231053"/>
            <a:ext cx="1005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เครือข่ายคุณธรรม</a:t>
            </a:r>
            <a:endParaRPr lang="th-TH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FC Subject Rounded [Non-cml.] B" pitchFamily="2" charset="-34"/>
              <a:cs typeface="FC Subject Rounded [Non-cml.] B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35B16-48D9-0CAD-2773-2A64F554052C}"/>
              </a:ext>
            </a:extLst>
          </p:cNvPr>
          <p:cNvSpPr txBox="1"/>
          <p:nvPr/>
        </p:nvSpPr>
        <p:spPr>
          <a:xfrm>
            <a:off x="482600" y="1103639"/>
            <a:ext cx="1122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ชุมชน องค์กร อำเภอ และจังหวัดคุณธรรม</a:t>
            </a:r>
          </a:p>
          <a:p>
            <a:pPr algn="ctr"/>
            <a:r>
              <a:rPr lang="th-TH" dirty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ประจำปีงบประมาณ พ.ศ. ๒๕๖๖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FDE8A-7050-0858-2AD6-BD327A6F94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BFA"/>
              </a:clrFrom>
              <a:clrTo>
                <a:srgbClr val="FFFBFA">
                  <a:alpha val="0"/>
                </a:srgbClr>
              </a:clrTo>
            </a:clrChange>
            <a:alphaModFix am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1" b="30279"/>
          <a:stretch/>
        </p:blipFill>
        <p:spPr>
          <a:xfrm>
            <a:off x="0" y="4847165"/>
            <a:ext cx="12192000" cy="199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06A1C-12F7-40DA-6A52-EEEB770C01BD}"/>
              </a:ext>
            </a:extLst>
          </p:cNvPr>
          <p:cNvSpPr txBox="1"/>
          <p:nvPr/>
        </p:nvSpPr>
        <p:spPr>
          <a:xfrm>
            <a:off x="1121602" y="2626387"/>
            <a:ext cx="10050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๔๒,๔๓๐ แห่ง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1884C090-4AD5-8B2C-71F4-67FBC80E0BBD}"/>
              </a:ext>
            </a:extLst>
          </p:cNvPr>
          <p:cNvSpPr/>
          <p:nvPr/>
        </p:nvSpPr>
        <p:spPr>
          <a:xfrm>
            <a:off x="1115844" y="4941654"/>
            <a:ext cx="1391207" cy="1025081"/>
          </a:xfrm>
          <a:custGeom>
            <a:avLst/>
            <a:gdLst/>
            <a:ahLst/>
            <a:cxnLst/>
            <a:rect l="l" t="t" r="r" b="b"/>
            <a:pathLst>
              <a:path w="1865891" h="1613995">
                <a:moveTo>
                  <a:pt x="0" y="0"/>
                </a:moveTo>
                <a:lnTo>
                  <a:pt x="1865891" y="0"/>
                </a:lnTo>
                <a:lnTo>
                  <a:pt x="1865891" y="1613996"/>
                </a:lnTo>
                <a:lnTo>
                  <a:pt x="0" y="16139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sz="1867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5F33563B-AF7F-D4E6-8634-8CB1FCF36D91}"/>
              </a:ext>
            </a:extLst>
          </p:cNvPr>
          <p:cNvSpPr/>
          <p:nvPr/>
        </p:nvSpPr>
        <p:spPr>
          <a:xfrm>
            <a:off x="4311266" y="4667086"/>
            <a:ext cx="1213233" cy="1268589"/>
          </a:xfrm>
          <a:custGeom>
            <a:avLst/>
            <a:gdLst/>
            <a:ahLst/>
            <a:cxnLst/>
            <a:rect l="l" t="t" r="r" b="b"/>
            <a:pathLst>
              <a:path w="2561272" h="2678136">
                <a:moveTo>
                  <a:pt x="0" y="0"/>
                </a:moveTo>
                <a:lnTo>
                  <a:pt x="2561272" y="0"/>
                </a:lnTo>
                <a:lnTo>
                  <a:pt x="2561272" y="2678136"/>
                </a:lnTo>
                <a:lnTo>
                  <a:pt x="0" y="267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sz="1867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BB75628B-1323-9304-7728-444FD3153E7B}"/>
              </a:ext>
            </a:extLst>
          </p:cNvPr>
          <p:cNvSpPr/>
          <p:nvPr/>
        </p:nvSpPr>
        <p:spPr>
          <a:xfrm>
            <a:off x="7212022" y="4799519"/>
            <a:ext cx="1093777" cy="1111971"/>
          </a:xfrm>
          <a:custGeom>
            <a:avLst/>
            <a:gdLst/>
            <a:ahLst/>
            <a:cxnLst/>
            <a:rect l="l" t="t" r="r" b="b"/>
            <a:pathLst>
              <a:path w="1378555" h="1401488">
                <a:moveTo>
                  <a:pt x="0" y="0"/>
                </a:moveTo>
                <a:lnTo>
                  <a:pt x="1378554" y="0"/>
                </a:lnTo>
                <a:lnTo>
                  <a:pt x="1378554" y="1401488"/>
                </a:lnTo>
                <a:lnTo>
                  <a:pt x="0" y="1401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sz="1867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EA940017-F3C2-CF67-8F31-0E646F57B1B9}"/>
              </a:ext>
            </a:extLst>
          </p:cNvPr>
          <p:cNvSpPr/>
          <p:nvPr/>
        </p:nvSpPr>
        <p:spPr>
          <a:xfrm>
            <a:off x="9781188" y="4697963"/>
            <a:ext cx="1662011" cy="1209897"/>
          </a:xfrm>
          <a:custGeom>
            <a:avLst/>
            <a:gdLst/>
            <a:ahLst/>
            <a:cxnLst/>
            <a:rect l="l" t="t" r="r" b="b"/>
            <a:pathLst>
              <a:path w="2480436" h="1805687">
                <a:moveTo>
                  <a:pt x="0" y="0"/>
                </a:moveTo>
                <a:lnTo>
                  <a:pt x="2480436" y="0"/>
                </a:lnTo>
                <a:lnTo>
                  <a:pt x="2480436" y="1805687"/>
                </a:lnTo>
                <a:lnTo>
                  <a:pt x="0" y="18056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1" r="-291"/>
            </a:stretch>
          </a:blipFill>
        </p:spPr>
        <p:txBody>
          <a:bodyPr/>
          <a:lstStyle/>
          <a:p>
            <a:endParaRPr lang="th-TH" sz="1867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F3FA45-9540-B952-1877-FE40092EB864}"/>
              </a:ext>
            </a:extLst>
          </p:cNvPr>
          <p:cNvSpPr/>
          <p:nvPr/>
        </p:nvSpPr>
        <p:spPr>
          <a:xfrm>
            <a:off x="399084" y="5962433"/>
            <a:ext cx="2705538" cy="57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39155-ABE1-9183-9C70-44B7321D018A}"/>
              </a:ext>
            </a:extLst>
          </p:cNvPr>
          <p:cNvSpPr txBox="1"/>
          <p:nvPr/>
        </p:nvSpPr>
        <p:spPr>
          <a:xfrm>
            <a:off x="633526" y="6095898"/>
            <a:ext cx="2369496" cy="367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88"/>
              </a:lnSpc>
            </a:pP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๒๙,๓๙๐ </a:t>
            </a: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ชุมชน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69BA6F-226B-ABB1-C363-40D2511F6293}"/>
              </a:ext>
            </a:extLst>
          </p:cNvPr>
          <p:cNvSpPr/>
          <p:nvPr/>
        </p:nvSpPr>
        <p:spPr>
          <a:xfrm>
            <a:off x="3380454" y="5953384"/>
            <a:ext cx="2705538" cy="57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1206F5-52EA-1CCD-8BC8-D747D76E5877}"/>
              </a:ext>
            </a:extLst>
          </p:cNvPr>
          <p:cNvSpPr txBox="1"/>
          <p:nvPr/>
        </p:nvSpPr>
        <p:spPr>
          <a:xfrm>
            <a:off x="3538696" y="6099549"/>
            <a:ext cx="2369496" cy="367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88"/>
              </a:lnSpc>
            </a:pP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๑๒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,</a:t>
            </a: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๑๐๔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 </a:t>
            </a: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องค์กร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90D8A19-6571-D1C6-B5E6-42B7CD0E94CF}"/>
              </a:ext>
            </a:extLst>
          </p:cNvPr>
          <p:cNvSpPr/>
          <p:nvPr/>
        </p:nvSpPr>
        <p:spPr>
          <a:xfrm>
            <a:off x="6350000" y="5929609"/>
            <a:ext cx="2705538" cy="57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CB8B98-23EC-CD45-A416-C2EE102BBA7A}"/>
              </a:ext>
            </a:extLst>
          </p:cNvPr>
          <p:cNvSpPr txBox="1"/>
          <p:nvPr/>
        </p:nvSpPr>
        <p:spPr>
          <a:xfrm>
            <a:off x="6825742" y="6075774"/>
            <a:ext cx="2369496" cy="367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88"/>
              </a:lnSpc>
            </a:pP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๘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๙๐ </a:t>
            </a: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อำเภอ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479A87-AC0C-55C4-E954-BA1B5E2B45E5}"/>
              </a:ext>
            </a:extLst>
          </p:cNvPr>
          <p:cNvSpPr/>
          <p:nvPr/>
        </p:nvSpPr>
        <p:spPr>
          <a:xfrm>
            <a:off x="9242470" y="5907860"/>
            <a:ext cx="2705538" cy="57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2C651A-53E4-9D3D-50C5-44DD984A2E83}"/>
              </a:ext>
            </a:extLst>
          </p:cNvPr>
          <p:cNvSpPr txBox="1"/>
          <p:nvPr/>
        </p:nvSpPr>
        <p:spPr>
          <a:xfrm>
            <a:off x="9818936" y="6051894"/>
            <a:ext cx="2369496" cy="367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88"/>
              </a:lnSpc>
            </a:pP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๗๖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  <a:r>
              <a:rPr lang="th-TH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จังหวัด</a:t>
            </a:r>
            <a:r>
              <a:rPr lang="en-US" sz="2400" dirty="0">
                <a:solidFill>
                  <a:srgbClr val="0A014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 </a:t>
            </a:r>
          </a:p>
        </p:txBody>
      </p:sp>
      <p:pic>
        <p:nvPicPr>
          <p:cNvPr id="26" name="Picture 2" descr="Free vector hand drawn sparkling stars collection">
            <a:extLst>
              <a:ext uri="{FF2B5EF4-FFF2-40B4-BE49-F238E27FC236}">
                <a16:creationId xmlns:a16="http://schemas.microsoft.com/office/drawing/2014/main" id="{A1A76FE4-4C79-054B-EBCB-7A8C90214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10675603" y="4257916"/>
            <a:ext cx="61861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vector hand drawn sparkling stars collection">
            <a:extLst>
              <a:ext uri="{FF2B5EF4-FFF2-40B4-BE49-F238E27FC236}">
                <a16:creationId xmlns:a16="http://schemas.microsoft.com/office/drawing/2014/main" id="{1F1E0E56-185B-FBA6-9489-755718781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4979978" y="2742354"/>
            <a:ext cx="400019" cy="4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vector hand drawn sparkling stars collection">
            <a:extLst>
              <a:ext uri="{FF2B5EF4-FFF2-40B4-BE49-F238E27FC236}">
                <a16:creationId xmlns:a16="http://schemas.microsoft.com/office/drawing/2014/main" id="{7921F1C6-819D-A447-850B-36C73AF4A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76760" r="47524" b="3160"/>
          <a:stretch/>
        </p:blipFill>
        <p:spPr bwMode="auto">
          <a:xfrm>
            <a:off x="1950261" y="4264343"/>
            <a:ext cx="771018" cy="6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ree vector hand drawn sparkling stars collection">
            <a:extLst>
              <a:ext uri="{FF2B5EF4-FFF2-40B4-BE49-F238E27FC236}">
                <a16:creationId xmlns:a16="http://schemas.microsoft.com/office/drawing/2014/main" id="{9110509F-83B4-93A6-8AB2-ABC06ED5B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76760" r="47524" b="3160"/>
          <a:stretch/>
        </p:blipFill>
        <p:spPr bwMode="auto">
          <a:xfrm>
            <a:off x="9538157" y="2719680"/>
            <a:ext cx="771018" cy="6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ree vector hand drawn sparkling stars collection">
            <a:extLst>
              <a:ext uri="{FF2B5EF4-FFF2-40B4-BE49-F238E27FC236}">
                <a16:creationId xmlns:a16="http://schemas.microsoft.com/office/drawing/2014/main" id="{4CB1FD8E-8155-EEEA-D8A9-A65C75A35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5805608" y="4428299"/>
            <a:ext cx="500709" cy="6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vector hand drawn sparkling stars collection">
            <a:extLst>
              <a:ext uri="{FF2B5EF4-FFF2-40B4-BE49-F238E27FC236}">
                <a16:creationId xmlns:a16="http://schemas.microsoft.com/office/drawing/2014/main" id="{46589901-7DC1-4F69-A822-3481FB548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1933639" y="371149"/>
            <a:ext cx="674633" cy="8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vector hand drawn sparkling stars collection">
            <a:extLst>
              <a:ext uri="{FF2B5EF4-FFF2-40B4-BE49-F238E27FC236}">
                <a16:creationId xmlns:a16="http://schemas.microsoft.com/office/drawing/2014/main" id="{1253B565-9A18-59FC-7606-3591BF988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t="49963" r="49998" b="25302"/>
          <a:stretch/>
        </p:blipFill>
        <p:spPr bwMode="auto">
          <a:xfrm>
            <a:off x="263585" y="2480661"/>
            <a:ext cx="674633" cy="8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236C375-D035-5E8B-3B73-A449F69A825D}"/>
              </a:ext>
            </a:extLst>
          </p:cNvPr>
          <p:cNvSpPr txBox="1"/>
          <p:nvPr/>
        </p:nvSpPr>
        <p:spPr>
          <a:xfrm>
            <a:off x="519226" y="3909835"/>
            <a:ext cx="1122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C Subject Rounded [Non-cml.] B" pitchFamily="2" charset="-34"/>
                <a:cs typeface="FC Subject Rounded [Non-cml.] B" pitchFamily="2" charset="-34"/>
              </a:rPr>
              <a:t>เพิ่มขึ้น ร้อยละ ๘.๕๑ จากเป้าหมาย ร้อยละ ๑๐ ภายในปี พ.ศ. ๒๕๗๐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919DE8E-8FCE-F7A0-2153-409E76CE97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3225" y="209641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554</Words>
  <Application>Microsoft Office PowerPoint</Application>
  <PresentationFormat>Widescreen</PresentationFormat>
  <Paragraphs>107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Arial</vt:lpstr>
      <vt:lpstr>Mitr</vt:lpstr>
      <vt:lpstr>Athiti</vt:lpstr>
      <vt:lpstr>FC Subject Rounded [Non-cml.] B</vt:lpstr>
      <vt:lpstr>Calibri Light</vt:lpstr>
      <vt:lpstr>TH SarabunPSK</vt:lpstr>
      <vt:lpstr>Itim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Dathpan sawatdee</dc:creator>
  <cp:lastModifiedBy>Dathpan sawatdee</cp:lastModifiedBy>
  <cp:revision>11</cp:revision>
  <dcterms:created xsi:type="dcterms:W3CDTF">2024-01-05T08:48:35Z</dcterms:created>
  <dcterms:modified xsi:type="dcterms:W3CDTF">2024-02-08T09:13:18Z</dcterms:modified>
</cp:coreProperties>
</file>