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3"/>
  </p:handoutMasterIdLst>
  <p:sldIdLst>
    <p:sldId id="257" r:id="rId2"/>
    <p:sldId id="258" r:id="rId3"/>
    <p:sldId id="256" r:id="rId4"/>
    <p:sldId id="282" r:id="rId5"/>
    <p:sldId id="292" r:id="rId6"/>
    <p:sldId id="295" r:id="rId7"/>
    <p:sldId id="294" r:id="rId8"/>
    <p:sldId id="277" r:id="rId9"/>
    <p:sldId id="279" r:id="rId10"/>
    <p:sldId id="280" r:id="rId11"/>
    <p:sldId id="268" r:id="rId12"/>
    <p:sldId id="281" r:id="rId13"/>
    <p:sldId id="299" r:id="rId14"/>
    <p:sldId id="262" r:id="rId15"/>
    <p:sldId id="273" r:id="rId16"/>
    <p:sldId id="274" r:id="rId17"/>
    <p:sldId id="275" r:id="rId18"/>
    <p:sldId id="283" r:id="rId19"/>
    <p:sldId id="298" r:id="rId20"/>
    <p:sldId id="284" r:id="rId21"/>
    <p:sldId id="287" r:id="rId22"/>
    <p:sldId id="288" r:id="rId23"/>
    <p:sldId id="289" r:id="rId24"/>
    <p:sldId id="290" r:id="rId25"/>
    <p:sldId id="291" r:id="rId26"/>
    <p:sldId id="300" r:id="rId27"/>
    <p:sldId id="264" r:id="rId28"/>
    <p:sldId id="269" r:id="rId29"/>
    <p:sldId id="270" r:id="rId30"/>
    <p:sldId id="271" r:id="rId31"/>
    <p:sldId id="272" r:id="rId32"/>
  </p:sldIdLst>
  <p:sldSz cx="9144000" cy="6858000" type="screen4x3"/>
  <p:notesSz cx="6858000" cy="9945688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F66"/>
    <a:srgbClr val="FF3300"/>
    <a:srgbClr val="CC0099"/>
    <a:srgbClr val="FF66CC"/>
    <a:srgbClr val="FF5050"/>
    <a:srgbClr val="33CC33"/>
    <a:srgbClr val="99FF99"/>
    <a:srgbClr val="006600"/>
    <a:srgbClr val="00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ลักษณะสีปานกลาง 2 - เน้น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สไตล์สีปานกลาง 4 - เน้น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8E443F-6944-4E55-928F-235FB5D00036}" type="datetimeFigureOut">
              <a:rPr lang="th-TH" smtClean="0"/>
              <a:t>12/09/62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3"/>
          </p:nvPr>
        </p:nvSpPr>
        <p:spPr>
          <a:xfrm>
            <a:off x="3884613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A6FE73-B59E-458B-9E70-7EA4CE0F464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726502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8EB84-69FA-46E4-A12C-5242250242A2}" type="datetimeFigureOut">
              <a:rPr lang="th-TH" smtClean="0"/>
              <a:t>12/09/62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27F64-FC02-47C6-B121-DDBA78CA8FF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89456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8EB84-69FA-46E4-A12C-5242250242A2}" type="datetimeFigureOut">
              <a:rPr lang="th-TH" smtClean="0"/>
              <a:t>12/09/62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27F64-FC02-47C6-B121-DDBA78CA8FF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56028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8EB84-69FA-46E4-A12C-5242250242A2}" type="datetimeFigureOut">
              <a:rPr lang="th-TH" smtClean="0"/>
              <a:t>12/09/62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27F64-FC02-47C6-B121-DDBA78CA8FF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54682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8EB84-69FA-46E4-A12C-5242250242A2}" type="datetimeFigureOut">
              <a:rPr lang="th-TH" smtClean="0"/>
              <a:t>12/09/62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27F64-FC02-47C6-B121-DDBA78CA8FF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18797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8EB84-69FA-46E4-A12C-5242250242A2}" type="datetimeFigureOut">
              <a:rPr lang="th-TH" smtClean="0"/>
              <a:t>12/09/62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27F64-FC02-47C6-B121-DDBA78CA8FF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55926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8EB84-69FA-46E4-A12C-5242250242A2}" type="datetimeFigureOut">
              <a:rPr lang="th-TH" smtClean="0"/>
              <a:t>12/09/62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27F64-FC02-47C6-B121-DDBA78CA8FF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96055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8EB84-69FA-46E4-A12C-5242250242A2}" type="datetimeFigureOut">
              <a:rPr lang="th-TH" smtClean="0"/>
              <a:t>12/09/62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27F64-FC02-47C6-B121-DDBA78CA8FF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74968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8EB84-69FA-46E4-A12C-5242250242A2}" type="datetimeFigureOut">
              <a:rPr lang="th-TH" smtClean="0"/>
              <a:t>12/09/62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27F64-FC02-47C6-B121-DDBA78CA8FF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34472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8EB84-69FA-46E4-A12C-5242250242A2}" type="datetimeFigureOut">
              <a:rPr lang="th-TH" smtClean="0"/>
              <a:t>12/09/62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27F64-FC02-47C6-B121-DDBA78CA8FF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40304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8EB84-69FA-46E4-A12C-5242250242A2}" type="datetimeFigureOut">
              <a:rPr lang="th-TH" smtClean="0"/>
              <a:t>12/09/62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27F64-FC02-47C6-B121-DDBA78CA8FF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545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8EB84-69FA-46E4-A12C-5242250242A2}" type="datetimeFigureOut">
              <a:rPr lang="th-TH" smtClean="0"/>
              <a:t>12/09/62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27F64-FC02-47C6-B121-DDBA78CA8FF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89832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78EB84-69FA-46E4-A12C-5242250242A2}" type="datetimeFigureOut">
              <a:rPr lang="th-TH" smtClean="0"/>
              <a:t>12/09/62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627F64-FC02-47C6-B121-DDBA78CA8FF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9655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2.jpeg"/><Relationship Id="rId5" Type="http://schemas.openxmlformats.org/officeDocument/2006/relationships/image" Target="../media/image7.jpeg"/><Relationship Id="rId10" Type="http://schemas.openxmlformats.org/officeDocument/2006/relationships/image" Target="../media/image11.jpeg"/><Relationship Id="rId4" Type="http://schemas.openxmlformats.org/officeDocument/2006/relationships/image" Target="../media/image6.jpeg"/><Relationship Id="rId9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276872"/>
            <a:ext cx="7200800" cy="3695878"/>
          </a:xfrm>
          <a:prstGeom prst="rect">
            <a:avLst/>
          </a:prstGeom>
          <a:effectLst>
            <a:outerShdw blurRad="50800" dist="38100" dir="5400000" sx="101000" sy="101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331640" y="548680"/>
            <a:ext cx="70567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พระบรมราโชวาท ของ พระบาทสมเด็จพระบรมชน</a:t>
            </a:r>
            <a:r>
              <a:rPr lang="th-TH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กาธิเบ</a:t>
            </a:r>
            <a:r>
              <a:rPr lang="th-TH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ศร</a:t>
            </a:r>
            <a:r>
              <a:rPr lang="th-TH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/>
            </a:r>
            <a:br>
              <a:rPr lang="th-TH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</a:br>
            <a:r>
              <a:rPr lang="th-TH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มหาภูมิพลอดุลยเดชมหาราชบรมนาถบพิตร</a:t>
            </a:r>
          </a:p>
          <a:p>
            <a:pPr algn="ctr"/>
            <a:r>
              <a:rPr lang="th-TH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“คนดี”</a:t>
            </a:r>
            <a:endParaRPr lang="th-TH" sz="40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  <p:sp>
        <p:nvSpPr>
          <p:cNvPr id="6" name="ชื่อเรื่องรอง 2">
            <a:extLst>
              <a:ext uri="{FF2B5EF4-FFF2-40B4-BE49-F238E27FC236}">
                <a16:creationId xmlns="" xmlns:a16="http://schemas.microsoft.com/office/drawing/2014/main" id="{52C4F79A-CA6A-4E0E-8361-BFA8AC5327B8}"/>
              </a:ext>
            </a:extLst>
          </p:cNvPr>
          <p:cNvSpPr txBox="1">
            <a:spLocks/>
          </p:cNvSpPr>
          <p:nvPr/>
        </p:nvSpPr>
        <p:spPr>
          <a:xfrm>
            <a:off x="4922039" y="6093296"/>
            <a:ext cx="4096544" cy="648072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th-TH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คณะอนุกรรมการส่งเสริมคุณธรรม</a:t>
            </a:r>
          </a:p>
          <a:p>
            <a:pPr marL="0" indent="0" algn="r">
              <a:buNone/>
            </a:pPr>
            <a:r>
              <a:rPr lang="th-TH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และคณะทำงานขับเคลื่อนคุณธรรมจังหวัดพิจิตร</a:t>
            </a:r>
          </a:p>
        </p:txBody>
      </p:sp>
    </p:spTree>
    <p:extLst>
      <p:ext uri="{BB962C8B-B14F-4D97-AF65-F5344CB8AC3E}">
        <p14:creationId xmlns:p14="http://schemas.microsoft.com/office/powerpoint/2010/main" val="181089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2199363" y="188640"/>
            <a:ext cx="53285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คำสั่งแต่งตั้ง</a:t>
            </a:r>
            <a:r>
              <a:rPr lang="th-TH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คณะกรรมการและคณะทำงาน</a:t>
            </a:r>
            <a:r>
              <a:rPr lang="th-TH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ขับเคลื่อนจังหวัด</a:t>
            </a:r>
            <a:r>
              <a:rPr lang="th-TH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พิจิตร</a:t>
            </a: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659" y="1196173"/>
            <a:ext cx="3480475" cy="5072956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2" r="2334"/>
          <a:stretch/>
        </p:blipFill>
        <p:spPr>
          <a:xfrm>
            <a:off x="827584" y="1129636"/>
            <a:ext cx="3846726" cy="546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1494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ชื่อเรื่องรอง 2">
            <a:extLst>
              <a:ext uri="{FF2B5EF4-FFF2-40B4-BE49-F238E27FC236}">
                <a16:creationId xmlns="" xmlns:a16="http://schemas.microsoft.com/office/drawing/2014/main" id="{8AD81770-AB22-4E2F-B10E-66A9E7C6DFC8}"/>
              </a:ext>
            </a:extLst>
          </p:cNvPr>
          <p:cNvSpPr txBox="1">
            <a:spLocks/>
          </p:cNvSpPr>
          <p:nvPr/>
        </p:nvSpPr>
        <p:spPr>
          <a:xfrm>
            <a:off x="4922039" y="6093296"/>
            <a:ext cx="4096544" cy="648072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th-TH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คณะอนุกรรมการส่งเสริมคุณธรรม</a:t>
            </a:r>
          </a:p>
          <a:p>
            <a:pPr marL="0" indent="0" algn="r">
              <a:buNone/>
            </a:pPr>
            <a:r>
              <a:rPr lang="th-TH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และคณะทำงานขับเคลื่อนคุณธรรมจังหวัดพิจิตร</a:t>
            </a:r>
          </a:p>
        </p:txBody>
      </p:sp>
      <p:pic>
        <p:nvPicPr>
          <p:cNvPr id="3074" name="Picture 2" descr="C:\Users\Fonna\Desktop\INF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2" y="517557"/>
            <a:ext cx="9059742" cy="557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9704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815065"/>
            <a:ext cx="3419872" cy="2279915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648" y="4149079"/>
            <a:ext cx="3419871" cy="2279915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149078"/>
            <a:ext cx="3419872" cy="2279915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658" y="1815065"/>
            <a:ext cx="3276364" cy="21842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80473" y="482289"/>
            <a:ext cx="7319842" cy="107721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ประชุม</a:t>
            </a:r>
            <a:r>
              <a:rPr lang="th-TH" sz="32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คณะทำงานเพื่อจัดทำแผนแม่บทส่งเสริมคุณธรรมจังหวัด และแผนปฏิบัติการส่งเสริมคุณธรรมของเครือข่าย</a:t>
            </a:r>
            <a:r>
              <a:rPr lang="th-TH" sz="32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คุณธรรม</a:t>
            </a:r>
            <a:endParaRPr lang="th-TH" sz="32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458616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onna\Desktop\นำเสนอล่าสุดฃ\S__3139175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" b="2179"/>
          <a:stretch/>
        </p:blipFill>
        <p:spPr bwMode="auto">
          <a:xfrm>
            <a:off x="1701053" y="1626956"/>
            <a:ext cx="6336704" cy="4378036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93041" y="404664"/>
            <a:ext cx="6552728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แผน</a:t>
            </a:r>
            <a:r>
              <a:rPr lang="th-TH" sz="32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แม่บทส่งเสริมคุณธรรม</a:t>
            </a:r>
            <a:r>
              <a:rPr lang="th-TH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จังหวัด</a:t>
            </a:r>
          </a:p>
        </p:txBody>
      </p:sp>
    </p:spTree>
    <p:extLst>
      <p:ext uri="{BB962C8B-B14F-4D97-AF65-F5344CB8AC3E}">
        <p14:creationId xmlns:p14="http://schemas.microsoft.com/office/powerpoint/2010/main" val="39039668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21641" y="548680"/>
            <a:ext cx="6552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แผนแม่บทการขับเคลื่อนพิจิตร จังหวัดคุณธรรม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49156" y="1166093"/>
            <a:ext cx="6297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๓ ยุทธศาสตร์คุณธรรม จังหวัดพิจิตร (พ.ศ.๒๕๖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-</a:t>
            </a:r>
            <a:r>
              <a:rPr lang="th-TH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๒๕๖๖)</a:t>
            </a: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="" xmlns:a16="http://schemas.microsoft.com/office/drawing/2014/main" id="{C6A91E93-6494-4541-ABF4-DA16288C984C}"/>
              </a:ext>
            </a:extLst>
          </p:cNvPr>
          <p:cNvSpPr/>
          <p:nvPr/>
        </p:nvSpPr>
        <p:spPr>
          <a:xfrm>
            <a:off x="1286985" y="2348880"/>
            <a:ext cx="6984777" cy="5847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๑. พัฒนาระบบการค้นหาและรวบรวมฐานข้อมูลความดี </a:t>
            </a:r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="" xmlns:a16="http://schemas.microsoft.com/office/drawing/2014/main" id="{929E2A60-2997-436C-880A-D0ABEDB31FAB}"/>
              </a:ext>
            </a:extLst>
          </p:cNvPr>
          <p:cNvSpPr/>
          <p:nvPr/>
        </p:nvSpPr>
        <p:spPr>
          <a:xfrm>
            <a:off x="2649633" y="3356992"/>
            <a:ext cx="4496744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๒. พัฒนาการทำแผนงานโครงการ </a:t>
            </a:r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="" xmlns:a16="http://schemas.microsoft.com/office/drawing/2014/main" id="{3AB3ED16-BE9D-4C46-9FED-E230282D6703}"/>
              </a:ext>
            </a:extLst>
          </p:cNvPr>
          <p:cNvSpPr/>
          <p:nvPr/>
        </p:nvSpPr>
        <p:spPr>
          <a:xfrm>
            <a:off x="1945676" y="4281166"/>
            <a:ext cx="5904656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๓. พัฒนาระบบการส่งเสริมคุณธรรมในองค์กร</a:t>
            </a:r>
          </a:p>
        </p:txBody>
      </p:sp>
      <p:sp>
        <p:nvSpPr>
          <p:cNvPr id="9" name="ชื่อเรื่องรอง 2">
            <a:extLst>
              <a:ext uri="{FF2B5EF4-FFF2-40B4-BE49-F238E27FC236}">
                <a16:creationId xmlns="" xmlns:a16="http://schemas.microsoft.com/office/drawing/2014/main" id="{5F20BA21-2EBD-4EFF-A801-F6FAE75F3F96}"/>
              </a:ext>
            </a:extLst>
          </p:cNvPr>
          <p:cNvSpPr txBox="1">
            <a:spLocks/>
          </p:cNvSpPr>
          <p:nvPr/>
        </p:nvSpPr>
        <p:spPr>
          <a:xfrm>
            <a:off x="4922039" y="6093296"/>
            <a:ext cx="4096544" cy="648072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th-TH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คณะอนุกรรมการส่งเสริมคุณธรรม</a:t>
            </a:r>
          </a:p>
          <a:p>
            <a:pPr marL="0" indent="0" algn="r">
              <a:buNone/>
            </a:pPr>
            <a:r>
              <a:rPr lang="th-TH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และคณะทำงานขับเคลื่อนคุณธรรมจังหวัดพิจิตร</a:t>
            </a:r>
          </a:p>
        </p:txBody>
      </p:sp>
    </p:spTree>
    <p:extLst>
      <p:ext uri="{BB962C8B-B14F-4D97-AF65-F5344CB8AC3E}">
        <p14:creationId xmlns:p14="http://schemas.microsoft.com/office/powerpoint/2010/main" val="24135315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ตาราง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4060248"/>
              </p:ext>
            </p:extLst>
          </p:nvPr>
        </p:nvGraphicFramePr>
        <p:xfrm>
          <a:off x="431540" y="432792"/>
          <a:ext cx="8280920" cy="103632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50800" dir="5400000" algn="ctr" rotWithShape="0">
                    <a:srgbClr val="000000">
                      <a:alpha val="52000"/>
                    </a:srgbClr>
                  </a:outerShdw>
                </a:effectLst>
                <a:tableStyleId>{5C22544A-7EE6-4342-B048-85BDC9FD1C3A}</a:tableStyleId>
              </a:tblPr>
              <a:tblGrid>
                <a:gridCol w="82809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dirty="0"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ยุทธศาสตร์ที่</a:t>
                      </a:r>
                      <a:r>
                        <a:rPr lang="th-TH" baseline="0" dirty="0"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 ๑  </a:t>
                      </a:r>
                      <a:r>
                        <a:rPr lang="th-TH" b="1" dirty="0"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ยุทธศาสตร์พัฒนาระบบการค้นหาและรวบรวมฐานข้อมูลความดี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th-TH" sz="2800" b="1" dirty="0"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กลยุทธ์           รวบรวมต้นทุนความดี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" name="ตาราง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217633"/>
              </p:ext>
            </p:extLst>
          </p:nvPr>
        </p:nvGraphicFramePr>
        <p:xfrm>
          <a:off x="431540" y="1700808"/>
          <a:ext cx="8280920" cy="420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04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14046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h-TH" sz="2400" dirty="0" err="1"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พันธ</a:t>
                      </a:r>
                      <a:r>
                        <a:rPr lang="th-TH" sz="2400" dirty="0"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กิจ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h-TH" sz="2400" dirty="0"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สอดคล้องกับเกณฑ์การประเมิน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th-TH" sz="2400" spc="-100" baseline="0" dirty="0"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คณะทำงาน/ภาคีเครือข่าย/ส่วนราชการ/องค์กร/หน่วยงาน  วางแผน กำหนดและประกาศเจตนารมณ์การขับเคลื่อนจังหวัดคุณธรรม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dirty="0">
                          <a:effectLst/>
                          <a:latin typeface="TH SarabunIT๙" panose="020B0500040200020003" pitchFamily="34" charset="-34"/>
                          <a:ea typeface="Calibri"/>
                          <a:cs typeface="TH SarabunIT๙" panose="020B0500040200020003" pitchFamily="34" charset="-34"/>
                        </a:rPr>
                        <a:t>       </a:t>
                      </a:r>
                      <a:r>
                        <a:rPr lang="th-TH" sz="2400" baseline="0" dirty="0">
                          <a:effectLst/>
                          <a:latin typeface="TH SarabunIT๙" panose="020B0500040200020003" pitchFamily="34" charset="-34"/>
                          <a:ea typeface="Calibri"/>
                          <a:cs typeface="TH SarabunIT๙" panose="020B0500040200020003" pitchFamily="34" charset="-34"/>
                        </a:rPr>
                        <a:t> ๑. ประกาศเจตนารมณ์ หรือข้อตกลง หรือธรรมนูญร่วมกัน</a:t>
                      </a:r>
                      <a:endParaRPr lang="en-US" sz="2400" baseline="0" dirty="0">
                        <a:effectLst/>
                        <a:latin typeface="TH SarabunIT๙" panose="020B0500040200020003" pitchFamily="34" charset="-34"/>
                        <a:ea typeface="Calibri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th-TH" sz="2400" dirty="0"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  รวบรวมผลงานเด่นจากสมาชิกภาคีเครือข่าย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dirty="0">
                          <a:effectLst/>
                          <a:latin typeface="TH SarabunIT๙" panose="020B0500040200020003" pitchFamily="34" charset="-34"/>
                          <a:ea typeface="Calibri"/>
                          <a:cs typeface="TH SarabunIT๙" panose="020B0500040200020003" pitchFamily="34" charset="-34"/>
                        </a:rPr>
                        <a:t>        ๒. </a:t>
                      </a:r>
                      <a:r>
                        <a:rPr lang="th-TH" sz="2400" spc="-50" baseline="0" dirty="0">
                          <a:effectLst/>
                          <a:latin typeface="TH SarabunIT๙" panose="020B0500040200020003" pitchFamily="34" charset="-34"/>
                          <a:ea typeface="Calibri"/>
                          <a:cs typeface="TH SarabunIT๙" panose="020B0500040200020003" pitchFamily="34" charset="-34"/>
                        </a:rPr>
                        <a:t>กำหนดเป้าหมาย ปัญหาที่อยากแก้ และความดีที่อยากทำ</a:t>
                      </a:r>
                      <a:endParaRPr lang="en-US" sz="2400" spc="-50" baseline="0" dirty="0">
                        <a:effectLst/>
                        <a:latin typeface="TH SarabunIT๙" panose="020B0500040200020003" pitchFamily="34" charset="-34"/>
                        <a:ea typeface="Calibri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th-TH" sz="2400" dirty="0"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  ทบทวนเจตนารมณ์เดิม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dirty="0">
                          <a:effectLst/>
                          <a:latin typeface="TH SarabunIT๙" panose="020B0500040200020003" pitchFamily="34" charset="-34"/>
                          <a:ea typeface="Calibri"/>
                          <a:cs typeface="TH SarabunIT๙" panose="020B0500040200020003" pitchFamily="34" charset="-34"/>
                        </a:rPr>
                        <a:t>        ๓. จัดทำแผนพัฒนาส่งเสริมคุณธรรมจากความต้องการและมอบหมายผู้รับชอบ</a:t>
                      </a:r>
                      <a:endParaRPr lang="en-US" sz="2400" dirty="0">
                        <a:effectLst/>
                        <a:latin typeface="TH SarabunIT๙" panose="020B0500040200020003" pitchFamily="34" charset="-34"/>
                        <a:ea typeface="Calibri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th-TH" sz="2400" dirty="0"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  ประกาศเจตนารมณ์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dirty="0">
                          <a:effectLst/>
                          <a:latin typeface="TH SarabunIT๙" panose="020B0500040200020003" pitchFamily="34" charset="-34"/>
                          <a:ea typeface="Calibri"/>
                          <a:cs typeface="TH SarabunIT๙" panose="020B0500040200020003" pitchFamily="34" charset="-34"/>
                        </a:rPr>
                        <a:t>       </a:t>
                      </a:r>
                      <a:r>
                        <a:rPr lang="th-TH" sz="2400" baseline="0" dirty="0">
                          <a:effectLst/>
                          <a:latin typeface="TH SarabunIT๙" panose="020B0500040200020003" pitchFamily="34" charset="-34"/>
                          <a:ea typeface="Calibri"/>
                          <a:cs typeface="TH SarabunIT๙" panose="020B0500040200020003" pitchFamily="34" charset="-34"/>
                        </a:rPr>
                        <a:t> </a:t>
                      </a:r>
                      <a:r>
                        <a:rPr lang="th-TH" sz="2400" dirty="0">
                          <a:effectLst/>
                          <a:latin typeface="TH SarabunIT๙" panose="020B0500040200020003" pitchFamily="34" charset="-34"/>
                          <a:ea typeface="Calibri"/>
                          <a:cs typeface="TH SarabunIT๙" panose="020B0500040200020003" pitchFamily="34" charset="-34"/>
                        </a:rPr>
                        <a:t>๔. จัดตั้งคณะกรรมการหรือคณะทำงานระดับอำเภอและจังหวัดถ่ายทอดภารกิจของจังหวัดสู่อำเภอ</a:t>
                      </a:r>
                      <a:endParaRPr lang="en-US" sz="2400" dirty="0">
                        <a:effectLst/>
                        <a:latin typeface="TH SarabunIT๙" panose="020B0500040200020003" pitchFamily="34" charset="-34"/>
                        <a:ea typeface="Calibri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ชื่อเรื่องรอง 2">
            <a:extLst>
              <a:ext uri="{FF2B5EF4-FFF2-40B4-BE49-F238E27FC236}">
                <a16:creationId xmlns="" xmlns:a16="http://schemas.microsoft.com/office/drawing/2014/main" id="{8B50A2C6-6CB2-4A0B-8A49-1B027687ADA9}"/>
              </a:ext>
            </a:extLst>
          </p:cNvPr>
          <p:cNvSpPr txBox="1">
            <a:spLocks/>
          </p:cNvSpPr>
          <p:nvPr/>
        </p:nvSpPr>
        <p:spPr>
          <a:xfrm>
            <a:off x="4922039" y="6093296"/>
            <a:ext cx="4096544" cy="648072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th-TH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คณะอนุกรรมการส่งเสริมคุณธรรม</a:t>
            </a:r>
          </a:p>
          <a:p>
            <a:pPr marL="0" indent="0" algn="r">
              <a:buNone/>
            </a:pPr>
            <a:r>
              <a:rPr lang="th-TH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และคณะทำงานขับเคลื่อนคุณธรรมจังหวัดพิจิตร</a:t>
            </a:r>
          </a:p>
        </p:txBody>
      </p:sp>
    </p:spTree>
    <p:extLst>
      <p:ext uri="{BB962C8B-B14F-4D97-AF65-F5344CB8AC3E}">
        <p14:creationId xmlns:p14="http://schemas.microsoft.com/office/powerpoint/2010/main" val="33928354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ตาราง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4561888"/>
              </p:ext>
            </p:extLst>
          </p:nvPr>
        </p:nvGraphicFramePr>
        <p:xfrm>
          <a:off x="395536" y="404664"/>
          <a:ext cx="8208912" cy="103632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820891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b="1" dirty="0"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ยุทธศาสตร์ที่</a:t>
                      </a:r>
                      <a:r>
                        <a:rPr lang="th-TH" b="1" baseline="0" dirty="0"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 ๒  </a:t>
                      </a:r>
                      <a:r>
                        <a:rPr lang="th-TH" b="1" dirty="0"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พัฒนาแผนงานโครงการขับเคลื่อนคุณธรรม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2800" b="1" dirty="0"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กลยุทธ์           ขยายผลความดี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" name="ตาราง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8564451"/>
              </p:ext>
            </p:extLst>
          </p:nvPr>
        </p:nvGraphicFramePr>
        <p:xfrm>
          <a:off x="395536" y="1484786"/>
          <a:ext cx="8208912" cy="51602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445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10445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dirty="0" err="1"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พันธ</a:t>
                      </a:r>
                      <a:r>
                        <a:rPr lang="th-TH" dirty="0"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กิจ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dirty="0"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สอดคล้องกับเกณฑ์การประเมิน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pc="-100" baseline="0" dirty="0"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คณะทำงาน/ภาคีเครือข่าย/ส่วนราชการ/องค์กร/หน่วยงาน  จัดทำแผนส่งเสริมคุณธรรมตามกรอบแผนแม่บทจังหวัดคุณธรรม  ส่งให้จังหวัดเพื่อรวบรวมเป็นแผนจังหวัด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dirty="0">
                          <a:effectLst/>
                          <a:latin typeface="TH SarabunIT๙" panose="020B0500040200020003" pitchFamily="34" charset="-34"/>
                          <a:ea typeface="Calibri"/>
                          <a:cs typeface="TH SarabunIT๙" panose="020B0500040200020003" pitchFamily="34" charset="-34"/>
                        </a:rPr>
                        <a:t>    ๕. ประเมินผลสำเร็จ</a:t>
                      </a:r>
                      <a:endParaRPr lang="en-US" sz="2800" b="1" dirty="0">
                        <a:effectLst/>
                        <a:latin typeface="TH SarabunIT๙" panose="020B0500040200020003" pitchFamily="34" charset="-34"/>
                        <a:ea typeface="Calibri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pc="-100" baseline="0" dirty="0"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คณะทำงาน/ภาคีเครือข่าย/ส่วนราชการ/องค์กร/หน่วยงาน ขับเคลื่อนกิจกรรมตามแผนคุณธรรมที่กำหนดไว้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dirty="0">
                          <a:effectLst/>
                          <a:latin typeface="TH SarabunIT๙" panose="020B0500040200020003" pitchFamily="34" charset="-34"/>
                          <a:ea typeface="Calibri"/>
                          <a:cs typeface="TH SarabunIT๙" panose="020B0500040200020003" pitchFamily="34" charset="-34"/>
                        </a:rPr>
                        <a:t>    ๖. ปรับปรุงแผน/บรรจุเป็นส่วนหนึ่งของยุทธศาสตร์จังหวัด/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dirty="0">
                          <a:effectLst/>
                          <a:latin typeface="TH SarabunIT๙" panose="020B0500040200020003" pitchFamily="34" charset="-34"/>
                          <a:ea typeface="Calibri"/>
                          <a:cs typeface="TH SarabunIT๙" panose="020B0500040200020003" pitchFamily="34" charset="-34"/>
                        </a:rPr>
                        <a:t>ถ่ายทอดแผนจังหวัดสู่อำเภอ</a:t>
                      </a:r>
                      <a:endParaRPr lang="en-US" sz="2800" b="1" dirty="0">
                        <a:effectLst/>
                        <a:latin typeface="TH SarabunIT๙" panose="020B0500040200020003" pitchFamily="34" charset="-34"/>
                        <a:ea typeface="Calibri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dirty="0"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จัดสมัชชาคุณธรรม </a:t>
                      </a:r>
                      <a:r>
                        <a:rPr lang="th-TH" b="1" dirty="0"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“สืบสาน รักษา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b="1" dirty="0"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ต่อยอด พ่อของแผ่นดิน”</a:t>
                      </a:r>
                    </a:p>
                    <a:p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dirty="0">
                          <a:effectLst/>
                          <a:latin typeface="TH SarabunIT๙" panose="020B0500040200020003" pitchFamily="34" charset="-34"/>
                          <a:ea typeface="Calibri"/>
                          <a:cs typeface="TH SarabunIT๙" panose="020B0500040200020003" pitchFamily="34" charset="-34"/>
                        </a:rPr>
                        <a:t>    ๗. ประกาศยกย่อง เชิดชูผู้ทำความดี</a:t>
                      </a:r>
                      <a:endParaRPr lang="en-US" sz="2800" b="1" dirty="0">
                        <a:effectLst/>
                        <a:latin typeface="TH SarabunIT๙" panose="020B0500040200020003" pitchFamily="34" charset="-34"/>
                        <a:ea typeface="Calibri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ชื่อเรื่องรอง 2">
            <a:extLst>
              <a:ext uri="{FF2B5EF4-FFF2-40B4-BE49-F238E27FC236}">
                <a16:creationId xmlns="" xmlns:a16="http://schemas.microsoft.com/office/drawing/2014/main" id="{CEB7C147-F042-4AD1-8B63-F6A3AEE1E71F}"/>
              </a:ext>
            </a:extLst>
          </p:cNvPr>
          <p:cNvSpPr txBox="1">
            <a:spLocks/>
          </p:cNvSpPr>
          <p:nvPr/>
        </p:nvSpPr>
        <p:spPr>
          <a:xfrm>
            <a:off x="4922039" y="6093296"/>
            <a:ext cx="4096544" cy="648072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th-TH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คณะอนุกรรมการส่งเสริมคุณธรรม</a:t>
            </a:r>
          </a:p>
          <a:p>
            <a:pPr marL="0" indent="0" algn="r">
              <a:buNone/>
            </a:pPr>
            <a:r>
              <a:rPr lang="th-TH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และคณะทำงานขับเคลื่อนคุณธรรมจังหวัดพิจิตร</a:t>
            </a:r>
          </a:p>
        </p:txBody>
      </p:sp>
    </p:spTree>
    <p:extLst>
      <p:ext uri="{BB962C8B-B14F-4D97-AF65-F5344CB8AC3E}">
        <p14:creationId xmlns:p14="http://schemas.microsoft.com/office/powerpoint/2010/main" val="29178356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ตาราง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0703964"/>
              </p:ext>
            </p:extLst>
          </p:nvPr>
        </p:nvGraphicFramePr>
        <p:xfrm>
          <a:off x="467544" y="404664"/>
          <a:ext cx="8208912" cy="103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0891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dirty="0"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ยุทธศาสตร์ที่</a:t>
                      </a:r>
                      <a:r>
                        <a:rPr lang="th-TH" baseline="0" dirty="0"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 ๓</a:t>
                      </a:r>
                      <a:r>
                        <a:rPr lang="th-TH" dirty="0"/>
                        <a:t> พัฒนาระบบการส่งเสริมคุณธรรมในองค์กร</a:t>
                      </a:r>
                      <a:endParaRPr lang="th-TH" b="0" dirty="0"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sz="2800" b="1" dirty="0"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กลยุทธ์    ชื่นชมความดี</a:t>
                      </a:r>
                      <a:endParaRPr lang="th-TH" sz="2800" dirty="0">
                        <a:latin typeface="TH SarabunIT๙" panose="020B0500040200020003" pitchFamily="34" charset="-34"/>
                        <a:cs typeface="TH SarabunIT๙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" name="ตาราง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2235665"/>
              </p:ext>
            </p:extLst>
          </p:nvPr>
        </p:nvGraphicFramePr>
        <p:xfrm>
          <a:off x="467544" y="1556792"/>
          <a:ext cx="8208912" cy="4343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445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10445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dirty="0" err="1"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พันธ</a:t>
                      </a:r>
                      <a:r>
                        <a:rPr lang="th-TH" dirty="0"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กิจ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dirty="0"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สอดคล้องกับเกณฑ์การประเมิน</a:t>
                      </a:r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dirty="0"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คณะกรรมการในแต่ละระดับมีการเยี่ยมชมให้กำลังใจภาคีเครือข่ายคุณธรรม/ส่วนราชการ/องค์กร/หน่วยงาน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dirty="0">
                          <a:effectLst/>
                          <a:latin typeface="TH SarabunIT๙" panose="020B0500040200020003" pitchFamily="34" charset="-34"/>
                          <a:ea typeface="Calibri"/>
                          <a:cs typeface="TH SarabunIT๙" panose="020B0500040200020003" pitchFamily="34" charset="-34"/>
                        </a:rPr>
                        <a:t>๘. ประเมินผลสำเร็จบรรลุตามแผน</a:t>
                      </a:r>
                      <a:endParaRPr lang="en-US" sz="2800" dirty="0">
                        <a:effectLst/>
                        <a:latin typeface="TH SarabunIT๙" panose="020B0500040200020003" pitchFamily="34" charset="-34"/>
                        <a:ea typeface="Calibri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dirty="0"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ภาคีเครือข่ายสรุปผลการดำเนินงานตามแผนส่งเสริมคุณธรรม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dirty="0">
                          <a:effectLst/>
                          <a:latin typeface="TH SarabunIT๙" panose="020B0500040200020003" pitchFamily="34" charset="-34"/>
                          <a:ea typeface="Calibri"/>
                          <a:cs typeface="TH SarabunIT๙" panose="020B0500040200020003" pitchFamily="34" charset="-34"/>
                        </a:rPr>
                        <a:t>๙. มีกิจกรรมเพิ่มเติมใน ๓ มิติ คือ หลักศาสนา หลักปรัชญาของเศรษฐกิจพอเพียง และวิถีวัฒนธรรม</a:t>
                      </a:r>
                      <a:endParaRPr lang="en-US" sz="2800" dirty="0">
                        <a:effectLst/>
                        <a:latin typeface="TH SarabunIT๙" panose="020B0500040200020003" pitchFamily="34" charset="-34"/>
                        <a:ea typeface="Calibri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h-TH" dirty="0"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เปิดพื้นที่นำเสนอผลงานภาคีเครือข่ายคุณธรรม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dirty="0">
                          <a:effectLst/>
                          <a:latin typeface="TH SarabunIT๙" panose="020B0500040200020003" pitchFamily="34" charset="-34"/>
                          <a:ea typeface="Calibri"/>
                          <a:cs typeface="TH SarabunIT๙" panose="020B0500040200020003" pitchFamily="34" charset="-34"/>
                        </a:rPr>
                        <a:t>๑๐. มีองค์ความรู้ มีการแลกเปลี่ยน ถ่ายทอด ขยายผล</a:t>
                      </a:r>
                      <a:endParaRPr lang="en-US" sz="2800" dirty="0">
                        <a:effectLst/>
                        <a:latin typeface="TH SarabunIT๙" panose="020B0500040200020003" pitchFamily="34" charset="-34"/>
                        <a:ea typeface="Calibri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ชื่อเรื่องรอง 2">
            <a:extLst>
              <a:ext uri="{FF2B5EF4-FFF2-40B4-BE49-F238E27FC236}">
                <a16:creationId xmlns="" xmlns:a16="http://schemas.microsoft.com/office/drawing/2014/main" id="{05160BD5-D418-4520-A213-82712BF848DD}"/>
              </a:ext>
            </a:extLst>
          </p:cNvPr>
          <p:cNvSpPr txBox="1">
            <a:spLocks/>
          </p:cNvSpPr>
          <p:nvPr/>
        </p:nvSpPr>
        <p:spPr>
          <a:xfrm>
            <a:off x="4922039" y="6093296"/>
            <a:ext cx="4096544" cy="648072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th-TH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คณะอนุกรรมการส่งเสริมคุณธรรม</a:t>
            </a:r>
          </a:p>
          <a:p>
            <a:pPr marL="0" indent="0" algn="r">
              <a:buNone/>
            </a:pPr>
            <a:r>
              <a:rPr lang="th-TH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และคณะทำงานขับเคลื่อนคุณธรรมจังหวัดพิจิตร</a:t>
            </a:r>
          </a:p>
        </p:txBody>
      </p:sp>
    </p:spTree>
    <p:extLst>
      <p:ext uri="{BB962C8B-B14F-4D97-AF65-F5344CB8AC3E}">
        <p14:creationId xmlns:p14="http://schemas.microsoft.com/office/powerpoint/2010/main" val="9386441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63688" y="332656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การจัดทำแผนปฏิบัติการส่งเสริมคุณธรรมจังหวัด</a:t>
            </a:r>
            <a:endParaRPr lang="th-TH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6" t="11249" r="13903" b="10322"/>
          <a:stretch/>
        </p:blipFill>
        <p:spPr bwMode="auto">
          <a:xfrm>
            <a:off x="191050" y="1196752"/>
            <a:ext cx="8773438" cy="5374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68616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1720" y="332656"/>
            <a:ext cx="633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แบบสรุปผลการดำเนินงานของเครือข่ายคุณธรรม</a:t>
            </a:r>
            <a:endParaRPr lang="th-TH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0" t="11727" r="12913" b="8506"/>
          <a:stretch/>
        </p:blipFill>
        <p:spPr bwMode="auto">
          <a:xfrm>
            <a:off x="179513" y="908720"/>
            <a:ext cx="8856984" cy="5835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1288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600290"/>
            <a:ext cx="4680520" cy="4680520"/>
          </a:xfrm>
          <a:prstGeom prst="rect">
            <a:avLst/>
          </a:prstGeom>
        </p:spPr>
      </p:pic>
      <p:sp>
        <p:nvSpPr>
          <p:cNvPr id="3" name="ชื่อเรื่องรอง 2">
            <a:extLst>
              <a:ext uri="{FF2B5EF4-FFF2-40B4-BE49-F238E27FC236}">
                <a16:creationId xmlns="" xmlns:a16="http://schemas.microsoft.com/office/drawing/2014/main" id="{D05F09C0-D2B1-4A2C-9BA4-AB119F1BC7F9}"/>
              </a:ext>
            </a:extLst>
          </p:cNvPr>
          <p:cNvSpPr txBox="1">
            <a:spLocks/>
          </p:cNvSpPr>
          <p:nvPr/>
        </p:nvSpPr>
        <p:spPr>
          <a:xfrm>
            <a:off x="4922039" y="6093296"/>
            <a:ext cx="4096544" cy="648072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th-TH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คณะอนุกรรมการส่งเสริมคุณธรรม</a:t>
            </a:r>
          </a:p>
          <a:p>
            <a:pPr marL="0" indent="0" algn="r">
              <a:buNone/>
            </a:pPr>
            <a:r>
              <a:rPr lang="th-TH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และคณะทำงานขับเคลื่อนคุณธรรมจังหวัดพิจิตร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31729" y="77576"/>
            <a:ext cx="70567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พระบรมราโชวาท ของ พระบาทสมเด็จพระบรมชน</a:t>
            </a:r>
            <a:r>
              <a:rPr lang="th-TH" b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กาธิเบ</a:t>
            </a:r>
            <a:r>
              <a:rPr lang="th-TH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ศร</a:t>
            </a:r>
            <a:r>
              <a:rPr lang="th-TH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/>
            </a:r>
            <a:br>
              <a:rPr lang="th-TH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</a:br>
            <a:r>
              <a:rPr lang="th-TH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มหาภูมิพลอดุลยเดชมหาราชบรมนาถบพิตร</a:t>
            </a:r>
          </a:p>
          <a:p>
            <a:pPr algn="ctr"/>
            <a:r>
              <a:rPr lang="th-TH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“คนดี”</a:t>
            </a:r>
            <a:endParaRPr lang="th-TH" sz="40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7024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รูปภาพ 5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4784"/>
            <a:ext cx="8738414" cy="4915358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1502055" y="188640"/>
            <a:ext cx="6237343" cy="95410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พิธีลงนามบันทึกตกลงความร่วมมือการขับเคลื่อนคุณธรรม จังหวัดพิจิตร</a:t>
            </a:r>
            <a:endParaRPr lang="th-TH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418222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591" y="4073028"/>
            <a:ext cx="3995936" cy="2663958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842" y="1347066"/>
            <a:ext cx="3888432" cy="2592288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00" y="4130864"/>
            <a:ext cx="3822429" cy="2548286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78" y="1367313"/>
            <a:ext cx="3992018" cy="26613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02055" y="188640"/>
            <a:ext cx="6237343" cy="95410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พิธีลงนามบันทึกตกลงความร่วมมือการขับเคลื่อนคุณธรรม จังหวัดพิจิตร</a:t>
            </a:r>
            <a:endParaRPr lang="th-TH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914157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8858" y="404664"/>
            <a:ext cx="8474046" cy="55399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th-TH" sz="30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การยกย่องเชิดชูเกียรติบุคคล องค์กร ชุมชน อำเภอ คุณธรรมของจังหวัด</a:t>
            </a:r>
            <a:endParaRPr lang="th-TH" sz="30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885" y="1219389"/>
            <a:ext cx="3921295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94" y="1229409"/>
            <a:ext cx="3780000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66" y="3933336"/>
            <a:ext cx="3780001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822" y="3933336"/>
            <a:ext cx="3916358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790892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2197" y="476671"/>
            <a:ext cx="8644909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จัดทำองค์ความรู้ การขับเคลื่อนคุณธรรมของเครือข่ายคณะทำงาน</a:t>
            </a:r>
            <a:endParaRPr lang="th-TH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" r="-108"/>
          <a:stretch/>
        </p:blipFill>
        <p:spPr>
          <a:xfrm>
            <a:off x="683568" y="1268760"/>
            <a:ext cx="4725113" cy="3150076"/>
          </a:xfrm>
          <a:prstGeom prst="rect">
            <a:avLst/>
          </a:prstGeom>
        </p:spPr>
      </p:pic>
      <p:sp>
        <p:nvSpPr>
          <p:cNvPr id="5" name="คำบรรยายภาพแบบสี่เหลี่ยม 4"/>
          <p:cNvSpPr/>
          <p:nvPr/>
        </p:nvSpPr>
        <p:spPr>
          <a:xfrm>
            <a:off x="4824618" y="3826271"/>
            <a:ext cx="3999803" cy="2736304"/>
          </a:xfrm>
          <a:prstGeom prst="wedgeRectCallout">
            <a:avLst>
              <a:gd name="adj1" fmla="val -82848"/>
              <a:gd name="adj2" fmla="val -55034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6" name="Picture 2" descr="C:\Users\Fonna\Desktop\บอร์ดจังหวัดคุณธรรม\การนำเสนอ\นำเสนอวันที่ ๑๒\50133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4" b="4755"/>
          <a:stretch/>
        </p:blipFill>
        <p:spPr bwMode="auto">
          <a:xfrm>
            <a:off x="5167534" y="3935510"/>
            <a:ext cx="3321870" cy="2517826"/>
          </a:xfrm>
          <a:prstGeom prst="rect">
            <a:avLst/>
          </a:prstGeom>
          <a:noFill/>
          <a:ln>
            <a:solidFill>
              <a:srgbClr val="FFFF0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0138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757" y="271914"/>
            <a:ext cx="8898216" cy="101566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จังหวัดมีวิทยากรแกนนำส่งเสริมคุณธรรม </a:t>
            </a:r>
          </a:p>
          <a:p>
            <a:pPr algn="ctr"/>
            <a:r>
              <a:rPr lang="th-TH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และส่งเสริมให้เครือข่ายคุณธรรมเข้ารับการอบรม “วิทยากรส่งเสริมคุณธรรม”</a:t>
            </a:r>
            <a:endParaRPr lang="th-TH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930453"/>
            <a:ext cx="2844840" cy="19613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693" y="3915897"/>
            <a:ext cx="2830146" cy="19904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556792"/>
            <a:ext cx="2810999" cy="18739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122" y="3875066"/>
            <a:ext cx="2896851" cy="2072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122" y="1483738"/>
            <a:ext cx="2920578" cy="19470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D:\นุชรินทร์  (พิจิตร)\62\กลุ่มส่งเสริม\คุณธรรม\สวจ.คุณธรรม\ภาพกิจกรรม\ประชุมสร้างความเข้าใจ(๑๒ ธ.ค.๖๑)\48259046_2002867206476960_8970766825285484544_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27" y="1595115"/>
            <a:ext cx="2771800" cy="1905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209457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Fonna\Desktop\บอร์ดจังหวัดคุณธรรม\การนำเสนอ\นำเสนอวันที่ ๑๒\2763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3" r="2015"/>
          <a:stretch/>
        </p:blipFill>
        <p:spPr bwMode="auto">
          <a:xfrm>
            <a:off x="269179" y="1628800"/>
            <a:ext cx="2704612" cy="3814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0" name="Picture 4" descr="C:\Users\Fonna\Desktop\บอร์ดจังหวัดคุณธรรม\การนำเสนอ\นำเสนอวันที่ ๑๒\2763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29982" y="3584902"/>
            <a:ext cx="2803885" cy="21596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Ribbon ลง 2"/>
          <p:cNvSpPr/>
          <p:nvPr/>
        </p:nvSpPr>
        <p:spPr>
          <a:xfrm>
            <a:off x="251520" y="183052"/>
            <a:ext cx="8712968" cy="869684"/>
          </a:xfrm>
          <a:prstGeom prst="ribbon">
            <a:avLst/>
          </a:prstGeom>
          <a:solidFill>
            <a:schemeClr val="accent6">
              <a:lumMod val="75000"/>
            </a:schemeClr>
          </a:solidFill>
          <a:ln>
            <a:solidFill>
              <a:srgbClr val="FFFF66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TextBox 1"/>
          <p:cNvSpPr txBox="1"/>
          <p:nvPr/>
        </p:nvSpPr>
        <p:spPr>
          <a:xfrm>
            <a:off x="1871700" y="445942"/>
            <a:ext cx="5544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รางวัลที่จังหวัดได้รับ</a:t>
            </a:r>
            <a:endParaRPr lang="th-TH" sz="32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  <p:sp>
        <p:nvSpPr>
          <p:cNvPr id="7" name="ชื่อเรื่องรอง 2">
            <a:extLst>
              <a:ext uri="{FF2B5EF4-FFF2-40B4-BE49-F238E27FC236}">
                <a16:creationId xmlns="" xmlns:a16="http://schemas.microsoft.com/office/drawing/2014/main" id="{1AA0016D-DA2F-4C24-9A83-18EDA3A6D913}"/>
              </a:ext>
            </a:extLst>
          </p:cNvPr>
          <p:cNvSpPr txBox="1">
            <a:spLocks/>
          </p:cNvSpPr>
          <p:nvPr/>
        </p:nvSpPr>
        <p:spPr>
          <a:xfrm>
            <a:off x="4922039" y="6093296"/>
            <a:ext cx="4096544" cy="648072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th-TH" sz="2000" b="1" dirty="0">
                <a:solidFill>
                  <a:schemeClr val="accent6">
                    <a:lumMod val="50000"/>
                  </a:schemeClr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คณะอนุกรรมการส่งเสริมคุณธรรม</a:t>
            </a:r>
          </a:p>
          <a:p>
            <a:pPr marL="0" indent="0" algn="r">
              <a:buNone/>
            </a:pPr>
            <a:r>
              <a:rPr lang="th-TH" sz="2000" b="1" dirty="0">
                <a:solidFill>
                  <a:schemeClr val="accent6">
                    <a:lumMod val="50000"/>
                  </a:schemeClr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และคณะทำงานขับเคลื่อนคุณธรรมจังหวัดพิจิตร</a:t>
            </a:r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9" r="9933"/>
          <a:stretch/>
        </p:blipFill>
        <p:spPr>
          <a:xfrm>
            <a:off x="3215676" y="1392292"/>
            <a:ext cx="2784655" cy="1950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096" y="1628800"/>
            <a:ext cx="2718391" cy="3814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660731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bbon ลง 1"/>
          <p:cNvSpPr/>
          <p:nvPr/>
        </p:nvSpPr>
        <p:spPr>
          <a:xfrm>
            <a:off x="251520" y="183052"/>
            <a:ext cx="8712968" cy="869684"/>
          </a:xfrm>
          <a:prstGeom prst="ribbon">
            <a:avLst/>
          </a:prstGeom>
          <a:solidFill>
            <a:schemeClr val="accent6">
              <a:lumMod val="75000"/>
            </a:schemeClr>
          </a:solidFill>
          <a:ln>
            <a:solidFill>
              <a:srgbClr val="FFFF66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TextBox 2"/>
          <p:cNvSpPr txBox="1"/>
          <p:nvPr/>
        </p:nvSpPr>
        <p:spPr>
          <a:xfrm>
            <a:off x="1871700" y="445942"/>
            <a:ext cx="5544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รางวัลที่จังหวัดได้รับ</a:t>
            </a:r>
            <a:endParaRPr lang="th-TH" sz="32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2"/>
          <a:stretch/>
        </p:blipFill>
        <p:spPr>
          <a:xfrm>
            <a:off x="1649404" y="1181084"/>
            <a:ext cx="2574563" cy="50061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56"/>
          <a:stretch/>
        </p:blipFill>
        <p:spPr>
          <a:xfrm>
            <a:off x="4951771" y="1196752"/>
            <a:ext cx="2674297" cy="50182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ชื่อเรื่องรอง 2">
            <a:extLst>
              <a:ext uri="{FF2B5EF4-FFF2-40B4-BE49-F238E27FC236}">
                <a16:creationId xmlns="" xmlns:a16="http://schemas.microsoft.com/office/drawing/2014/main" id="{1AA0016D-DA2F-4C24-9A83-18EDA3A6D913}"/>
              </a:ext>
            </a:extLst>
          </p:cNvPr>
          <p:cNvSpPr txBox="1">
            <a:spLocks/>
          </p:cNvSpPr>
          <p:nvPr/>
        </p:nvSpPr>
        <p:spPr>
          <a:xfrm>
            <a:off x="4922039" y="6093296"/>
            <a:ext cx="4096544" cy="648072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th-TH" sz="2000" b="1" dirty="0">
                <a:solidFill>
                  <a:schemeClr val="accent6">
                    <a:lumMod val="50000"/>
                  </a:schemeClr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คณะอนุกรรมการส่งเสริมคุณธรรม</a:t>
            </a:r>
          </a:p>
          <a:p>
            <a:pPr marL="0" indent="0" algn="r">
              <a:buNone/>
            </a:pPr>
            <a:r>
              <a:rPr lang="th-TH" sz="2000" b="1" dirty="0">
                <a:solidFill>
                  <a:schemeClr val="accent6">
                    <a:lumMod val="50000"/>
                  </a:schemeClr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และคณะทำงานขับเคลื่อนคุณธรรมจังหวัดพิจิตร</a:t>
            </a:r>
          </a:p>
        </p:txBody>
      </p:sp>
    </p:spTree>
    <p:extLst>
      <p:ext uri="{BB962C8B-B14F-4D97-AF65-F5344CB8AC3E}">
        <p14:creationId xmlns:p14="http://schemas.microsoft.com/office/powerpoint/2010/main" val="1691074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19463" y="1268760"/>
            <a:ext cx="6408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 </a:t>
            </a:r>
            <a:r>
              <a:rPr lang="th-TH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ตัวอย่างกรณีศึกษา </a:t>
            </a:r>
            <a:r>
              <a:rPr lang="th-TH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การขับเคลื่อนพิจิตรจังหวัดคุณธรรม</a:t>
            </a:r>
          </a:p>
        </p:txBody>
      </p:sp>
      <p:sp>
        <p:nvSpPr>
          <p:cNvPr id="5" name="ชื่อเรื่องรอง 2">
            <a:extLst>
              <a:ext uri="{FF2B5EF4-FFF2-40B4-BE49-F238E27FC236}">
                <a16:creationId xmlns="" xmlns:a16="http://schemas.microsoft.com/office/drawing/2014/main" id="{1AA0016D-DA2F-4C24-9A83-18EDA3A6D913}"/>
              </a:ext>
            </a:extLst>
          </p:cNvPr>
          <p:cNvSpPr txBox="1">
            <a:spLocks/>
          </p:cNvSpPr>
          <p:nvPr/>
        </p:nvSpPr>
        <p:spPr>
          <a:xfrm>
            <a:off x="4922039" y="6093296"/>
            <a:ext cx="4096544" cy="648072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th-TH" sz="2000" b="1" dirty="0">
                <a:solidFill>
                  <a:schemeClr val="accent6">
                    <a:lumMod val="50000"/>
                  </a:schemeClr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คณะอนุกรรมการส่งเสริมคุณธรรม</a:t>
            </a:r>
          </a:p>
          <a:p>
            <a:pPr marL="0" indent="0" algn="r">
              <a:buNone/>
            </a:pPr>
            <a:r>
              <a:rPr lang="th-TH" sz="2000" b="1" dirty="0">
                <a:solidFill>
                  <a:schemeClr val="accent6">
                    <a:lumMod val="50000"/>
                  </a:schemeClr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และคณะทำงานขับเคลื่อนคุณธรรมจังหวัดพิจิตร</a:t>
            </a:r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="" xmlns:a16="http://schemas.microsoft.com/office/drawing/2014/main" id="{C222E312-DF4C-4FAF-A4B9-3595D946DE74}"/>
              </a:ext>
            </a:extLst>
          </p:cNvPr>
          <p:cNvSpPr/>
          <p:nvPr/>
        </p:nvSpPr>
        <p:spPr>
          <a:xfrm>
            <a:off x="2706701" y="1975354"/>
            <a:ext cx="4541706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marL="514350" indent="-514350">
              <a:buAutoNum type="thaiNumPeriod"/>
            </a:pPr>
            <a:r>
              <a:rPr lang="th-TH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โครงการผู้ว่าพาปั่น</a:t>
            </a:r>
          </a:p>
        </p:txBody>
      </p:sp>
      <p:sp>
        <p:nvSpPr>
          <p:cNvPr id="7" name="สี่เหลี่ยมผืนผ้า 6">
            <a:extLst>
              <a:ext uri="{FF2B5EF4-FFF2-40B4-BE49-F238E27FC236}">
                <a16:creationId xmlns="" xmlns:a16="http://schemas.microsoft.com/office/drawing/2014/main" id="{3FD7063F-4183-4D10-8831-265CB0802F55}"/>
              </a:ext>
            </a:extLst>
          </p:cNvPr>
          <p:cNvSpPr/>
          <p:nvPr/>
        </p:nvSpPr>
        <p:spPr>
          <a:xfrm>
            <a:off x="2706702" y="2729664"/>
            <a:ext cx="4541706" cy="58477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r>
              <a:rPr lang="th-TH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2.   โครงการตลาดนัดนี้เพื่อน้อง</a:t>
            </a:r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="" xmlns:a16="http://schemas.microsoft.com/office/drawing/2014/main" id="{550C027F-4EFB-4CE3-912C-4EBA5539E7A2}"/>
              </a:ext>
            </a:extLst>
          </p:cNvPr>
          <p:cNvSpPr/>
          <p:nvPr/>
        </p:nvSpPr>
        <p:spPr>
          <a:xfrm>
            <a:off x="2706701" y="3489151"/>
            <a:ext cx="4541706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r>
              <a:rPr lang="th-TH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3.   โครงการตักบาตรรับอรุณ</a:t>
            </a:r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="" xmlns:a16="http://schemas.microsoft.com/office/drawing/2014/main" id="{83047201-314A-4E07-AB31-F490CBF6366C}"/>
              </a:ext>
            </a:extLst>
          </p:cNvPr>
          <p:cNvSpPr/>
          <p:nvPr/>
        </p:nvSpPr>
        <p:spPr>
          <a:xfrm>
            <a:off x="2699792" y="4248638"/>
            <a:ext cx="4541706" cy="5847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r>
              <a:rPr lang="th-TH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4.   โครงการธนาคารน้ำใต้ดิน</a:t>
            </a:r>
          </a:p>
        </p:txBody>
      </p:sp>
    </p:spTree>
    <p:extLst>
      <p:ext uri="{BB962C8B-B14F-4D97-AF65-F5344CB8AC3E}">
        <p14:creationId xmlns:p14="http://schemas.microsoft.com/office/powerpoint/2010/main" val="26930495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49" y="1316302"/>
            <a:ext cx="3600000" cy="21847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039" y="1316302"/>
            <a:ext cx="3600000" cy="21847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039" y="3659737"/>
            <a:ext cx="3600000" cy="24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1" b="5891"/>
          <a:stretch/>
        </p:blipFill>
        <p:spPr>
          <a:xfrm>
            <a:off x="931484" y="3659737"/>
            <a:ext cx="3580265" cy="24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ชื่อเรื่องรอง 2">
            <a:extLst>
              <a:ext uri="{FF2B5EF4-FFF2-40B4-BE49-F238E27FC236}">
                <a16:creationId xmlns="" xmlns:a16="http://schemas.microsoft.com/office/drawing/2014/main" id="{2AE02686-9679-4ABA-BE63-4DAE66AC1D9D}"/>
              </a:ext>
            </a:extLst>
          </p:cNvPr>
          <p:cNvSpPr txBox="1">
            <a:spLocks/>
          </p:cNvSpPr>
          <p:nvPr/>
        </p:nvSpPr>
        <p:spPr>
          <a:xfrm>
            <a:off x="4511749" y="6181959"/>
            <a:ext cx="4096544" cy="648072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th-TH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คณะอนุกรรมการส่งเสริมคุณธรรม</a:t>
            </a:r>
          </a:p>
          <a:p>
            <a:pPr marL="0" indent="0" algn="r">
              <a:buNone/>
            </a:pPr>
            <a:r>
              <a:rPr lang="th-TH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และคณะทำงานขับเคลื่อนคุณธรรมจังหวัดพิจิตร</a:t>
            </a:r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="" xmlns:a16="http://schemas.microsoft.com/office/drawing/2014/main" id="{6718A91C-6CF2-4D83-8F98-0384FE27AC32}"/>
              </a:ext>
            </a:extLst>
          </p:cNvPr>
          <p:cNvSpPr/>
          <p:nvPr/>
        </p:nvSpPr>
        <p:spPr>
          <a:xfrm>
            <a:off x="2651186" y="352005"/>
            <a:ext cx="4541706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marL="514350" indent="-514350">
              <a:buAutoNum type="thaiNumPeriod"/>
            </a:pPr>
            <a:r>
              <a:rPr lang="th-TH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โครงการผู้ว่าพาปั่น</a:t>
            </a:r>
          </a:p>
        </p:txBody>
      </p:sp>
    </p:spTree>
    <p:extLst>
      <p:ext uri="{BB962C8B-B14F-4D97-AF65-F5344CB8AC3E}">
        <p14:creationId xmlns:p14="http://schemas.microsoft.com/office/powerpoint/2010/main" val="4058659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894" y="875418"/>
            <a:ext cx="2665864" cy="23375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023" y="2281782"/>
            <a:ext cx="2868321" cy="28683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87" y="1628800"/>
            <a:ext cx="2950286" cy="41742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894" y="3355424"/>
            <a:ext cx="2665864" cy="26658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ชื่อเรื่องรอง 2">
            <a:extLst>
              <a:ext uri="{FF2B5EF4-FFF2-40B4-BE49-F238E27FC236}">
                <a16:creationId xmlns="" xmlns:a16="http://schemas.microsoft.com/office/drawing/2014/main" id="{C8295763-AD30-40D4-BB09-90911D174378}"/>
              </a:ext>
            </a:extLst>
          </p:cNvPr>
          <p:cNvSpPr txBox="1">
            <a:spLocks/>
          </p:cNvSpPr>
          <p:nvPr/>
        </p:nvSpPr>
        <p:spPr>
          <a:xfrm>
            <a:off x="4922039" y="6093296"/>
            <a:ext cx="4096544" cy="648072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th-TH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คณะอนุกรรมการส่งเสริมคุณธรรม</a:t>
            </a:r>
          </a:p>
          <a:p>
            <a:pPr marL="0" indent="0" algn="r">
              <a:buNone/>
            </a:pPr>
            <a:r>
              <a:rPr lang="th-TH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และคณะทำงานขับเคลื่อนคุณธรรมจังหวัดพิจิตร</a:t>
            </a:r>
          </a:p>
        </p:txBody>
      </p:sp>
      <p:sp>
        <p:nvSpPr>
          <p:cNvPr id="10" name="สี่เหลี่ยมผืนผ้า 9">
            <a:extLst>
              <a:ext uri="{FF2B5EF4-FFF2-40B4-BE49-F238E27FC236}">
                <a16:creationId xmlns="" xmlns:a16="http://schemas.microsoft.com/office/drawing/2014/main" id="{8C218F2A-D850-4224-8DC4-C076CCB0F3FE}"/>
              </a:ext>
            </a:extLst>
          </p:cNvPr>
          <p:cNvSpPr/>
          <p:nvPr/>
        </p:nvSpPr>
        <p:spPr>
          <a:xfrm>
            <a:off x="2448332" y="200639"/>
            <a:ext cx="4541706" cy="584775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r>
              <a:rPr lang="th-TH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2.   โครงการตลาดนัดนี้เพื่อน้อง</a:t>
            </a:r>
          </a:p>
        </p:txBody>
      </p:sp>
    </p:spTree>
    <p:extLst>
      <p:ext uri="{BB962C8B-B14F-4D97-AF65-F5344CB8AC3E}">
        <p14:creationId xmlns:p14="http://schemas.microsoft.com/office/powerpoint/2010/main" val="3231059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แผนผังลำดับงาน: เอกสาร 2">
            <a:extLst>
              <a:ext uri="{FF2B5EF4-FFF2-40B4-BE49-F238E27FC236}">
                <a16:creationId xmlns="" xmlns:a16="http://schemas.microsoft.com/office/drawing/2014/main" id="{EAA3F422-E6FA-449C-9253-DFD62652EBC7}"/>
              </a:ext>
            </a:extLst>
          </p:cNvPr>
          <p:cNvSpPr/>
          <p:nvPr/>
        </p:nvSpPr>
        <p:spPr>
          <a:xfrm flipH="1" flipV="1">
            <a:off x="8189" y="6309639"/>
            <a:ext cx="4779835" cy="64775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  <a:gd name="connsiteX0" fmla="*/ 33 w 21535"/>
              <a:gd name="connsiteY0" fmla="*/ 0 h 23259"/>
              <a:gd name="connsiteX1" fmla="*/ 21535 w 21535"/>
              <a:gd name="connsiteY1" fmla="*/ 0 h 23259"/>
              <a:gd name="connsiteX2" fmla="*/ 21500 w 21535"/>
              <a:gd name="connsiteY2" fmla="*/ 10928 h 23259"/>
              <a:gd name="connsiteX3" fmla="*/ 0 w 21535"/>
              <a:gd name="connsiteY3" fmla="*/ 14103 h 23259"/>
              <a:gd name="connsiteX4" fmla="*/ 33 w 21535"/>
              <a:gd name="connsiteY4" fmla="*/ 0 h 23259"/>
              <a:gd name="connsiteX0" fmla="*/ 33 w 21535"/>
              <a:gd name="connsiteY0" fmla="*/ 0 h 20307"/>
              <a:gd name="connsiteX1" fmla="*/ 21535 w 21535"/>
              <a:gd name="connsiteY1" fmla="*/ 0 h 20307"/>
              <a:gd name="connsiteX2" fmla="*/ 21500 w 21535"/>
              <a:gd name="connsiteY2" fmla="*/ 10928 h 20307"/>
              <a:gd name="connsiteX3" fmla="*/ 0 w 21535"/>
              <a:gd name="connsiteY3" fmla="*/ 14103 h 20307"/>
              <a:gd name="connsiteX4" fmla="*/ 33 w 21535"/>
              <a:gd name="connsiteY4" fmla="*/ 0 h 20307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4 w 21536"/>
              <a:gd name="connsiteY0" fmla="*/ 1086 h 19360"/>
              <a:gd name="connsiteX1" fmla="*/ 21506 w 21536"/>
              <a:gd name="connsiteY1" fmla="*/ 1086 h 19360"/>
              <a:gd name="connsiteX2" fmla="*/ 21536 w 21536"/>
              <a:gd name="connsiteY2" fmla="*/ 12851 h 19360"/>
              <a:gd name="connsiteX3" fmla="*/ 4 w 21536"/>
              <a:gd name="connsiteY3" fmla="*/ 6265 h 19360"/>
              <a:gd name="connsiteX4" fmla="*/ 4 w 21536"/>
              <a:gd name="connsiteY4" fmla="*/ 1086 h 1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6" h="19360">
                <a:moveTo>
                  <a:pt x="4" y="1086"/>
                </a:moveTo>
                <a:lnTo>
                  <a:pt x="21506" y="1086"/>
                </a:lnTo>
                <a:cubicBezTo>
                  <a:pt x="21506" y="6860"/>
                  <a:pt x="21536" y="7077"/>
                  <a:pt x="21536" y="12851"/>
                </a:cubicBezTo>
                <a:cubicBezTo>
                  <a:pt x="10312" y="-8343"/>
                  <a:pt x="7966" y="41687"/>
                  <a:pt x="4" y="6265"/>
                </a:cubicBezTo>
                <a:cubicBezTo>
                  <a:pt x="15" y="-7081"/>
                  <a:pt x="-7" y="5787"/>
                  <a:pt x="4" y="1086"/>
                </a:cubicBezTo>
                <a:close/>
              </a:path>
            </a:pathLst>
          </a:cu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50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  <a:effectLst>
            <a:outerShdw blurRad="50800" dist="38100" dir="16200000" sx="101000" sy="101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6" name="แผนผังลำดับงาน: เอกสาร 2">
            <a:extLst>
              <a:ext uri="{FF2B5EF4-FFF2-40B4-BE49-F238E27FC236}">
                <a16:creationId xmlns="" xmlns:a16="http://schemas.microsoft.com/office/drawing/2014/main" id="{EFDE5794-E493-4698-92E1-04BA4712DE78}"/>
              </a:ext>
            </a:extLst>
          </p:cNvPr>
          <p:cNvSpPr/>
          <p:nvPr/>
        </p:nvSpPr>
        <p:spPr>
          <a:xfrm flipV="1">
            <a:off x="4735187" y="6302113"/>
            <a:ext cx="4408815" cy="64775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0672"/>
              <a:gd name="connsiteX1" fmla="*/ 21600 w 21600"/>
              <a:gd name="connsiteY1" fmla="*/ 0 h 20672"/>
              <a:gd name="connsiteX2" fmla="*/ 21565 w 21600"/>
              <a:gd name="connsiteY2" fmla="*/ 5362 h 20672"/>
              <a:gd name="connsiteX3" fmla="*/ 0 w 21600"/>
              <a:gd name="connsiteY3" fmla="*/ 20172 h 20672"/>
              <a:gd name="connsiteX4" fmla="*/ 0 w 21600"/>
              <a:gd name="connsiteY4" fmla="*/ 0 h 20672"/>
              <a:gd name="connsiteX0" fmla="*/ 0 w 21565"/>
              <a:gd name="connsiteY0" fmla="*/ 0 h 20672"/>
              <a:gd name="connsiteX1" fmla="*/ 21502 w 21565"/>
              <a:gd name="connsiteY1" fmla="*/ 0 h 20672"/>
              <a:gd name="connsiteX2" fmla="*/ 21565 w 21565"/>
              <a:gd name="connsiteY2" fmla="*/ 5362 h 20672"/>
              <a:gd name="connsiteX3" fmla="*/ 0 w 21565"/>
              <a:gd name="connsiteY3" fmla="*/ 20172 h 20672"/>
              <a:gd name="connsiteX4" fmla="*/ 0 w 21565"/>
              <a:gd name="connsiteY4" fmla="*/ 0 h 20672"/>
              <a:gd name="connsiteX0" fmla="*/ 33 w 21598"/>
              <a:gd name="connsiteY0" fmla="*/ 0 h 14805"/>
              <a:gd name="connsiteX1" fmla="*/ 21535 w 21598"/>
              <a:gd name="connsiteY1" fmla="*/ 0 h 14805"/>
              <a:gd name="connsiteX2" fmla="*/ 21598 w 21598"/>
              <a:gd name="connsiteY2" fmla="*/ 5362 h 14805"/>
              <a:gd name="connsiteX3" fmla="*/ 0 w 21598"/>
              <a:gd name="connsiteY3" fmla="*/ 14103 h 14805"/>
              <a:gd name="connsiteX4" fmla="*/ 33 w 21598"/>
              <a:gd name="connsiteY4" fmla="*/ 0 h 14805"/>
              <a:gd name="connsiteX0" fmla="*/ 33 w 21598"/>
              <a:gd name="connsiteY0" fmla="*/ 0 h 22170"/>
              <a:gd name="connsiteX1" fmla="*/ 21535 w 21598"/>
              <a:gd name="connsiteY1" fmla="*/ 0 h 22170"/>
              <a:gd name="connsiteX2" fmla="*/ 21598 w 21598"/>
              <a:gd name="connsiteY2" fmla="*/ 5362 h 22170"/>
              <a:gd name="connsiteX3" fmla="*/ 0 w 21598"/>
              <a:gd name="connsiteY3" fmla="*/ 14103 h 22170"/>
              <a:gd name="connsiteX4" fmla="*/ 33 w 21598"/>
              <a:gd name="connsiteY4" fmla="*/ 0 h 22170"/>
              <a:gd name="connsiteX0" fmla="*/ 33 w 21535"/>
              <a:gd name="connsiteY0" fmla="*/ 0 h 21845"/>
              <a:gd name="connsiteX1" fmla="*/ 21535 w 21535"/>
              <a:gd name="connsiteY1" fmla="*/ 0 h 21845"/>
              <a:gd name="connsiteX2" fmla="*/ 21533 w 21535"/>
              <a:gd name="connsiteY2" fmla="*/ 3398 h 21845"/>
              <a:gd name="connsiteX3" fmla="*/ 0 w 21535"/>
              <a:gd name="connsiteY3" fmla="*/ 14103 h 21845"/>
              <a:gd name="connsiteX4" fmla="*/ 33 w 21535"/>
              <a:gd name="connsiteY4" fmla="*/ 0 h 21845"/>
              <a:gd name="connsiteX0" fmla="*/ 33 w 21535"/>
              <a:gd name="connsiteY0" fmla="*/ 0 h 23259"/>
              <a:gd name="connsiteX1" fmla="*/ 21535 w 21535"/>
              <a:gd name="connsiteY1" fmla="*/ 0 h 23259"/>
              <a:gd name="connsiteX2" fmla="*/ 21500 w 21535"/>
              <a:gd name="connsiteY2" fmla="*/ 10928 h 23259"/>
              <a:gd name="connsiteX3" fmla="*/ 0 w 21535"/>
              <a:gd name="connsiteY3" fmla="*/ 14103 h 23259"/>
              <a:gd name="connsiteX4" fmla="*/ 33 w 21535"/>
              <a:gd name="connsiteY4" fmla="*/ 0 h 23259"/>
              <a:gd name="connsiteX0" fmla="*/ 33 w 21535"/>
              <a:gd name="connsiteY0" fmla="*/ 0 h 20307"/>
              <a:gd name="connsiteX1" fmla="*/ 21535 w 21535"/>
              <a:gd name="connsiteY1" fmla="*/ 0 h 20307"/>
              <a:gd name="connsiteX2" fmla="*/ 21500 w 21535"/>
              <a:gd name="connsiteY2" fmla="*/ 10928 h 20307"/>
              <a:gd name="connsiteX3" fmla="*/ 0 w 21535"/>
              <a:gd name="connsiteY3" fmla="*/ 14103 h 20307"/>
              <a:gd name="connsiteX4" fmla="*/ 33 w 21535"/>
              <a:gd name="connsiteY4" fmla="*/ 0 h 20307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0398"/>
              <a:gd name="connsiteX1" fmla="*/ 21535 w 21565"/>
              <a:gd name="connsiteY1" fmla="*/ 0 h 20398"/>
              <a:gd name="connsiteX2" fmla="*/ 21565 w 21565"/>
              <a:gd name="connsiteY2" fmla="*/ 11765 h 20398"/>
              <a:gd name="connsiteX3" fmla="*/ 0 w 21565"/>
              <a:gd name="connsiteY3" fmla="*/ 14103 h 20398"/>
              <a:gd name="connsiteX4" fmla="*/ 33 w 21565"/>
              <a:gd name="connsiteY4" fmla="*/ 0 h 20398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33 w 21565"/>
              <a:gd name="connsiteY0" fmla="*/ 0 h 25711"/>
              <a:gd name="connsiteX1" fmla="*/ 21535 w 21565"/>
              <a:gd name="connsiteY1" fmla="*/ 0 h 25711"/>
              <a:gd name="connsiteX2" fmla="*/ 21565 w 21565"/>
              <a:gd name="connsiteY2" fmla="*/ 11765 h 25711"/>
              <a:gd name="connsiteX3" fmla="*/ 0 w 21565"/>
              <a:gd name="connsiteY3" fmla="*/ 14103 h 25711"/>
              <a:gd name="connsiteX4" fmla="*/ 33 w 21565"/>
              <a:gd name="connsiteY4" fmla="*/ 0 h 25711"/>
              <a:gd name="connsiteX0" fmla="*/ 4 w 21536"/>
              <a:gd name="connsiteY0" fmla="*/ 1086 h 19360"/>
              <a:gd name="connsiteX1" fmla="*/ 21506 w 21536"/>
              <a:gd name="connsiteY1" fmla="*/ 1086 h 19360"/>
              <a:gd name="connsiteX2" fmla="*/ 21536 w 21536"/>
              <a:gd name="connsiteY2" fmla="*/ 12851 h 19360"/>
              <a:gd name="connsiteX3" fmla="*/ 4 w 21536"/>
              <a:gd name="connsiteY3" fmla="*/ 6265 h 19360"/>
              <a:gd name="connsiteX4" fmla="*/ 4 w 21536"/>
              <a:gd name="connsiteY4" fmla="*/ 1086 h 1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6" h="19360">
                <a:moveTo>
                  <a:pt x="4" y="1086"/>
                </a:moveTo>
                <a:lnTo>
                  <a:pt x="21506" y="1086"/>
                </a:lnTo>
                <a:cubicBezTo>
                  <a:pt x="21506" y="6860"/>
                  <a:pt x="21536" y="7077"/>
                  <a:pt x="21536" y="12851"/>
                </a:cubicBezTo>
                <a:cubicBezTo>
                  <a:pt x="10312" y="-8343"/>
                  <a:pt x="7966" y="41687"/>
                  <a:pt x="4" y="6265"/>
                </a:cubicBezTo>
                <a:cubicBezTo>
                  <a:pt x="15" y="-7081"/>
                  <a:pt x="-7" y="5787"/>
                  <a:pt x="4" y="1086"/>
                </a:cubicBezTo>
                <a:close/>
              </a:path>
            </a:pathLst>
          </a:cu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50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ln>
            <a:noFill/>
          </a:ln>
          <a:effectLst>
            <a:outerShdw blurRad="50800" dist="38100" dir="16200000" sx="101000" sy="101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17" name="รูปภาพ 16">
            <a:extLst>
              <a:ext uri="{FF2B5EF4-FFF2-40B4-BE49-F238E27FC236}">
                <a16:creationId xmlns="" xmlns:a16="http://schemas.microsoft.com/office/drawing/2014/main" id="{EEF49B85-BFB2-4AB7-A2BA-2B97223E89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973" y="5653533"/>
            <a:ext cx="912000" cy="1260000"/>
          </a:xfrm>
          <a:prstGeom prst="rect">
            <a:avLst/>
          </a:prstGeom>
        </p:spPr>
      </p:pic>
      <p:sp>
        <p:nvSpPr>
          <p:cNvPr id="18" name="กล่องข้อความ 10">
            <a:extLst>
              <a:ext uri="{FF2B5EF4-FFF2-40B4-BE49-F238E27FC236}">
                <a16:creationId xmlns="" xmlns:a16="http://schemas.microsoft.com/office/drawing/2014/main" id="{88C82A8D-6DA1-47A2-89FE-33E40C455034}"/>
              </a:ext>
            </a:extLst>
          </p:cNvPr>
          <p:cNvSpPr txBox="1"/>
          <p:nvPr/>
        </p:nvSpPr>
        <p:spPr>
          <a:xfrm>
            <a:off x="6789461" y="6576259"/>
            <a:ext cx="2236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สำนักงานวัฒนธรรมจังหวัดพิจิตร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475656" y="1052736"/>
            <a:ext cx="6264696" cy="945219"/>
          </a:xfr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r>
              <a:rPr lang="th-TH" sz="3200" b="1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การดำเนินงานส่งเสริมและพัฒนาจังหวัด</a:t>
            </a:r>
            <a:br>
              <a:rPr lang="th-TH" sz="3200" b="1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</a:br>
            <a:r>
              <a:rPr lang="th-TH" sz="3200" b="1" dirty="0" smtClean="0">
                <a:latin typeface="TH Niramit AS" panose="02000506000000020004" pitchFamily="2" charset="-34"/>
                <a:cs typeface="TH Niramit AS" panose="02000506000000020004" pitchFamily="2" charset="-34"/>
              </a:rPr>
              <a:t>สู่จังหวัดคุณธรรมต้นแบบ</a:t>
            </a:r>
            <a:endParaRPr lang="th-TH" sz="32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CFFFF"/>
              </a:clrFrom>
              <a:clrTo>
                <a:srgbClr val="FC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740" y="368660"/>
            <a:ext cx="540060" cy="540060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CFFFF"/>
              </a:clrFrom>
              <a:clrTo>
                <a:srgbClr val="FC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663" y="235251"/>
            <a:ext cx="478235" cy="727863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CFFFF"/>
              </a:clrFrom>
              <a:clrTo>
                <a:srgbClr val="FC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85335"/>
            <a:ext cx="504056" cy="664187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272" y="386662"/>
            <a:ext cx="504056" cy="504056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242" y="372938"/>
            <a:ext cx="535782" cy="535782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34" t="16772" r="4053" b="10448"/>
          <a:stretch/>
        </p:blipFill>
        <p:spPr>
          <a:xfrm>
            <a:off x="773281" y="2106187"/>
            <a:ext cx="3366671" cy="19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454" y="2097072"/>
            <a:ext cx="3519998" cy="19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450" y="4185304"/>
            <a:ext cx="3519998" cy="19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รูปภาพ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60" y="4185304"/>
            <a:ext cx="3366671" cy="19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4898374" y="6006413"/>
            <a:ext cx="4096544" cy="648072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th-TH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คณะอนุกรรมการส่งเสริมคุณธรรม</a:t>
            </a:r>
          </a:p>
          <a:p>
            <a:pPr algn="r"/>
            <a:r>
              <a:rPr lang="th-TH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และคณะทำงานขับเคลื่อนคุณธรรมจังหวัดพิจิตร</a:t>
            </a:r>
          </a:p>
        </p:txBody>
      </p:sp>
    </p:spTree>
    <p:extLst>
      <p:ext uri="{BB962C8B-B14F-4D97-AF65-F5344CB8AC3E}">
        <p14:creationId xmlns:p14="http://schemas.microsoft.com/office/powerpoint/2010/main" val="109385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525" y="937853"/>
            <a:ext cx="2095636" cy="27941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412" y="3953223"/>
            <a:ext cx="3168352" cy="21117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37853"/>
            <a:ext cx="2121951" cy="28292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956597"/>
            <a:ext cx="3168352" cy="21122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226" y="1239921"/>
            <a:ext cx="3384560" cy="22563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ชื่อเรื่องรอง 2">
            <a:extLst>
              <a:ext uri="{FF2B5EF4-FFF2-40B4-BE49-F238E27FC236}">
                <a16:creationId xmlns="" xmlns:a16="http://schemas.microsoft.com/office/drawing/2014/main" id="{096758F4-A4DA-4C32-A533-EA6C07AF49A1}"/>
              </a:ext>
            </a:extLst>
          </p:cNvPr>
          <p:cNvSpPr txBox="1">
            <a:spLocks/>
          </p:cNvSpPr>
          <p:nvPr/>
        </p:nvSpPr>
        <p:spPr>
          <a:xfrm>
            <a:off x="4922039" y="6093296"/>
            <a:ext cx="4096544" cy="648072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th-TH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คณะอนุกรรมการส่งเสริมคุณธรรม</a:t>
            </a:r>
          </a:p>
          <a:p>
            <a:pPr marL="0" indent="0" algn="r">
              <a:buNone/>
            </a:pPr>
            <a:r>
              <a:rPr lang="th-TH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และคณะทำงานขับเคลื่อนคุณธรรมจังหวัดพิจิตร</a:t>
            </a:r>
          </a:p>
        </p:txBody>
      </p:sp>
      <p:sp>
        <p:nvSpPr>
          <p:cNvPr id="12" name="สี่เหลี่ยมผืนผ้า 11">
            <a:extLst>
              <a:ext uri="{FF2B5EF4-FFF2-40B4-BE49-F238E27FC236}">
                <a16:creationId xmlns="" xmlns:a16="http://schemas.microsoft.com/office/drawing/2014/main" id="{318A06CC-8350-449C-B2B6-6AB0B2052577}"/>
              </a:ext>
            </a:extLst>
          </p:cNvPr>
          <p:cNvSpPr/>
          <p:nvPr/>
        </p:nvSpPr>
        <p:spPr>
          <a:xfrm>
            <a:off x="2405916" y="169542"/>
            <a:ext cx="4541706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r>
              <a:rPr lang="th-TH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3.   โครงการตักบาตรรับอรุณ</a:t>
            </a:r>
          </a:p>
        </p:txBody>
      </p:sp>
    </p:spTree>
    <p:extLst>
      <p:ext uri="{BB962C8B-B14F-4D97-AF65-F5344CB8AC3E}">
        <p14:creationId xmlns:p14="http://schemas.microsoft.com/office/powerpoint/2010/main" val="13759158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916" y="3708565"/>
            <a:ext cx="3600000" cy="23847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02" y="3700697"/>
            <a:ext cx="3600000" cy="23847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108516"/>
            <a:ext cx="3600000" cy="24642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77" y="1172756"/>
            <a:ext cx="3600000" cy="24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ชื่อเรื่องรอง 2">
            <a:extLst>
              <a:ext uri="{FF2B5EF4-FFF2-40B4-BE49-F238E27FC236}">
                <a16:creationId xmlns="" xmlns:a16="http://schemas.microsoft.com/office/drawing/2014/main" id="{5E7C5CCC-D6E5-47EE-A9C3-94B07F2E4F00}"/>
              </a:ext>
            </a:extLst>
          </p:cNvPr>
          <p:cNvSpPr txBox="1">
            <a:spLocks/>
          </p:cNvSpPr>
          <p:nvPr/>
        </p:nvSpPr>
        <p:spPr>
          <a:xfrm>
            <a:off x="4774228" y="6165304"/>
            <a:ext cx="4096544" cy="648072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th-TH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คณะอนุกรรมการส่งเสริมคุณธรรม</a:t>
            </a:r>
          </a:p>
          <a:p>
            <a:pPr marL="0" indent="0" algn="r">
              <a:buNone/>
            </a:pPr>
            <a:r>
              <a:rPr lang="th-TH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และคณะทำงานขับเคลื่อนคุณธรรมจังหวัดพิจิตร</a:t>
            </a:r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="" xmlns:a16="http://schemas.microsoft.com/office/drawing/2014/main" id="{E2C65E56-F4C4-459B-9355-47197D7FC2C1}"/>
              </a:ext>
            </a:extLst>
          </p:cNvPr>
          <p:cNvSpPr/>
          <p:nvPr/>
        </p:nvSpPr>
        <p:spPr>
          <a:xfrm>
            <a:off x="2517171" y="347769"/>
            <a:ext cx="4541706" cy="5847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r>
              <a:rPr lang="th-TH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4.   โครงการธนาคารน้ำใต้ดิน</a:t>
            </a:r>
          </a:p>
        </p:txBody>
      </p:sp>
    </p:spTree>
    <p:extLst>
      <p:ext uri="{BB962C8B-B14F-4D97-AF65-F5344CB8AC3E}">
        <p14:creationId xmlns:p14="http://schemas.microsoft.com/office/powerpoint/2010/main" val="649877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188" y="1135952"/>
            <a:ext cx="3408217" cy="53039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24" b="30170"/>
          <a:stretch/>
        </p:blipFill>
        <p:spPr>
          <a:xfrm>
            <a:off x="537363" y="1145793"/>
            <a:ext cx="4634071" cy="53039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403648" y="323945"/>
            <a:ext cx="698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การขับเคลื่อนจังหวัดคุณธรรมตามกระบวนการ ๑๐ ขั้นตอน</a:t>
            </a:r>
            <a:endParaRPr lang="th-TH" sz="32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494058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75656" y="1484784"/>
            <a:ext cx="7319842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99FF99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32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แต่งตั้งคณะกรรมการส่งเสริมคุณธรรมจังหวัด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73990" y="2240539"/>
            <a:ext cx="7319842" cy="15696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32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ประชุม</a:t>
            </a:r>
            <a:r>
              <a:rPr lang="th-TH" sz="32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คณะทำงานเพื่อจัดทำแผนแม่บทส่งเสริม</a:t>
            </a:r>
            <a:r>
              <a:rPr lang="th-TH" sz="32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คุณธรรมจังหวัด </a:t>
            </a:r>
            <a:r>
              <a:rPr lang="th-TH" sz="32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และแผนปฏิบัติการส่งเสริมคุณธรรมของ</a:t>
            </a:r>
            <a:r>
              <a:rPr lang="th-TH" sz="32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เครือข่ายคุณธรรม  </a:t>
            </a:r>
          </a:p>
          <a:p>
            <a:r>
              <a:rPr lang="th-TH" sz="32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ส่ง</a:t>
            </a:r>
            <a:r>
              <a:rPr lang="th-TH" sz="32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สำนักงานวัฒนธรรมจังหวัด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53533" y="4005287"/>
            <a:ext cx="7319842" cy="206210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32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สำนักงาน</a:t>
            </a:r>
            <a:r>
              <a:rPr lang="th-TH" sz="32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วัฒนธรรมจังหวัดสรุปแผนแม่บทและ</a:t>
            </a:r>
            <a:r>
              <a:rPr lang="th-TH" sz="32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รวบรวม   แผนปฏิบัติ</a:t>
            </a:r>
            <a:r>
              <a:rPr lang="th-TH" sz="32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การของเครือข่ายคุณธรรม พร้อม</a:t>
            </a:r>
            <a:r>
              <a:rPr lang="th-TH" sz="3200" b="1" dirty="0" err="1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วิเคราะห์อัต</a:t>
            </a:r>
            <a:r>
              <a:rPr lang="th-TH" sz="32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ลักษณ์คุณธรรมของจังหวัดจากแผนปฏิบัติการ</a:t>
            </a:r>
          </a:p>
          <a:p>
            <a:pPr marL="514350" indent="-514350">
              <a:buAutoNum type="thaiNumPeriod"/>
            </a:pPr>
            <a:endParaRPr lang="th-TH" sz="32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10" name="สี่เหลี่ยมผืนผ้ามุมมน 9"/>
          <p:cNvSpPr/>
          <p:nvPr/>
        </p:nvSpPr>
        <p:spPr>
          <a:xfrm>
            <a:off x="539552" y="1484784"/>
            <a:ext cx="770384" cy="58477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1</a:t>
            </a:r>
            <a:endParaRPr lang="th-TH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  <p:sp>
        <p:nvSpPr>
          <p:cNvPr id="11" name="สี่เหลี่ยมผืนผ้ามุมมน 10"/>
          <p:cNvSpPr/>
          <p:nvPr/>
        </p:nvSpPr>
        <p:spPr>
          <a:xfrm>
            <a:off x="539552" y="2732981"/>
            <a:ext cx="770384" cy="58477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2</a:t>
            </a:r>
            <a:endParaRPr lang="th-TH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  <p:sp>
        <p:nvSpPr>
          <p:cNvPr id="12" name="สี่เหลี่ยมผืนผ้ามุมมน 11"/>
          <p:cNvSpPr/>
          <p:nvPr/>
        </p:nvSpPr>
        <p:spPr>
          <a:xfrm>
            <a:off x="539552" y="4451563"/>
            <a:ext cx="770384" cy="584775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3</a:t>
            </a:r>
            <a:endParaRPr lang="th-TH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38745" y="417031"/>
            <a:ext cx="7702005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การดำเนินงานของจังหวัดที่สอดคล้องกับเกณฑ์การประเมิน</a:t>
            </a:r>
            <a:endParaRPr lang="th-TH" sz="3200" b="1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784459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20825" y="1484784"/>
            <a:ext cx="7341965" cy="15696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32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สำนักงาน</a:t>
            </a:r>
            <a:r>
              <a:rPr lang="th-TH" sz="32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วัฒนธรรมจังหวัด เสนอแผนแม่บท</a:t>
            </a:r>
            <a:r>
              <a:rPr lang="th-TH" sz="32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ส่งเสริมคุณธรรม และแผนปฏิบัติ</a:t>
            </a:r>
            <a:r>
              <a:rPr lang="th-TH" sz="32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การส่งเสริมคุณธรรมของ</a:t>
            </a:r>
            <a:r>
              <a:rPr lang="th-TH" sz="32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จังหวัด </a:t>
            </a:r>
            <a:r>
              <a:rPr lang="th-TH" sz="3200" b="1" dirty="0" err="1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พร้อมอัต</a:t>
            </a:r>
            <a:r>
              <a:rPr lang="th-TH" sz="32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ลักษณ์</a:t>
            </a:r>
            <a:r>
              <a:rPr lang="th-TH" sz="32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คุณธรรมของจังหวัด ต่อ</a:t>
            </a:r>
            <a:r>
              <a:rPr lang="th-TH" sz="32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คณะอนุกรรมการส่งเสริมคุณธรรม</a:t>
            </a:r>
            <a:r>
              <a:rPr lang="th-TH" sz="32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จังหวัด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12682" y="3356992"/>
            <a:ext cx="7319842" cy="15696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32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จัด</a:t>
            </a:r>
            <a:r>
              <a:rPr lang="th-TH" sz="32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พิธีลงนามบันทึกตกลงความร่วมมือการขับเคลื่อน</a:t>
            </a:r>
            <a:r>
              <a:rPr lang="th-TH" sz="32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คุณธรรมจังหวัด ประกาศ</a:t>
            </a:r>
            <a:r>
              <a:rPr lang="th-TH" sz="32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เจตนารมณ์  พร้อมสร้างความรู้ความ</a:t>
            </a:r>
            <a:r>
              <a:rPr lang="th-TH" sz="32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เข้าใจ   การ</a:t>
            </a:r>
            <a:r>
              <a:rPr lang="th-TH" sz="32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ขับเคลื่อนจังหวัด</a:t>
            </a:r>
            <a:r>
              <a:rPr lang="th-TH" sz="32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คุณธรรมตามเกณฑ์การณ์ประเมิน        </a:t>
            </a:r>
            <a:endParaRPr lang="th-TH" sz="32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42948" y="5345920"/>
            <a:ext cx="7319842" cy="10772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32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องค์กร ชุมชน </a:t>
            </a:r>
            <a:r>
              <a:rPr lang="th-TH" sz="32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อำเภอ และเครือข่ายคุณธรรม  ขับเคลื่อนคุณธรรมตามแผนปฏิบัติการและตามเกณฑ์ ๑๐ ขั้นตอน</a:t>
            </a:r>
          </a:p>
        </p:txBody>
      </p:sp>
      <p:sp>
        <p:nvSpPr>
          <p:cNvPr id="10" name="สี่เหลี่ยมผืนผ้ามุมมน 9"/>
          <p:cNvSpPr/>
          <p:nvPr/>
        </p:nvSpPr>
        <p:spPr>
          <a:xfrm>
            <a:off x="395536" y="1977226"/>
            <a:ext cx="838792" cy="584775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4</a:t>
            </a:r>
            <a:endParaRPr lang="th-TH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  <p:sp>
        <p:nvSpPr>
          <p:cNvPr id="11" name="สี่เหลี่ยมผืนผ้ามุมมน 10"/>
          <p:cNvSpPr/>
          <p:nvPr/>
        </p:nvSpPr>
        <p:spPr>
          <a:xfrm>
            <a:off x="398408" y="3822151"/>
            <a:ext cx="822066" cy="584775"/>
          </a:xfrm>
          <a:prstGeom prst="roundRect">
            <a:avLst/>
          </a:prstGeom>
          <a:solidFill>
            <a:srgbClr val="FFFF9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5</a:t>
            </a:r>
            <a:endParaRPr lang="th-TH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  <p:sp>
        <p:nvSpPr>
          <p:cNvPr id="12" name="สี่เหลี่ยมผืนผ้ามุมมน 11"/>
          <p:cNvSpPr/>
          <p:nvPr/>
        </p:nvSpPr>
        <p:spPr>
          <a:xfrm>
            <a:off x="395536" y="5592141"/>
            <a:ext cx="838792" cy="58477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6</a:t>
            </a:r>
            <a:endParaRPr lang="th-TH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544" y="443298"/>
            <a:ext cx="8350077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การดำเนินงานของจังหวัดที่สอดคล้องกับเกณฑ์การประเมิน (ต่อ)</a:t>
            </a:r>
            <a:endParaRPr lang="th-TH" sz="3200" b="1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681441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75656" y="1268760"/>
            <a:ext cx="7319842" cy="10772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32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องค์กร </a:t>
            </a:r>
            <a:r>
              <a:rPr lang="th-TH" sz="32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ชุมชน อำเภอ และเครือข่ายคุณธรรม </a:t>
            </a:r>
            <a:r>
              <a:rPr lang="th-TH" sz="32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ดำเนินการประเมิน</a:t>
            </a:r>
            <a:r>
              <a:rPr lang="th-TH" sz="32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ตนเอง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75656" y="2564904"/>
            <a:ext cx="7319842" cy="15696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32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สำนักงาน</a:t>
            </a:r>
            <a:r>
              <a:rPr lang="th-TH" sz="32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วัฒนธรรมจังหวัดรวบรวมผลการประเมิน</a:t>
            </a:r>
            <a:r>
              <a:rPr lang="th-TH" sz="32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ตนเองขององค์กร สรุปผล </a:t>
            </a:r>
            <a:r>
              <a:rPr lang="th-TH" sz="32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เสนอคณะอนุกรรมการส่งเสริมคุณธรรมจังหวัด </a:t>
            </a:r>
            <a:r>
              <a:rPr lang="th-TH" sz="32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 พิจารณา</a:t>
            </a:r>
            <a:r>
              <a:rPr lang="th-TH" sz="32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ให้ความเห็นชอบ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75656" y="4295998"/>
            <a:ext cx="7319842" cy="15696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32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จังหวัด</a:t>
            </a:r>
            <a:r>
              <a:rPr lang="th-TH" sz="32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จัดงานรวมพลังคุณธรรม นำเสนอผลงานของ</a:t>
            </a:r>
            <a:r>
              <a:rPr lang="th-TH" sz="32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เครือข่ายคุณธรรม </a:t>
            </a:r>
            <a:r>
              <a:rPr lang="th-TH" sz="32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และประกาศยกย่องเชิดชู</a:t>
            </a:r>
            <a:r>
              <a:rPr lang="th-TH" sz="32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เกียรติบุคคล องค์กร ชุมชน อำเภอคุณธรรม</a:t>
            </a:r>
            <a:endParaRPr lang="th-TH" sz="32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75656" y="6081684"/>
            <a:ext cx="7319842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32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จังหวัด</a:t>
            </a:r>
            <a:r>
              <a:rPr lang="th-TH" sz="32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จัดทำองค์ความรู้ </a:t>
            </a:r>
            <a:r>
              <a:rPr lang="th-TH" sz="32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และ</a:t>
            </a:r>
            <a:r>
              <a:rPr lang="th-TH" sz="32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ส่งเสริมวิทยากร</a:t>
            </a:r>
            <a:r>
              <a:rPr lang="th-TH" sz="32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ส่งเสริมคุณธรรม</a:t>
            </a:r>
            <a:endParaRPr lang="th-TH" sz="32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9" name="สี่เหลี่ยมผืนผ้ามุมมน 8"/>
          <p:cNvSpPr/>
          <p:nvPr/>
        </p:nvSpPr>
        <p:spPr>
          <a:xfrm>
            <a:off x="467544" y="6084585"/>
            <a:ext cx="766784" cy="58477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10</a:t>
            </a:r>
            <a:endParaRPr lang="th-TH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  <p:sp>
        <p:nvSpPr>
          <p:cNvPr id="10" name="สี่เหลี่ยมผืนผ้ามุมมน 9"/>
          <p:cNvSpPr/>
          <p:nvPr/>
        </p:nvSpPr>
        <p:spPr>
          <a:xfrm>
            <a:off x="467544" y="4542220"/>
            <a:ext cx="740348" cy="584775"/>
          </a:xfrm>
          <a:prstGeom prst="roundRect">
            <a:avLst/>
          </a:prstGeom>
          <a:solidFill>
            <a:srgbClr val="CC009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9</a:t>
            </a:r>
            <a:endParaRPr lang="th-TH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  <p:sp>
        <p:nvSpPr>
          <p:cNvPr id="11" name="สี่เหลี่ยมผืนผ้ามุมมน 10"/>
          <p:cNvSpPr/>
          <p:nvPr/>
        </p:nvSpPr>
        <p:spPr>
          <a:xfrm>
            <a:off x="467544" y="2985338"/>
            <a:ext cx="769331" cy="584775"/>
          </a:xfrm>
          <a:prstGeom prst="roundRect">
            <a:avLst/>
          </a:prstGeom>
          <a:solidFill>
            <a:srgbClr val="FF66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8</a:t>
            </a:r>
            <a:endParaRPr lang="th-TH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  <p:sp>
        <p:nvSpPr>
          <p:cNvPr id="12" name="สี่เหลี่ยมผืนผ้ามุมมน 11"/>
          <p:cNvSpPr/>
          <p:nvPr/>
        </p:nvSpPr>
        <p:spPr>
          <a:xfrm>
            <a:off x="467544" y="1548081"/>
            <a:ext cx="769331" cy="584775"/>
          </a:xfrm>
          <a:prstGeom prst="roundRect">
            <a:avLst/>
          </a:prstGeom>
          <a:solidFill>
            <a:srgbClr val="FF5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7</a:t>
            </a:r>
            <a:endParaRPr lang="th-TH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7544" y="443298"/>
            <a:ext cx="8350077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cs typeface="TH NiramitIT๙" panose="02000506000000020004" pitchFamily="2" charset="-34"/>
              </a:rPr>
              <a:t>การดำเนินงานของจังหวัดที่สอดคล้องกับเกณฑ์การประเมิน (ต่อ)</a:t>
            </a:r>
            <a:endParaRPr lang="th-TH" sz="3200" b="1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68144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2689" y="1279389"/>
            <a:ext cx="6696744" cy="646331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การแต่งตั้งคณะกรรมการส่งเสริมคุณธรรมจังหวัด</a:t>
            </a:r>
            <a:endParaRPr lang="th-TH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2689" y="2708920"/>
            <a:ext cx="6575323" cy="584775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514350" indent="-514350">
              <a:buAutoNum type="thaiNumPeriod"/>
            </a:pPr>
            <a:r>
              <a:rPr lang="th-TH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แต่งตั้งคณะอนุกรรมการส่งเสริมคุณธรรมระดับจังหวัด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6235" y="4094079"/>
            <a:ext cx="7704855" cy="584775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๒. แต่งตั้ง</a:t>
            </a:r>
            <a:r>
              <a:rPr lang="th-TH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คณะกรรมการและคณะทำงานขับเคลื่อนจังหวัดพิจิตร</a:t>
            </a:r>
          </a:p>
        </p:txBody>
      </p:sp>
    </p:spTree>
    <p:extLst>
      <p:ext uri="{BB962C8B-B14F-4D97-AF65-F5344CB8AC3E}">
        <p14:creationId xmlns:p14="http://schemas.microsoft.com/office/powerpoint/2010/main" val="42504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3600" y="404664"/>
            <a:ext cx="6696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TH NiramitIT๙" panose="02000506000000020004" pitchFamily="2" charset="-34"/>
                <a:cs typeface="TH NiramitIT๙" panose="02000506000000020004" pitchFamily="2" charset="-34"/>
              </a:rPr>
              <a:t>คำสั่งแต่งตั้งคณะอนุกรรมการส่งเสริมคุณธรรมระดับจังหวัด</a:t>
            </a:r>
            <a:endParaRPr lang="th-TH" b="1" dirty="0"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9" b="4615"/>
          <a:stretch/>
        </p:blipFill>
        <p:spPr>
          <a:xfrm>
            <a:off x="4528165" y="1283835"/>
            <a:ext cx="4122387" cy="49540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283835"/>
            <a:ext cx="3772589" cy="502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97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1165</TotalTime>
  <Words>969</Words>
  <Application>Microsoft Office PowerPoint</Application>
  <PresentationFormat>นำเสนอทางหน้าจอ (4:3)</PresentationFormat>
  <Paragraphs>126</Paragraphs>
  <Slides>31</Slides>
  <Notes>0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31</vt:i4>
      </vt:variant>
    </vt:vector>
  </HeadingPairs>
  <TitlesOfParts>
    <vt:vector size="32" baseType="lpstr">
      <vt:lpstr>ชุดรูปแบบของ Office</vt:lpstr>
      <vt:lpstr>งานนำเสนอ PowerPoint</vt:lpstr>
      <vt:lpstr>งานนำเสนอ PowerPoint</vt:lpstr>
      <vt:lpstr>การดำเนินงานส่งเสริมและพัฒนาจังหวัด สู่จังหวัดคุณธรรมต้นแบบ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>ADV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พิจิตรจังหวัดคุณธรรม</dc:title>
  <dc:creator>Smart</dc:creator>
  <cp:lastModifiedBy>Smart</cp:lastModifiedBy>
  <cp:revision>93</cp:revision>
  <cp:lastPrinted>2019-09-12T05:15:21Z</cp:lastPrinted>
  <dcterms:created xsi:type="dcterms:W3CDTF">2019-09-09T02:04:44Z</dcterms:created>
  <dcterms:modified xsi:type="dcterms:W3CDTF">2019-09-12T05:15:28Z</dcterms:modified>
</cp:coreProperties>
</file>