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6"/>
  </p:notesMasterIdLst>
  <p:sldIdLst>
    <p:sldId id="256" r:id="rId2"/>
    <p:sldId id="258" r:id="rId3"/>
    <p:sldId id="259" r:id="rId4"/>
    <p:sldId id="314" r:id="rId5"/>
    <p:sldId id="316" r:id="rId6"/>
    <p:sldId id="315" r:id="rId7"/>
    <p:sldId id="317" r:id="rId8"/>
    <p:sldId id="318" r:id="rId9"/>
    <p:sldId id="305" r:id="rId10"/>
    <p:sldId id="262" r:id="rId11"/>
    <p:sldId id="257" r:id="rId12"/>
    <p:sldId id="261" r:id="rId13"/>
    <p:sldId id="269" r:id="rId14"/>
    <p:sldId id="270" r:id="rId15"/>
    <p:sldId id="260" r:id="rId16"/>
    <p:sldId id="268" r:id="rId17"/>
    <p:sldId id="271" r:id="rId18"/>
    <p:sldId id="299" r:id="rId19"/>
    <p:sldId id="275" r:id="rId20"/>
    <p:sldId id="273" r:id="rId21"/>
    <p:sldId id="276" r:id="rId22"/>
    <p:sldId id="277" r:id="rId23"/>
    <p:sldId id="274" r:id="rId24"/>
    <p:sldId id="278" r:id="rId25"/>
    <p:sldId id="300" r:id="rId26"/>
    <p:sldId id="288" r:id="rId27"/>
    <p:sldId id="289" r:id="rId28"/>
    <p:sldId id="290" r:id="rId29"/>
    <p:sldId id="291" r:id="rId30"/>
    <p:sldId id="292" r:id="rId31"/>
    <p:sldId id="293" r:id="rId32"/>
    <p:sldId id="298" r:id="rId33"/>
    <p:sldId id="294" r:id="rId34"/>
    <p:sldId id="295" r:id="rId35"/>
    <p:sldId id="296" r:id="rId36"/>
    <p:sldId id="297" r:id="rId37"/>
    <p:sldId id="306" r:id="rId38"/>
    <p:sldId id="286" r:id="rId39"/>
    <p:sldId id="303" r:id="rId40"/>
    <p:sldId id="304" r:id="rId41"/>
    <p:sldId id="302" r:id="rId42"/>
    <p:sldId id="307" r:id="rId43"/>
    <p:sldId id="310" r:id="rId44"/>
    <p:sldId id="309" r:id="rId45"/>
  </p:sldIdLst>
  <p:sldSz cx="9144000" cy="5715000" type="screen16x10"/>
  <p:notesSz cx="6858000" cy="9144000"/>
  <p:embeddedFontLst>
    <p:embeddedFont>
      <p:font typeface="Angsana New" pitchFamily="18" charset="-34"/>
      <p:regular r:id="rId47"/>
      <p:bold r:id="rId48"/>
      <p:italic r:id="rId49"/>
      <p:boldItalic r:id="rId50"/>
    </p:embeddedFont>
    <p:embeddedFont>
      <p:font typeface="TH SarabunIT๙" pitchFamily="34" charset="-34"/>
      <p:regular r:id="rId51"/>
      <p:bold r:id="rId52"/>
      <p:italic r:id="rId53"/>
      <p:boldItalic r:id="rId54"/>
    </p:embeddedFont>
    <p:embeddedFont>
      <p:font typeface="Calibri" pitchFamily="34" charset="0"/>
      <p:regular r:id="rId55"/>
      <p:bold r:id="rId56"/>
      <p:italic r:id="rId57"/>
      <p:boldItalic r:id="rId58"/>
    </p:embeddedFont>
    <p:embeddedFont>
      <p:font typeface="SILPAKORN70yr" pitchFamily="2" charset="-34"/>
      <p:regular r:id="rId59"/>
      <p:italic r:id="rId60"/>
    </p:embeddedFont>
    <p:embeddedFont>
      <p:font typeface="Cordia New" pitchFamily="34" charset="-34"/>
      <p:regular r:id="rId61"/>
      <p:bold r:id="rId62"/>
      <p:italic r:id="rId63"/>
      <p:boldItalic r:id="rId64"/>
    </p:embeddedFont>
    <p:embeddedFont>
      <p:font typeface="TH Niramit AS" pitchFamily="2" charset="-34"/>
      <p:regular r:id="rId65"/>
      <p:bold r:id="rId66"/>
      <p:italic r:id="rId67"/>
      <p:boldItalic r:id="rId68"/>
    </p:embeddedFont>
  </p:embeddedFont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7F7F"/>
    <a:srgbClr val="948A54"/>
    <a:srgbClr val="FCF3C0"/>
    <a:srgbClr val="000000"/>
    <a:srgbClr val="1B3D29"/>
    <a:srgbClr val="000099"/>
    <a:srgbClr val="0033CC"/>
    <a:srgbClr val="FF66CC"/>
    <a:srgbClr val="F6DB3C"/>
    <a:srgbClr val="2351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9" autoAdjust="0"/>
    <p:restoredTop sz="94660"/>
  </p:normalViewPr>
  <p:slideViewPr>
    <p:cSldViewPr>
      <p:cViewPr>
        <p:scale>
          <a:sx n="50" d="100"/>
          <a:sy n="50" d="100"/>
        </p:scale>
        <p:origin x="-1944" y="-67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63" Type="http://schemas.openxmlformats.org/officeDocument/2006/relationships/font" Target="fonts/font17.fntdata"/><Relationship Id="rId68" Type="http://schemas.openxmlformats.org/officeDocument/2006/relationships/font" Target="fonts/font22.fntdata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66" Type="http://schemas.openxmlformats.org/officeDocument/2006/relationships/font" Target="fonts/font2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61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65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font" Target="fonts/font18.fntdata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3.fntdata"/><Relationship Id="rId67" Type="http://schemas.openxmlformats.org/officeDocument/2006/relationships/font" Target="fonts/font2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62" Type="http://schemas.openxmlformats.org/officeDocument/2006/relationships/font" Target="fonts/font16.fntdata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6B9D04-77A8-4488-BFFF-B5952F59BCC7}" type="datetimeFigureOut">
              <a:rPr lang="th-TH" smtClean="0"/>
              <a:t>25/11/62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66B7CE-E832-4C84-9B78-D29DD01BE2D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18484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6B7CE-E832-4C84-9B78-D29DD01BE2DA}" type="slidenum">
              <a:rPr lang="th-TH" smtClean="0"/>
              <a:t>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42725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6B7CE-E832-4C84-9B78-D29DD01BE2DA}" type="slidenum">
              <a:rPr lang="th-TH" smtClean="0"/>
              <a:t>32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01740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9BD12-CB23-4E84-90A2-E3428108FAFA}" type="datetimeFigureOut">
              <a:rPr lang="th-TH" smtClean="0"/>
              <a:t>25/11/62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3A1EB-098E-4505-963B-E4E1599CD2E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20302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9BD12-CB23-4E84-90A2-E3428108FAFA}" type="datetimeFigureOut">
              <a:rPr lang="th-TH" smtClean="0"/>
              <a:t>25/11/62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3A1EB-098E-4505-963B-E4E1599CD2E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80746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171979"/>
            <a:ext cx="2057400" cy="3656542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171979"/>
            <a:ext cx="6019800" cy="3656542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9BD12-CB23-4E84-90A2-E3428108FAFA}" type="datetimeFigureOut">
              <a:rPr lang="th-TH" smtClean="0"/>
              <a:t>25/11/62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3A1EB-098E-4505-963B-E4E1599CD2E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1440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9BD12-CB23-4E84-90A2-E3428108FAFA}" type="datetimeFigureOut">
              <a:rPr lang="th-TH" smtClean="0"/>
              <a:t>25/11/62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3A1EB-098E-4505-963B-E4E1599CD2E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64248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9BD12-CB23-4E84-90A2-E3428108FAFA}" type="datetimeFigureOut">
              <a:rPr lang="th-TH" smtClean="0"/>
              <a:t>25/11/62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3A1EB-098E-4505-963B-E4E1599CD2E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15663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000125"/>
            <a:ext cx="4038600" cy="28283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000125"/>
            <a:ext cx="4038600" cy="28283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9BD12-CB23-4E84-90A2-E3428108FAFA}" type="datetimeFigureOut">
              <a:rPr lang="th-TH" smtClean="0"/>
              <a:t>25/11/62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3A1EB-098E-4505-963B-E4E1599CD2E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50943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7" y="1279261"/>
            <a:ext cx="4041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7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9BD12-CB23-4E84-90A2-E3428108FAFA}" type="datetimeFigureOut">
              <a:rPr lang="th-TH" smtClean="0"/>
              <a:t>25/11/62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3A1EB-098E-4505-963B-E4E1599CD2E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20561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9BD12-CB23-4E84-90A2-E3428108FAFA}" type="datetimeFigureOut">
              <a:rPr lang="th-TH" smtClean="0"/>
              <a:t>25/11/62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3A1EB-098E-4505-963B-E4E1599CD2E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78995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9BD12-CB23-4E84-90A2-E3428108FAFA}" type="datetimeFigureOut">
              <a:rPr lang="th-TH" smtClean="0"/>
              <a:t>25/11/62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3A1EB-098E-4505-963B-E4E1599CD2E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84084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2" y="227541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2" y="1195918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9BD12-CB23-4E84-90A2-E3428108FAFA}" type="datetimeFigureOut">
              <a:rPr lang="th-TH" smtClean="0"/>
              <a:t>25/11/62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3A1EB-098E-4505-963B-E4E1599CD2E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45303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9BD12-CB23-4E84-90A2-E3428108FAFA}" type="datetimeFigureOut">
              <a:rPr lang="th-TH" smtClean="0"/>
              <a:t>25/11/62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3A1EB-098E-4505-963B-E4E1599CD2E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23279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89BD12-CB23-4E84-90A2-E3428108FAFA}" type="datetimeFigureOut">
              <a:rPr lang="th-TH" smtClean="0"/>
              <a:t>25/11/62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73A1EB-098E-4505-963B-E4E1599CD2E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6562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microsoft.com/office/2007/relationships/hdphoto" Target="../media/hdphoto2.wdp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microsoft.com/office/2007/relationships/hdphoto" Target="../media/hdphoto8.wdp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jpeg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5" descr="C:\Users\user\Desktop\บ้านฉัน ตัวจบ(ล่าสุด)\237 ภาพ (ผ่านการตรวจสอบคุณสมบัติเบื้องต้น)\8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06"/>
          <a:stretch/>
        </p:blipFill>
        <p:spPr bwMode="auto">
          <a:xfrm>
            <a:off x="-36512" y="-22820"/>
            <a:ext cx="9180512" cy="573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0" y="3649588"/>
            <a:ext cx="9143999" cy="1872208"/>
          </a:xfrm>
          <a:prstGeom prst="rect">
            <a:avLst/>
          </a:prstGeom>
          <a:solidFill>
            <a:srgbClr val="00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466316"/>
            <a:ext cx="793744" cy="1239056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1858518" y="3951010"/>
            <a:ext cx="7898058" cy="1143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th-TH" sz="3200" dirty="0" smtClean="0">
                <a:solidFill>
                  <a:schemeClr val="bg1"/>
                </a:solidFill>
                <a:latin typeface="SILPAKORN70yr" pitchFamily="2" charset="-34"/>
                <a:cs typeface="SILPAKORN70yr" pitchFamily="2" charset="-34"/>
              </a:rPr>
              <a:t>แนวทางการ</a:t>
            </a:r>
            <a:r>
              <a:rPr lang="th-TH" sz="3200" dirty="0">
                <a:solidFill>
                  <a:schemeClr val="bg1"/>
                </a:solidFill>
                <a:latin typeface="SILPAKORN70yr" pitchFamily="2" charset="-34"/>
                <a:cs typeface="SILPAKORN70yr" pitchFamily="2" charset="-34"/>
              </a:rPr>
              <a:t>สร้างความเข้มแข็งของ </a:t>
            </a:r>
            <a:r>
              <a:rPr lang="th-TH" sz="4000" dirty="0">
                <a:solidFill>
                  <a:srgbClr val="FFCC00"/>
                </a:solidFill>
                <a:latin typeface="SILPAKORN70yr" pitchFamily="2" charset="-34"/>
                <a:cs typeface="SILPAKORN70yr" pitchFamily="2" charset="-34"/>
              </a:rPr>
              <a:t>“</a:t>
            </a:r>
            <a:r>
              <a:rPr lang="th-TH" sz="4800" dirty="0">
                <a:solidFill>
                  <a:srgbClr val="FFCC00"/>
                </a:solidFill>
                <a:latin typeface="SILPAKORN70yr" pitchFamily="2" charset="-34"/>
                <a:cs typeface="SILPAKORN70yr" pitchFamily="2" charset="-34"/>
              </a:rPr>
              <a:t>บวร</a:t>
            </a:r>
            <a:r>
              <a:rPr lang="th-TH" sz="4000" dirty="0">
                <a:solidFill>
                  <a:srgbClr val="FFCC00"/>
                </a:solidFill>
                <a:latin typeface="SILPAKORN70yr" pitchFamily="2" charset="-34"/>
                <a:cs typeface="SILPAKORN70yr" pitchFamily="2" charset="-34"/>
              </a:rPr>
              <a:t>”</a:t>
            </a:r>
          </a:p>
          <a:p>
            <a:pPr>
              <a:lnSpc>
                <a:spcPts val="4000"/>
              </a:lnSpc>
            </a:pPr>
            <a:endParaRPr lang="th-TH" sz="3200" dirty="0">
              <a:solidFill>
                <a:schemeClr val="bg2"/>
              </a:solidFill>
              <a:latin typeface="SILPAKORN70yr" pitchFamily="2" charset="-34"/>
              <a:cs typeface="SILPAKORN70yr" pitchFamily="2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1868899" y="4708621"/>
            <a:ext cx="8031693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th-TH" sz="2400" dirty="0" smtClean="0">
                <a:solidFill>
                  <a:schemeClr val="bg2">
                    <a:lumMod val="90000"/>
                  </a:schemeClr>
                </a:solidFill>
                <a:latin typeface="SILPAKORN70yr" pitchFamily="2" charset="-34"/>
                <a:cs typeface="SILPAKORN70yr" pitchFamily="2" charset="-34"/>
              </a:rPr>
              <a:t>ของ</a:t>
            </a:r>
            <a:r>
              <a:rPr lang="th-TH" sz="2400" dirty="0">
                <a:solidFill>
                  <a:schemeClr val="bg2">
                    <a:lumMod val="90000"/>
                  </a:schemeClr>
                </a:solidFill>
                <a:latin typeface="SILPAKORN70yr" pitchFamily="2" charset="-34"/>
                <a:cs typeface="SILPAKORN70yr" pitchFamily="2" charset="-34"/>
              </a:rPr>
              <a:t>ชุมชนคุณธรรมน้อมนำหลักปรัชญาของเศรษฐกิจพอเพียง</a:t>
            </a: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1871155" y="4358344"/>
            <a:ext cx="42130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000"/>
              </a:lnSpc>
            </a:pPr>
            <a:r>
              <a:rPr lang="th-TH" dirty="0">
                <a:solidFill>
                  <a:schemeClr val="bg2"/>
                </a:solidFill>
                <a:latin typeface="SILPAKORN70yr" pitchFamily="2" charset="-34"/>
                <a:cs typeface="SILPAKORN70yr" pitchFamily="2" charset="-34"/>
              </a:rPr>
              <a:t>เพื่อความมั่นคง มั่งคั่ง ยั่งยืน </a:t>
            </a:r>
          </a:p>
        </p:txBody>
      </p:sp>
      <p:grpSp>
        <p:nvGrpSpPr>
          <p:cNvPr id="26" name="กลุ่ม 6"/>
          <p:cNvGrpSpPr/>
          <p:nvPr/>
        </p:nvGrpSpPr>
        <p:grpSpPr>
          <a:xfrm>
            <a:off x="324074" y="374204"/>
            <a:ext cx="3383831" cy="3240359"/>
            <a:chOff x="110720" y="-66669"/>
            <a:chExt cx="2828052" cy="2708145"/>
          </a:xfrm>
        </p:grpSpPr>
        <p:pic>
          <p:nvPicPr>
            <p:cNvPr id="27" name="Picture 2" descr="C:\Users\armana\Desktop\111\ปกเดิม (30รูป)\1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06" t="1610" r="8542" b="1039"/>
            <a:stretch/>
          </p:blipFill>
          <p:spPr bwMode="auto">
            <a:xfrm>
              <a:off x="1335640" y="1294633"/>
              <a:ext cx="1602769" cy="1346843"/>
            </a:xfrm>
            <a:prstGeom prst="hexagon">
              <a:avLst>
                <a:gd name="adj" fmla="val 29445"/>
                <a:gd name="vf" fmla="val 115470"/>
              </a:avLst>
            </a:prstGeom>
            <a:noFill/>
            <a:ln w="1905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3" descr="C:\Users\armana\Desktop\111\1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5" r="20938" b="5254"/>
            <a:stretch/>
          </p:blipFill>
          <p:spPr bwMode="auto">
            <a:xfrm>
              <a:off x="110720" y="624594"/>
              <a:ext cx="1564250" cy="1288282"/>
            </a:xfrm>
            <a:prstGeom prst="hexagon">
              <a:avLst>
                <a:gd name="adj" fmla="val 29445"/>
                <a:gd name="vf" fmla="val 115470"/>
              </a:avLst>
            </a:prstGeom>
            <a:noFill/>
            <a:ln w="1905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4" descr="C:\Users\armana\Desktop\111\PNOHT610101001002001_01012018_031810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157"/>
            <a:stretch/>
          </p:blipFill>
          <p:spPr bwMode="auto">
            <a:xfrm>
              <a:off x="1331639" y="-66669"/>
              <a:ext cx="1607133" cy="1293322"/>
            </a:xfrm>
            <a:prstGeom prst="hexagon">
              <a:avLst>
                <a:gd name="adj" fmla="val 29445"/>
                <a:gd name="vf" fmla="val 115470"/>
              </a:avLst>
            </a:prstGeom>
            <a:noFill/>
            <a:ln w="1905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" name="Picture 5" descr="C:\Users\armana\Desktop\63147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2" t="2679" r="9892" b="8230"/>
          <a:stretch/>
        </p:blipFill>
        <p:spPr bwMode="auto">
          <a:xfrm>
            <a:off x="289067" y="2875404"/>
            <a:ext cx="1872208" cy="1531247"/>
          </a:xfrm>
          <a:prstGeom prst="hexagon">
            <a:avLst>
              <a:gd name="adj" fmla="val 28992"/>
              <a:gd name="vf" fmla="val 115470"/>
            </a:avLst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62"/>
          <a:stretch/>
        </p:blipFill>
        <p:spPr bwMode="auto">
          <a:xfrm>
            <a:off x="-36512" y="3681877"/>
            <a:ext cx="719930" cy="155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6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768" t="30376" r="1"/>
          <a:stretch/>
        </p:blipFill>
        <p:spPr bwMode="auto">
          <a:xfrm>
            <a:off x="3275857" y="-22820"/>
            <a:ext cx="2016213" cy="108207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6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62"/>
          <a:stretch/>
        </p:blipFill>
        <p:spPr bwMode="auto">
          <a:xfrm>
            <a:off x="-36361" y="1993404"/>
            <a:ext cx="719930" cy="155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500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user\Desktop\บ้านฉัน ตัวจบ(ล่าสุด)\237 ภาพ (ผ่านการตรวจสอบคุณสมบัติเบื้องต้น)\16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4"/>
          <a:stretch/>
        </p:blipFill>
        <p:spPr bwMode="auto">
          <a:xfrm>
            <a:off x="0" y="-22820"/>
            <a:ext cx="9139919" cy="573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สี่เหลี่ยมผืนผ้า 9"/>
          <p:cNvSpPr/>
          <p:nvPr/>
        </p:nvSpPr>
        <p:spPr>
          <a:xfrm>
            <a:off x="0" y="3721596"/>
            <a:ext cx="9139919" cy="1981884"/>
          </a:xfrm>
          <a:prstGeom prst="rect">
            <a:avLst/>
          </a:prstGeom>
          <a:solidFill>
            <a:srgbClr val="0000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1768597" y="4153644"/>
            <a:ext cx="47394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th-TH" sz="60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SILPAKORN70yr" pitchFamily="2" charset="-34"/>
                <a:cs typeface="SILPAKORN70yr" pitchFamily="2" charset="-34"/>
              </a:rPr>
              <a:t>ความเป็นมา</a:t>
            </a:r>
            <a:endParaRPr lang="th-TH" sz="6000" dirty="0">
              <a:solidFill>
                <a:schemeClr val="accent3">
                  <a:lumMod val="40000"/>
                  <a:lumOff val="60000"/>
                </a:schemeClr>
              </a:solidFill>
              <a:latin typeface="SILPAKORN70yr" pitchFamily="2" charset="-34"/>
              <a:cs typeface="SILPAKORN70yr" pitchFamily="2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2251368" y="4460934"/>
            <a:ext cx="5633000" cy="1066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th-TH" sz="2000" dirty="0" smtClean="0">
                <a:solidFill>
                  <a:schemeClr val="bg1"/>
                </a:solidFill>
                <a:latin typeface="SILPAKORN70yr" pitchFamily="2" charset="-34"/>
                <a:cs typeface="SILPAKORN70yr" pitchFamily="2" charset="-34"/>
              </a:rPr>
              <a:t>ของแนวทางการ</a:t>
            </a:r>
            <a:r>
              <a:rPr lang="th-TH" sz="2000" dirty="0">
                <a:solidFill>
                  <a:schemeClr val="bg1"/>
                </a:solidFill>
                <a:latin typeface="SILPAKORN70yr" pitchFamily="2" charset="-34"/>
                <a:cs typeface="SILPAKORN70yr" pitchFamily="2" charset="-34"/>
              </a:rPr>
              <a:t>สร้างความเข้มแข็งของ </a:t>
            </a:r>
            <a:r>
              <a:rPr lang="th-TH" dirty="0">
                <a:solidFill>
                  <a:srgbClr val="FFC000"/>
                </a:solidFill>
                <a:latin typeface="SILPAKORN70yr" pitchFamily="2" charset="-34"/>
                <a:cs typeface="SILPAKORN70yr" pitchFamily="2" charset="-34"/>
              </a:rPr>
              <a:t>“</a:t>
            </a:r>
            <a:r>
              <a:rPr lang="th-TH" sz="3600" dirty="0">
                <a:solidFill>
                  <a:srgbClr val="FFC000"/>
                </a:solidFill>
                <a:latin typeface="SILPAKORN70yr" pitchFamily="2" charset="-34"/>
                <a:cs typeface="SILPAKORN70yr" pitchFamily="2" charset="-34"/>
              </a:rPr>
              <a:t>บวร</a:t>
            </a:r>
            <a:r>
              <a:rPr lang="th-TH" dirty="0">
                <a:solidFill>
                  <a:srgbClr val="FFC000"/>
                </a:solidFill>
                <a:latin typeface="SILPAKORN70yr" pitchFamily="2" charset="-34"/>
                <a:cs typeface="SILPAKORN70yr" pitchFamily="2" charset="-34"/>
              </a:rPr>
              <a:t>”</a:t>
            </a:r>
          </a:p>
          <a:p>
            <a:pPr>
              <a:lnSpc>
                <a:spcPts val="4000"/>
              </a:lnSpc>
            </a:pPr>
            <a:endParaRPr lang="th-TH" sz="2000" dirty="0">
              <a:solidFill>
                <a:schemeClr val="bg1"/>
              </a:solidFill>
              <a:latin typeface="SILPAKORN70yr" pitchFamily="2" charset="-34"/>
              <a:cs typeface="SILPAKORN70yr" pitchFamily="2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2267744" y="4990881"/>
            <a:ext cx="8031693" cy="530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th-TH" sz="1400" dirty="0" smtClean="0">
                <a:solidFill>
                  <a:schemeClr val="bg1"/>
                </a:solidFill>
                <a:latin typeface="SILPAKORN70yr" pitchFamily="2" charset="-34"/>
                <a:cs typeface="SILPAKORN70yr" pitchFamily="2" charset="-34"/>
              </a:rPr>
              <a:t>ของ</a:t>
            </a:r>
            <a:r>
              <a:rPr lang="th-TH" sz="1400" dirty="0">
                <a:solidFill>
                  <a:schemeClr val="bg1"/>
                </a:solidFill>
                <a:latin typeface="SILPAKORN70yr" pitchFamily="2" charset="-34"/>
                <a:cs typeface="SILPAKORN70yr" pitchFamily="2" charset="-34"/>
              </a:rPr>
              <a:t>ชุมชนคุณธรรมน้อมนำหลักปรัชญาของเศรษฐกิจพอเพียง</a:t>
            </a: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2267744" y="4735805"/>
            <a:ext cx="2483372" cy="6052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000"/>
              </a:lnSpc>
            </a:pPr>
            <a:r>
              <a:rPr lang="th-TH" sz="1600" dirty="0">
                <a:solidFill>
                  <a:schemeClr val="bg1"/>
                </a:solidFill>
                <a:latin typeface="SILPAKORN70yr" pitchFamily="2" charset="-34"/>
                <a:cs typeface="SILPAKORN70yr" pitchFamily="2" charset="-34"/>
              </a:rPr>
              <a:t>เพื่อความมั่นคง มั่งคั่ง ยั่งยืน </a:t>
            </a:r>
          </a:p>
        </p:txBody>
      </p:sp>
    </p:spTree>
    <p:extLst>
      <p:ext uri="{BB962C8B-B14F-4D97-AF65-F5344CB8AC3E}">
        <p14:creationId xmlns:p14="http://schemas.microsoft.com/office/powerpoint/2010/main" val="270878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AW Bawon No2 mail 2 (1).bm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2"/>
          <a:stretch/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สี่เหลี่ยมผืนผ้า 5"/>
          <p:cNvSpPr/>
          <p:nvPr/>
        </p:nvSpPr>
        <p:spPr>
          <a:xfrm>
            <a:off x="1" y="3793604"/>
            <a:ext cx="9144000" cy="1800200"/>
          </a:xfrm>
          <a:prstGeom prst="rect">
            <a:avLst/>
          </a:prstGeom>
          <a:solidFill>
            <a:schemeClr val="accent2">
              <a:lumMod val="5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107504" y="3941091"/>
            <a:ext cx="8784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dirty="0">
                <a:solidFill>
                  <a:srgbClr val="FDE27F"/>
                </a:solidFill>
                <a:latin typeface="SILPAKORN70yr" pitchFamily="2" charset="-34"/>
                <a:cs typeface="SILPAKORN70yr" pitchFamily="2" charset="-34"/>
              </a:rPr>
              <a:t>แผนแม่บทส่งเสริมคุณธรรมแห่งชาติ ฉบับที่ ๑ (พ.ศ. </a:t>
            </a:r>
            <a:r>
              <a:rPr lang="th-TH" sz="2400" dirty="0" smtClean="0">
                <a:solidFill>
                  <a:srgbClr val="FDE27F"/>
                </a:solidFill>
                <a:latin typeface="SILPAKORN70yr" pitchFamily="2" charset="-34"/>
                <a:cs typeface="SILPAKORN70yr" pitchFamily="2" charset="-34"/>
              </a:rPr>
              <a:t>๒๕๕๙ - ๒๕๖๔</a:t>
            </a:r>
            <a:r>
              <a:rPr lang="th-TH" sz="2400" dirty="0">
                <a:solidFill>
                  <a:srgbClr val="FDE27F"/>
                </a:solidFill>
                <a:latin typeface="SILPAKORN70yr" pitchFamily="2" charset="-34"/>
                <a:cs typeface="SILPAKORN70yr" pitchFamily="2" charset="-34"/>
              </a:rPr>
              <a:t>)</a:t>
            </a: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114230" y="4345933"/>
            <a:ext cx="884134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2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22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             </a:t>
            </a:r>
            <a:r>
              <a:rPr lang="th-TH" sz="2200" b="1" spc="-60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มติ</a:t>
            </a:r>
            <a:r>
              <a:rPr lang="th-TH" sz="2200" b="1" spc="-6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คณะรัฐมนตรี </a:t>
            </a:r>
            <a:r>
              <a:rPr lang="th-TH" sz="2200" b="1" spc="-60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วันที่ </a:t>
            </a:r>
            <a:r>
              <a:rPr lang="th-TH" sz="2200" b="1" spc="-6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๑๒ </a:t>
            </a:r>
            <a:r>
              <a:rPr lang="th-TH" sz="2200" b="1" spc="-60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ก.ค. ๒๕๕๙ กำหนดทิศทางการส่งเสริมพัฒนาคุณธรรมในสังคมไทย ให้ความสำคัญ</a:t>
            </a:r>
            <a:r>
              <a:rPr lang="th-TH" sz="22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กับ</a:t>
            </a:r>
            <a:r>
              <a:rPr lang="th-TH" sz="2400" b="1" dirty="0" smtClean="0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  <a:t>การพัฒนาคน </a:t>
            </a:r>
            <a:r>
              <a:rPr lang="th-TH" sz="2200" b="1" dirty="0" smtClean="0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  <a:t>และสังคมไทยให้มีคุณภาพและคุณธรรม </a:t>
            </a:r>
            <a:r>
              <a:rPr lang="th-TH" sz="22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เป็นสังคมที่ยึดมั่นในชาติ ศาสนา พระมหากษัตริย์</a:t>
            </a:r>
            <a:br>
              <a:rPr lang="th-TH" sz="22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22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มี</a:t>
            </a:r>
            <a:r>
              <a:rPr lang="th-TH" sz="2200" b="1" dirty="0" smtClean="0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  <a:t>ความเอื้ออาทรแบ่งปัน </a:t>
            </a:r>
            <a:r>
              <a:rPr lang="th-TH" sz="22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ซึ่งประกอบด้วยคนมีคุณธรรม องค์กรคุณธรรม หน่วยงานคุณธรรม และชุมชนคุณธรรม </a:t>
            </a:r>
            <a:endParaRPr lang="th-TH" sz="2200" b="1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3689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ผลการค้นหารูปภาพสำหรับ prayut chan-o-ch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9"/>
          <a:stretch/>
        </p:blipFill>
        <p:spPr bwMode="auto">
          <a:xfrm>
            <a:off x="-1" y="0"/>
            <a:ext cx="9149023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0" y="3361556"/>
            <a:ext cx="9144000" cy="2275395"/>
          </a:xfrm>
          <a:prstGeom prst="rect">
            <a:avLst/>
          </a:prstGeom>
          <a:solidFill>
            <a:schemeClr val="accent2">
              <a:lumMod val="5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rgbClr val="FFC000"/>
              </a:solidFill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267873" y="265212"/>
            <a:ext cx="36118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200" dirty="0">
                <a:solidFill>
                  <a:srgbClr val="FDE27F"/>
                </a:solidFill>
                <a:latin typeface="SILPAKORN70yr" pitchFamily="2" charset="-34"/>
                <a:cs typeface="SILPAKORN70yr" pitchFamily="2" charset="-34"/>
              </a:rPr>
              <a:t>ยุทธศาสตร์ชาติ ๒๐ ปี</a:t>
            </a: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298150" y="3385363"/>
            <a:ext cx="85527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 smtClean="0">
                <a:solidFill>
                  <a:schemeClr val="bg1">
                    <a:lumMod val="9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	กระทรวง</a:t>
            </a:r>
            <a:r>
              <a:rPr lang="th-TH" sz="2400" b="1" dirty="0">
                <a:solidFill>
                  <a:schemeClr val="bg1">
                    <a:lumMod val="9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วัฒนธรรม ได้นำยุทธศาสตร์ชาติ ๒๐ ปี </a:t>
            </a:r>
            <a:r>
              <a:rPr lang="th-TH" sz="2400" b="1" dirty="0" smtClean="0">
                <a:solidFill>
                  <a:schemeClr val="bg1">
                    <a:lumMod val="9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และยุทธศาสตร์</a:t>
            </a:r>
            <a:r>
              <a:rPr lang="th-TH" sz="2400" b="1" dirty="0">
                <a:solidFill>
                  <a:schemeClr val="bg1">
                    <a:lumMod val="9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ภายใต้แผนแม่บทส่งเสริมคุณธรรมแห่งชาติ ฉบับที่ ๑ </a:t>
            </a:r>
            <a:r>
              <a:rPr lang="th-TH" sz="2400" b="1" dirty="0" smtClean="0">
                <a:solidFill>
                  <a:schemeClr val="bg1">
                    <a:lumMod val="9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มากำหนดทิศทางการ</a:t>
            </a:r>
            <a:r>
              <a:rPr lang="th-TH" sz="2400" b="1" dirty="0">
                <a:solidFill>
                  <a:schemeClr val="bg1">
                    <a:lumMod val="9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ดำเนินงาน โดยมียุทธศาสตร์ที่</a:t>
            </a:r>
            <a:r>
              <a:rPr lang="th-TH" sz="2400" b="1" dirty="0" smtClean="0">
                <a:solidFill>
                  <a:schemeClr val="bg1">
                    <a:lumMod val="9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เกี่ยวข้อง ดังนี้</a:t>
            </a:r>
          </a:p>
          <a:p>
            <a:endParaRPr lang="th-TH" sz="2400" b="1" dirty="0">
              <a:solidFill>
                <a:schemeClr val="bg1">
                  <a:lumMod val="95000"/>
                </a:schemeClr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256713" y="4153644"/>
            <a:ext cx="8851791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FDE27F"/>
              </a:buClr>
              <a:buSzPct val="60000"/>
              <a:buFont typeface="Wingdings" pitchFamily="2" charset="2"/>
              <a:buChar char="v"/>
            </a:pPr>
            <a:r>
              <a:rPr lang="th-TH" sz="2400" b="1" spc="-50" dirty="0">
                <a:solidFill>
                  <a:srgbClr val="FCF3C0"/>
                </a:solidFill>
                <a:latin typeface="TH SarabunIT๙" pitchFamily="34" charset="-34"/>
                <a:cs typeface="TH SarabunIT๙" pitchFamily="34" charset="-34"/>
              </a:rPr>
              <a:t>ด้านการพัฒนาและเสริมสร้างศักยภาพทรัพยากรมนุษย์ </a:t>
            </a:r>
            <a:r>
              <a:rPr lang="th-TH" sz="2000" b="1" spc="-50" dirty="0" smtClean="0">
                <a:solidFill>
                  <a:schemeClr val="bg1">
                    <a:lumMod val="9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พัฒนา</a:t>
            </a:r>
            <a:r>
              <a:rPr lang="th-TH" sz="2000" b="1" spc="-50" dirty="0">
                <a:solidFill>
                  <a:schemeClr val="bg1">
                    <a:lumMod val="9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คนในทุกมิติ ทุกช่วงวัย ให้เป็น</a:t>
            </a:r>
            <a:r>
              <a:rPr lang="th-TH" sz="2000" b="1" spc="-50" dirty="0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  <a:t>คนดี คนเก่ง </a:t>
            </a:r>
            <a:r>
              <a:rPr lang="th-TH" sz="2000" b="1" spc="-50" dirty="0" smtClean="0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  <a:t>มี</a:t>
            </a:r>
            <a:r>
              <a:rPr lang="th-TH" sz="2000" b="1" spc="-50" dirty="0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  <a:t>คุณภาพ</a:t>
            </a:r>
          </a:p>
          <a:p>
            <a:pPr marL="342900" indent="-342900">
              <a:buClr>
                <a:srgbClr val="FDE27F"/>
              </a:buClr>
              <a:buSzPct val="60000"/>
              <a:buFont typeface="Wingdings" pitchFamily="2" charset="2"/>
              <a:buChar char="v"/>
            </a:pPr>
            <a:r>
              <a:rPr lang="th-TH" sz="2400" b="1" spc="-70" dirty="0" smtClean="0">
                <a:solidFill>
                  <a:srgbClr val="FCF3C0"/>
                </a:solidFill>
                <a:latin typeface="TH SarabunIT๙" pitchFamily="34" charset="-34"/>
                <a:cs typeface="TH SarabunIT๙" pitchFamily="34" charset="-34"/>
              </a:rPr>
              <a:t>ด้าน</a:t>
            </a:r>
            <a:r>
              <a:rPr lang="th-TH" sz="2400" b="1" spc="-70" dirty="0">
                <a:solidFill>
                  <a:srgbClr val="FCF3C0"/>
                </a:solidFill>
                <a:latin typeface="TH SarabunIT๙" pitchFamily="34" charset="-34"/>
                <a:cs typeface="TH SarabunIT๙" pitchFamily="34" charset="-34"/>
              </a:rPr>
              <a:t>การสร้างโอกาสและความเสมอภาคทางสังคม</a:t>
            </a:r>
            <a:r>
              <a:rPr lang="th-TH" sz="2400" b="1" spc="-70" dirty="0">
                <a:solidFill>
                  <a:schemeClr val="bg1">
                    <a:lumMod val="9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2000" b="1" spc="-70" dirty="0" smtClean="0">
                <a:solidFill>
                  <a:schemeClr val="bg1">
                    <a:lumMod val="9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นำ</a:t>
            </a:r>
            <a:r>
              <a:rPr lang="th-TH" sz="2000" b="1" spc="-70" dirty="0">
                <a:solidFill>
                  <a:schemeClr val="bg1">
                    <a:lumMod val="9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พลังจากภาคส่วนต่างๆ มาขับเคลื่อน </a:t>
            </a:r>
            <a:r>
              <a:rPr lang="th-TH" sz="2000" b="1" spc="-70" dirty="0" smtClean="0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  <a:t>สร้างความ</a:t>
            </a:r>
            <a:r>
              <a:rPr lang="th-TH" sz="2000" b="1" spc="-70" dirty="0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  <a:t>เข้มแข็งให้</a:t>
            </a:r>
            <a:r>
              <a:rPr lang="th-TH" sz="2000" b="1" spc="-70" dirty="0" smtClean="0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  <a:t>ชุมช</a:t>
            </a:r>
            <a:r>
              <a:rPr lang="th-TH" sz="2400" b="1" spc="-70" dirty="0" smtClean="0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  <a:t>น</a:t>
            </a:r>
            <a:endParaRPr lang="th-TH" sz="2400" b="1" spc="-70" dirty="0">
              <a:solidFill>
                <a:srgbClr val="FFFF00"/>
              </a:solidFill>
              <a:latin typeface="TH SarabunIT๙" pitchFamily="34" charset="-34"/>
              <a:cs typeface="TH SarabunIT๙" pitchFamily="34" charset="-34"/>
            </a:endParaRPr>
          </a:p>
          <a:p>
            <a:pPr marL="342900" indent="-342900">
              <a:buClr>
                <a:srgbClr val="FDE27F"/>
              </a:buClr>
              <a:buSzPct val="60000"/>
              <a:buFont typeface="Wingdings" pitchFamily="2" charset="2"/>
              <a:buChar char="v"/>
            </a:pPr>
            <a:r>
              <a:rPr lang="th-TH" sz="2400" b="1" spc="-50" dirty="0">
                <a:solidFill>
                  <a:srgbClr val="FCF3C0"/>
                </a:solidFill>
                <a:latin typeface="TH SarabunIT๙" pitchFamily="34" charset="-34"/>
                <a:cs typeface="TH SarabunIT๙" pitchFamily="34" charset="-34"/>
              </a:rPr>
              <a:t>ด้านการปรับสมดุลและพัฒนาระบบการบริหารจัดการภาครัฐ</a:t>
            </a:r>
            <a:r>
              <a:rPr lang="th-TH" sz="2400" b="1" spc="-50" dirty="0">
                <a:solidFill>
                  <a:schemeClr val="bg1">
                    <a:lumMod val="9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2000" b="1" spc="-50" dirty="0" smtClean="0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  <a:t>ปรับ</a:t>
            </a:r>
            <a:r>
              <a:rPr lang="th-TH" sz="2000" b="1" spc="-50" dirty="0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  <a:t>วัฒนธรรมการทำงาน</a:t>
            </a:r>
            <a:r>
              <a:rPr lang="th-TH" sz="2000" b="1" spc="-50" dirty="0">
                <a:solidFill>
                  <a:schemeClr val="bg1">
                    <a:lumMod val="9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ที่เน้นประโยชน์ส่วนรวม </a:t>
            </a:r>
            <a:r>
              <a:rPr lang="th-TH" sz="2000" b="1" dirty="0">
                <a:solidFill>
                  <a:schemeClr val="bg1">
                    <a:lumMod val="9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เชื่อมโยงด้วยเทคโนโลยีที่ทันสมัย ทันต่อการเปลี่ยนแปลงของ</a:t>
            </a:r>
            <a:r>
              <a:rPr lang="th-TH" sz="2000" b="1" dirty="0" smtClean="0">
                <a:solidFill>
                  <a:schemeClr val="bg1">
                    <a:lumMod val="9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โลก</a:t>
            </a:r>
            <a:endParaRPr lang="th-TH" sz="2000" b="1" dirty="0">
              <a:solidFill>
                <a:schemeClr val="bg1">
                  <a:lumMod val="95000"/>
                </a:schemeClr>
              </a:solidFill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4672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รูปภาพที่เกี่ยวข้อง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14"/>
          <a:stretch/>
        </p:blipFill>
        <p:spPr bwMode="auto">
          <a:xfrm>
            <a:off x="-6546" y="0"/>
            <a:ext cx="9137454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-6546" y="3793604"/>
            <a:ext cx="9144000" cy="1800200"/>
          </a:xfrm>
          <a:prstGeom prst="rect">
            <a:avLst/>
          </a:prstGeom>
          <a:solidFill>
            <a:srgbClr val="51675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129534" y="3865612"/>
            <a:ext cx="38763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200" dirty="0" smtClean="0">
                <a:solidFill>
                  <a:srgbClr val="FDE27F"/>
                </a:solidFill>
                <a:latin typeface="SILPAKORN70yr" pitchFamily="2" charset="-34"/>
                <a:cs typeface="SILPAKORN70yr" pitchFamily="2" charset="-34"/>
              </a:rPr>
              <a:t>ข้อสั่งการนายกรัฐมนตรี</a:t>
            </a:r>
            <a:endParaRPr lang="th-TH" sz="3200" dirty="0">
              <a:solidFill>
                <a:srgbClr val="FDE27F"/>
              </a:solidFill>
              <a:latin typeface="SILPAKORN70yr" pitchFamily="2" charset="-34"/>
              <a:cs typeface="SILPAKORN70yr" pitchFamily="2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-308311" y="4297660"/>
            <a:ext cx="97048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b="1" dirty="0" smtClean="0">
                <a:solidFill>
                  <a:srgbClr val="FFFFFF"/>
                </a:solidFill>
                <a:latin typeface="TH SarabunIT๙" pitchFamily="34" charset="-34"/>
                <a:cs typeface="TH SarabunIT๙" pitchFamily="34" charset="-34"/>
              </a:rPr>
              <a:t>	วันที่ </a:t>
            </a:r>
            <a:r>
              <a:rPr lang="th-TH" sz="2400" b="1" dirty="0">
                <a:solidFill>
                  <a:srgbClr val="FFFFFF"/>
                </a:solidFill>
                <a:latin typeface="TH SarabunIT๙" pitchFamily="34" charset="-34"/>
                <a:cs typeface="TH SarabunIT๙" pitchFamily="34" charset="-34"/>
              </a:rPr>
              <a:t>๑ </a:t>
            </a:r>
            <a:r>
              <a:rPr lang="th-TH" sz="2400" b="1" dirty="0" smtClean="0">
                <a:solidFill>
                  <a:srgbClr val="FFFFFF"/>
                </a:solidFill>
                <a:latin typeface="TH SarabunIT๙" pitchFamily="34" charset="-34"/>
                <a:cs typeface="TH SarabunIT๙" pitchFamily="34" charset="-34"/>
              </a:rPr>
              <a:t>ต.ค. </a:t>
            </a:r>
            <a:r>
              <a:rPr lang="th-TH" sz="2400" b="1" dirty="0">
                <a:solidFill>
                  <a:srgbClr val="FFFFFF"/>
                </a:solidFill>
                <a:latin typeface="TH SarabunIT๙" pitchFamily="34" charset="-34"/>
                <a:cs typeface="TH SarabunIT๙" pitchFamily="34" charset="-34"/>
              </a:rPr>
              <a:t>๒๕๖๒ นายกรัฐมนตรี ได้มีข้อสั่งการให้กระทรวงวัฒนธรรม </a:t>
            </a:r>
            <a:r>
              <a:rPr lang="th-TH" sz="2400" b="1" dirty="0" smtClean="0">
                <a:solidFill>
                  <a:srgbClr val="FFFFFF"/>
                </a:solidFill>
                <a:latin typeface="TH SarabunIT๙" pitchFamily="34" charset="-34"/>
                <a:cs typeface="TH SarabunIT๙" pitchFamily="34" charset="-34"/>
              </a:rPr>
              <a:t>และหน่วยงาน</a:t>
            </a:r>
            <a:r>
              <a:rPr lang="th-TH" sz="2400" b="1" dirty="0">
                <a:solidFill>
                  <a:srgbClr val="FFFFFF"/>
                </a:solidFill>
                <a:latin typeface="TH SarabunIT๙" pitchFamily="34" charset="-34"/>
                <a:cs typeface="TH SarabunIT๙" pitchFamily="34" charset="-34"/>
              </a:rPr>
              <a:t>ที่</a:t>
            </a:r>
            <a:r>
              <a:rPr lang="th-TH" sz="2400" b="1" dirty="0" smtClean="0">
                <a:solidFill>
                  <a:srgbClr val="FFFFFF"/>
                </a:solidFill>
                <a:latin typeface="TH SarabunIT๙" pitchFamily="34" charset="-34"/>
                <a:cs typeface="TH SarabunIT๙" pitchFamily="34" charset="-34"/>
              </a:rPr>
              <a:t>เกี่ยวข้อง</a:t>
            </a:r>
            <a:endParaRPr lang="th-TH" sz="2400" b="1" dirty="0">
              <a:solidFill>
                <a:srgbClr val="FFFFFF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600551" y="4670847"/>
            <a:ext cx="83639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thaiDist">
              <a:buClr>
                <a:srgbClr val="FDE27F"/>
              </a:buClr>
              <a:buSzPct val="50000"/>
              <a:buFont typeface="Wingdings" pitchFamily="2" charset="2"/>
              <a:buChar char="v"/>
            </a:pPr>
            <a:r>
              <a:rPr lang="th-TH" sz="2400" b="1" dirty="0">
                <a:solidFill>
                  <a:srgbClr val="FFFFFF"/>
                </a:solidFill>
                <a:latin typeface="TH SarabunIT๙" pitchFamily="34" charset="-34"/>
                <a:cs typeface="TH SarabunIT๙" pitchFamily="34" charset="-34"/>
              </a:rPr>
              <a:t>นำหลักการ </a:t>
            </a:r>
            <a:r>
              <a:rPr lang="th-TH" sz="2400" b="1" dirty="0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  <a:t>“บวร : บ้าน วัด โรงเรียน” </a:t>
            </a:r>
            <a:r>
              <a:rPr lang="th-TH" sz="2400" b="1" dirty="0" smtClean="0">
                <a:solidFill>
                  <a:srgbClr val="FFFFFF"/>
                </a:solidFill>
                <a:latin typeface="TH SarabunIT๙" pitchFamily="34" charset="-34"/>
                <a:cs typeface="TH SarabunIT๙" pitchFamily="34" charset="-34"/>
              </a:rPr>
              <a:t>ใช้ขับเคลื่อน</a:t>
            </a:r>
            <a:r>
              <a:rPr lang="th-TH" sz="2400" b="1" dirty="0">
                <a:solidFill>
                  <a:srgbClr val="FFFFFF"/>
                </a:solidFill>
                <a:latin typeface="TH SarabunIT๙" pitchFamily="34" charset="-34"/>
                <a:cs typeface="TH SarabunIT๙" pitchFamily="34" charset="-34"/>
              </a:rPr>
              <a:t>และดำเนินกิจกรรมต่าง ๆ </a:t>
            </a:r>
          </a:p>
          <a:p>
            <a:pPr marL="285750" indent="-285750" algn="thaiDist">
              <a:buClr>
                <a:srgbClr val="FDE27F"/>
              </a:buClr>
              <a:buSzPct val="50000"/>
              <a:buFont typeface="Wingdings" pitchFamily="2" charset="2"/>
              <a:buChar char="v"/>
            </a:pPr>
            <a:r>
              <a:rPr lang="th-TH" sz="2400" b="1" dirty="0" smtClean="0">
                <a:solidFill>
                  <a:srgbClr val="FFFFFF"/>
                </a:solidFill>
                <a:latin typeface="TH SarabunIT๙" pitchFamily="34" charset="-34"/>
                <a:cs typeface="TH SarabunIT๙" pitchFamily="34" charset="-34"/>
              </a:rPr>
              <a:t>ให้บวรเป็น</a:t>
            </a:r>
            <a:r>
              <a:rPr lang="th-TH" sz="2400" b="1" dirty="0">
                <a:solidFill>
                  <a:srgbClr val="FFFFFF"/>
                </a:solidFill>
                <a:latin typeface="TH SarabunIT๙" pitchFamily="34" charset="-34"/>
                <a:cs typeface="TH SarabunIT๙" pitchFamily="34" charset="-34"/>
              </a:rPr>
              <a:t>แหล่ง</a:t>
            </a:r>
            <a:r>
              <a:rPr lang="th-TH" sz="2400" b="1" dirty="0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  <a:t>กระจายข้อมูลข่าวสารที่ถูกต้อง</a:t>
            </a:r>
            <a:r>
              <a:rPr lang="th-TH" sz="2400" b="1" dirty="0">
                <a:solidFill>
                  <a:srgbClr val="FFFFFF"/>
                </a:solidFill>
                <a:latin typeface="TH SarabunIT๙" pitchFamily="34" charset="-34"/>
                <a:cs typeface="TH SarabunIT๙" pitchFamily="34" charset="-34"/>
              </a:rPr>
              <a:t>เกี่ยวกับการดำเนินนโยบายต่าง ๆ ของรัฐบาล</a:t>
            </a:r>
          </a:p>
        </p:txBody>
      </p:sp>
    </p:spTree>
    <p:extLst>
      <p:ext uri="{BB962C8B-B14F-4D97-AF65-F5344CB8AC3E}">
        <p14:creationId xmlns:p14="http://schemas.microsoft.com/office/powerpoint/2010/main" val="159694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ผลการค้นหารูปภาพสำหรับ คณะรัฐมนตรี สุพรรณบุร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6" b="2137"/>
          <a:stretch/>
        </p:blipFill>
        <p:spPr bwMode="auto">
          <a:xfrm>
            <a:off x="0" y="1"/>
            <a:ext cx="9137454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-6546" y="3505572"/>
            <a:ext cx="9144000" cy="2137420"/>
          </a:xfrm>
          <a:prstGeom prst="rect">
            <a:avLst/>
          </a:prstGeom>
          <a:solidFill>
            <a:srgbClr val="5C6C4C">
              <a:alpha val="7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278991" y="3703296"/>
            <a:ext cx="29225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200" dirty="0">
                <a:solidFill>
                  <a:srgbClr val="FDE27F"/>
                </a:solidFill>
                <a:latin typeface="SILPAKORN70yr" pitchFamily="2" charset="-34"/>
                <a:cs typeface="SILPAKORN70yr" pitchFamily="2" charset="-34"/>
              </a:rPr>
              <a:t>มติคณะรัฐมนตรี </a:t>
            </a: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268328" y="4153644"/>
            <a:ext cx="8552719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500" b="1" dirty="0" smtClean="0">
                <a:solidFill>
                  <a:srgbClr val="FFFFFF"/>
                </a:solidFill>
                <a:latin typeface="TH SarabunIT๙" pitchFamily="34" charset="-34"/>
                <a:cs typeface="TH SarabunIT๙" pitchFamily="34" charset="-34"/>
              </a:rPr>
              <a:t>	วันที่ </a:t>
            </a:r>
            <a:r>
              <a:rPr lang="th-TH" sz="2500" b="1" dirty="0">
                <a:solidFill>
                  <a:srgbClr val="FFFFFF"/>
                </a:solidFill>
                <a:latin typeface="TH SarabunIT๙" pitchFamily="34" charset="-34"/>
                <a:cs typeface="TH SarabunIT๙" pitchFamily="34" charset="-34"/>
              </a:rPr>
              <a:t>๑๒ </a:t>
            </a:r>
            <a:r>
              <a:rPr lang="th-TH" sz="2500" b="1" dirty="0" smtClean="0">
                <a:solidFill>
                  <a:srgbClr val="FFFFFF"/>
                </a:solidFill>
                <a:latin typeface="TH SarabunIT๙" pitchFamily="34" charset="-34"/>
                <a:cs typeface="TH SarabunIT๙" pitchFamily="34" charset="-34"/>
              </a:rPr>
              <a:t>พ.ย. </a:t>
            </a:r>
            <a:r>
              <a:rPr lang="th-TH" sz="2500" b="1" dirty="0">
                <a:solidFill>
                  <a:srgbClr val="FFFFFF"/>
                </a:solidFill>
                <a:latin typeface="TH SarabunIT๙" pitchFamily="34" charset="-34"/>
                <a:cs typeface="TH SarabunIT๙" pitchFamily="34" charset="-34"/>
              </a:rPr>
              <a:t>๒๕๖๒ </a:t>
            </a:r>
            <a:r>
              <a:rPr lang="th-TH" sz="2500" b="1" dirty="0" smtClean="0">
                <a:solidFill>
                  <a:srgbClr val="FFFFFF"/>
                </a:solidFill>
                <a:latin typeface="TH SarabunIT๙" pitchFamily="34" charset="-34"/>
                <a:cs typeface="TH SarabunIT๙" pitchFamily="34" charset="-34"/>
              </a:rPr>
              <a:t>คณะรัฐมนตรีมีมติ</a:t>
            </a:r>
            <a:r>
              <a:rPr lang="th-TH" sz="2500" b="1" dirty="0" smtClean="0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  <a:t>รับทราบ </a:t>
            </a:r>
            <a:r>
              <a:rPr lang="th-TH" sz="2500" b="1" dirty="0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  <a:t>แนวทาง</a:t>
            </a:r>
            <a:r>
              <a:rPr lang="th-TH" sz="25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การ</a:t>
            </a:r>
            <a:r>
              <a:rPr lang="th-TH" sz="2500" b="1" dirty="0">
                <a:solidFill>
                  <a:srgbClr val="FFFFFF"/>
                </a:solidFill>
                <a:latin typeface="TH SarabunIT๙" pitchFamily="34" charset="-34"/>
                <a:cs typeface="TH SarabunIT๙" pitchFamily="34" charset="-34"/>
              </a:rPr>
              <a:t>สร้างความเข้มแข็งของ “</a:t>
            </a:r>
            <a:r>
              <a:rPr lang="th-TH" sz="2500" b="1" spc="-50" dirty="0">
                <a:solidFill>
                  <a:srgbClr val="FFFFFF"/>
                </a:solidFill>
                <a:latin typeface="TH SarabunIT๙" pitchFamily="34" charset="-34"/>
                <a:cs typeface="TH SarabunIT๙" pitchFamily="34" charset="-34"/>
              </a:rPr>
              <a:t>บวร” เพื่อความมั่นคง มั่งคั่ง ยั่งยืน ของชุมชนคุณธรรมน้อมนำหลักปรัชญาของเศรษฐกิจพอเพียง </a:t>
            </a:r>
            <a:r>
              <a:rPr lang="th-TH" sz="2500" b="1" dirty="0" smtClean="0">
                <a:solidFill>
                  <a:srgbClr val="FFFFFF"/>
                </a:solidFill>
                <a:latin typeface="TH SarabunIT๙" pitchFamily="34" charset="-34"/>
                <a:cs typeface="TH SarabunIT๙" pitchFamily="34" charset="-34"/>
              </a:rPr>
              <a:t>โดยสามารถ</a:t>
            </a:r>
            <a:r>
              <a:rPr lang="th-TH" sz="2500" b="1" dirty="0" smtClean="0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  <a:t>ปรับเปลี่ยนแนวทางให้มีสอดคล้องบริบท</a:t>
            </a:r>
            <a:r>
              <a:rPr lang="th-TH" sz="2500" b="1" dirty="0" smtClean="0">
                <a:solidFill>
                  <a:srgbClr val="FFFFFF"/>
                </a:solidFill>
                <a:latin typeface="TH SarabunIT๙" pitchFamily="34" charset="-34"/>
                <a:cs typeface="TH SarabunIT๙" pitchFamily="34" charset="-34"/>
              </a:rPr>
              <a:t>ของพื้นที่และสภาพสังคม</a:t>
            </a:r>
            <a:r>
              <a:rPr lang="th-TH" sz="2500" b="1" dirty="0">
                <a:solidFill>
                  <a:srgbClr val="FFFFFF"/>
                </a:solidFill>
                <a:latin typeface="TH SarabunIT๙" pitchFamily="34" charset="-34"/>
                <a:cs typeface="TH SarabunIT๙" pitchFamily="34" charset="-34"/>
              </a:rPr>
              <a:t>ในปัจจุบัน</a:t>
            </a:r>
          </a:p>
        </p:txBody>
      </p:sp>
    </p:spTree>
    <p:extLst>
      <p:ext uri="{BB962C8B-B14F-4D97-AF65-F5344CB8AC3E}">
        <p14:creationId xmlns:p14="http://schemas.microsoft.com/office/powerpoint/2010/main" val="251633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user\Desktop\pptttttt\ภาพ รมต\63068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258" r="49" b="9450"/>
          <a:stretch/>
        </p:blipFill>
        <p:spPr bwMode="auto">
          <a:xfrm>
            <a:off x="0" y="1"/>
            <a:ext cx="9143999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สี่เหลี่ยมผืนผ้า 8"/>
          <p:cNvSpPr/>
          <p:nvPr/>
        </p:nvSpPr>
        <p:spPr>
          <a:xfrm>
            <a:off x="-19676" y="3649588"/>
            <a:ext cx="9163676" cy="2016223"/>
          </a:xfrm>
          <a:prstGeom prst="rect">
            <a:avLst/>
          </a:prstGeom>
          <a:solidFill>
            <a:srgbClr val="10253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35496" y="3593837"/>
            <a:ext cx="44887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200" dirty="0" smtClean="0">
                <a:solidFill>
                  <a:srgbClr val="FDE27F"/>
                </a:solidFill>
                <a:latin typeface="SILPAKORN70yr" pitchFamily="2" charset="-34"/>
                <a:cs typeface="SILPAKORN70yr" pitchFamily="2" charset="-34"/>
              </a:rPr>
              <a:t>นโยบายกระทรวงวัฒนธรรม</a:t>
            </a:r>
            <a:endParaRPr lang="th-TH" sz="3200" dirty="0">
              <a:solidFill>
                <a:srgbClr val="FDE27F"/>
              </a:solidFill>
              <a:latin typeface="SILPAKORN70yr" pitchFamily="2" charset="-34"/>
              <a:cs typeface="SILPAKORN70yr" pitchFamily="2" charset="-34"/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35496" y="4034596"/>
            <a:ext cx="950505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thaiDist">
              <a:buClr>
                <a:srgbClr val="FDE27F"/>
              </a:buClr>
              <a:buSzPct val="50000"/>
              <a:buFont typeface="Wingdings" pitchFamily="2" charset="2"/>
              <a:buChar char="v"/>
            </a:pPr>
            <a:r>
              <a:rPr lang="th-TH" sz="2000" b="1" dirty="0" smtClean="0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  <a:t>สืบ</a:t>
            </a:r>
            <a:r>
              <a:rPr lang="th-TH" sz="2000" b="1" dirty="0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  <a:t>สาน รักษา ต่อยอด </a:t>
            </a:r>
            <a:r>
              <a:rPr lang="th-TH" sz="2000" b="1" dirty="0">
                <a:solidFill>
                  <a:srgbClr val="FFFFFF"/>
                </a:solidFill>
                <a:latin typeface="TH SarabunIT๙" pitchFamily="34" charset="-34"/>
                <a:cs typeface="TH SarabunIT๙" pitchFamily="34" charset="-34"/>
              </a:rPr>
              <a:t>และปฏิบัติหน้าที่ราชการด้วย</a:t>
            </a:r>
            <a:r>
              <a:rPr lang="th-TH" sz="2000" b="1" dirty="0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  <a:t>หลัก</a:t>
            </a:r>
            <a:r>
              <a:rPr lang="th-TH" sz="2000" b="1" dirty="0" err="1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  <a:t>ธรรมาภิ</a:t>
            </a:r>
            <a:r>
              <a:rPr lang="th-TH" sz="2000" b="1" dirty="0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  <a:t>บาล</a:t>
            </a:r>
          </a:p>
          <a:p>
            <a:pPr marL="285750" indent="-285750" algn="thaiDist">
              <a:buClr>
                <a:srgbClr val="FDE27F"/>
              </a:buClr>
              <a:buSzPct val="50000"/>
              <a:buFont typeface="Wingdings" pitchFamily="2" charset="2"/>
              <a:buChar char="v"/>
            </a:pPr>
            <a:r>
              <a:rPr lang="th-TH" sz="2000" b="1" dirty="0" smtClean="0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  <a:t>ปลูกฝัง</a:t>
            </a:r>
            <a:r>
              <a:rPr lang="th-TH" sz="2000" b="1" dirty="0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  <a:t>ค่านิยมและวัฒนธรรม</a:t>
            </a:r>
            <a:r>
              <a:rPr lang="th-TH" sz="2000" b="1" dirty="0">
                <a:solidFill>
                  <a:srgbClr val="FFFFFF"/>
                </a:solidFill>
                <a:latin typeface="TH SarabunIT๙" pitchFamily="34" charset="-34"/>
                <a:cs typeface="TH SarabunIT๙" pitchFamily="34" charset="-34"/>
              </a:rPr>
              <a:t>ที่ดีทั้งด้านคุณธรรมและจริยธรรมให้กับประชาชนและชุมชนในพื้นที่ตามหลักปรัชญาของเศรษฐกิจพอเพียง</a:t>
            </a:r>
          </a:p>
          <a:p>
            <a:pPr marL="285750" indent="-285750">
              <a:buClr>
                <a:srgbClr val="FDE27F"/>
              </a:buClr>
              <a:buSzPct val="50000"/>
              <a:buFont typeface="Wingdings" pitchFamily="2" charset="2"/>
              <a:buChar char="v"/>
            </a:pPr>
            <a:r>
              <a:rPr lang="th-TH" sz="2000" b="1" dirty="0" err="1" smtClean="0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  <a:t>บูรณา</a:t>
            </a:r>
            <a:r>
              <a:rPr lang="th-TH" sz="2000" b="1" dirty="0" smtClean="0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  <a:t>การร่วมกับ</a:t>
            </a:r>
            <a:r>
              <a:rPr lang="th-TH" sz="2000" b="1" dirty="0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  <a:t>หน่วยงานที่เกี่ยวข้อง </a:t>
            </a:r>
            <a:r>
              <a:rPr lang="th-TH" sz="2000" b="1" dirty="0">
                <a:solidFill>
                  <a:srgbClr val="FFFFFF"/>
                </a:solidFill>
                <a:latin typeface="TH SarabunIT๙" pitchFamily="34" charset="-34"/>
                <a:cs typeface="TH SarabunIT๙" pitchFamily="34" charset="-34"/>
              </a:rPr>
              <a:t>ดำเนินการตามข้อสั่งการนายกรัฐมนตรี จัดทำแนวทางการสร้างความเข็มแข็งของ </a:t>
            </a:r>
            <a:r>
              <a:rPr lang="th-TH" sz="2000" b="1" dirty="0" smtClean="0">
                <a:solidFill>
                  <a:srgbClr val="FFFFFF"/>
                </a:solidFill>
                <a:latin typeface="TH SarabunIT๙" pitchFamily="34" charset="-34"/>
                <a:cs typeface="TH SarabunIT๙" pitchFamily="34" charset="-34"/>
              </a:rPr>
              <a:t>                   “</a:t>
            </a:r>
            <a:r>
              <a:rPr lang="th-TH" sz="2000" b="1" dirty="0">
                <a:solidFill>
                  <a:srgbClr val="FFFFFF"/>
                </a:solidFill>
                <a:latin typeface="TH SarabunIT๙" pitchFamily="34" charset="-34"/>
                <a:cs typeface="TH SarabunIT๙" pitchFamily="34" charset="-34"/>
              </a:rPr>
              <a:t>บวร</a:t>
            </a:r>
            <a:r>
              <a:rPr lang="th-TH" sz="2000" b="1" dirty="0" smtClean="0">
                <a:solidFill>
                  <a:srgbClr val="FFFFFF"/>
                </a:solidFill>
                <a:latin typeface="TH SarabunIT๙" pitchFamily="34" charset="-34"/>
                <a:cs typeface="TH SarabunIT๙" pitchFamily="34" charset="-34"/>
              </a:rPr>
              <a:t>”เพื่อ</a:t>
            </a:r>
            <a:r>
              <a:rPr lang="th-TH" sz="2000" b="1" dirty="0">
                <a:solidFill>
                  <a:srgbClr val="FFFFFF"/>
                </a:solidFill>
                <a:latin typeface="TH SarabunIT๙" pitchFamily="34" charset="-34"/>
                <a:cs typeface="TH SarabunIT๙" pitchFamily="34" charset="-34"/>
              </a:rPr>
              <a:t>ความมั่นคง </a:t>
            </a:r>
            <a:r>
              <a:rPr lang="th-TH" sz="2000" b="1" dirty="0" smtClean="0">
                <a:solidFill>
                  <a:srgbClr val="FFFFFF"/>
                </a:solidFill>
                <a:latin typeface="TH SarabunIT๙" pitchFamily="34" charset="-34"/>
                <a:cs typeface="TH SarabunIT๙" pitchFamily="34" charset="-34"/>
              </a:rPr>
              <a:t>มั่ง</a:t>
            </a:r>
            <a:r>
              <a:rPr lang="th-TH" sz="2000" b="1" dirty="0">
                <a:solidFill>
                  <a:srgbClr val="FFFFFF"/>
                </a:solidFill>
                <a:latin typeface="TH SarabunIT๙" pitchFamily="34" charset="-34"/>
                <a:cs typeface="TH SarabunIT๙" pitchFamily="34" charset="-34"/>
              </a:rPr>
              <a:t>คั่ง ยั่งยืน ของชุมชนคุณธรรมน้อมนำหลักปรัชญาของเศรษฐกิจพอเพียง</a:t>
            </a:r>
          </a:p>
        </p:txBody>
      </p:sp>
    </p:spTree>
    <p:extLst>
      <p:ext uri="{BB962C8B-B14F-4D97-AF65-F5344CB8AC3E}">
        <p14:creationId xmlns:p14="http://schemas.microsoft.com/office/powerpoint/2010/main" val="365356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73"/>
          <a:stretch/>
        </p:blipFill>
        <p:spPr bwMode="auto">
          <a:xfrm>
            <a:off x="0" y="1"/>
            <a:ext cx="9396536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สี่เหลี่ยมผืนผ้า 8"/>
          <p:cNvSpPr/>
          <p:nvPr/>
        </p:nvSpPr>
        <p:spPr>
          <a:xfrm>
            <a:off x="0" y="3721596"/>
            <a:ext cx="9396536" cy="1800200"/>
          </a:xfrm>
          <a:prstGeom prst="rect">
            <a:avLst/>
          </a:prstGeom>
          <a:solidFill>
            <a:srgbClr val="00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-95423" y="4165838"/>
            <a:ext cx="47394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th-TH" sz="6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SILPAKORN70yr" pitchFamily="2" charset="-34"/>
                <a:cs typeface="SILPAKORN70yr" pitchFamily="2" charset="-34"/>
              </a:rPr>
              <a:t>เป้าหมาย</a:t>
            </a:r>
            <a:endParaRPr lang="th-TH" sz="6000" dirty="0">
              <a:solidFill>
                <a:schemeClr val="accent6">
                  <a:lumMod val="60000"/>
                  <a:lumOff val="40000"/>
                </a:schemeClr>
              </a:solidFill>
              <a:latin typeface="SILPAKORN70yr" pitchFamily="2" charset="-34"/>
              <a:cs typeface="SILPAKORN70yr" pitchFamily="2" charset="-34"/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755576" y="4454837"/>
            <a:ext cx="5633000" cy="1066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th-TH" sz="2000" dirty="0" smtClean="0">
                <a:solidFill>
                  <a:schemeClr val="bg1"/>
                </a:solidFill>
                <a:latin typeface="SILPAKORN70yr" pitchFamily="2" charset="-34"/>
                <a:cs typeface="SILPAKORN70yr" pitchFamily="2" charset="-34"/>
              </a:rPr>
              <a:t>ของแนวทางการ</a:t>
            </a:r>
            <a:r>
              <a:rPr lang="th-TH" sz="2000" dirty="0">
                <a:solidFill>
                  <a:schemeClr val="bg1"/>
                </a:solidFill>
                <a:latin typeface="SILPAKORN70yr" pitchFamily="2" charset="-34"/>
                <a:cs typeface="SILPAKORN70yr" pitchFamily="2" charset="-34"/>
              </a:rPr>
              <a:t>สร้างความเข้มแข็งของ </a:t>
            </a:r>
            <a:r>
              <a:rPr lang="th-TH" dirty="0">
                <a:solidFill>
                  <a:srgbClr val="FFC000"/>
                </a:solidFill>
                <a:latin typeface="SILPAKORN70yr" pitchFamily="2" charset="-34"/>
                <a:cs typeface="SILPAKORN70yr" pitchFamily="2" charset="-34"/>
              </a:rPr>
              <a:t>“</a:t>
            </a:r>
            <a:r>
              <a:rPr lang="th-TH" sz="3600" dirty="0">
                <a:solidFill>
                  <a:srgbClr val="FFC000"/>
                </a:solidFill>
                <a:latin typeface="SILPAKORN70yr" pitchFamily="2" charset="-34"/>
                <a:cs typeface="SILPAKORN70yr" pitchFamily="2" charset="-34"/>
              </a:rPr>
              <a:t>บวร</a:t>
            </a:r>
            <a:r>
              <a:rPr lang="th-TH" dirty="0">
                <a:solidFill>
                  <a:srgbClr val="FFC000"/>
                </a:solidFill>
                <a:latin typeface="SILPAKORN70yr" pitchFamily="2" charset="-34"/>
                <a:cs typeface="SILPAKORN70yr" pitchFamily="2" charset="-34"/>
              </a:rPr>
              <a:t>”</a:t>
            </a:r>
          </a:p>
          <a:p>
            <a:pPr>
              <a:lnSpc>
                <a:spcPts val="4000"/>
              </a:lnSpc>
            </a:pPr>
            <a:endParaRPr lang="th-TH" sz="2000" dirty="0">
              <a:solidFill>
                <a:schemeClr val="bg1"/>
              </a:solidFill>
              <a:latin typeface="SILPAKORN70yr" pitchFamily="2" charset="-34"/>
              <a:cs typeface="SILPAKORN70yr" pitchFamily="2" charset="-34"/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785864" y="4988747"/>
            <a:ext cx="8031693" cy="530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th-TH" sz="1400" dirty="0" smtClean="0">
                <a:solidFill>
                  <a:schemeClr val="bg1"/>
                </a:solidFill>
                <a:latin typeface="SILPAKORN70yr" pitchFamily="2" charset="-34"/>
                <a:cs typeface="SILPAKORN70yr" pitchFamily="2" charset="-34"/>
              </a:rPr>
              <a:t>ของ</a:t>
            </a:r>
            <a:r>
              <a:rPr lang="th-TH" sz="1400" dirty="0">
                <a:solidFill>
                  <a:schemeClr val="bg1"/>
                </a:solidFill>
                <a:latin typeface="SILPAKORN70yr" pitchFamily="2" charset="-34"/>
                <a:cs typeface="SILPAKORN70yr" pitchFamily="2" charset="-34"/>
              </a:rPr>
              <a:t>ชุมชนคุณธรรมน้อมนำหลักปรัชญาของเศรษฐกิจพอเพียง</a:t>
            </a: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757384" y="4723058"/>
            <a:ext cx="2483372" cy="6052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000"/>
              </a:lnSpc>
            </a:pPr>
            <a:r>
              <a:rPr lang="th-TH" sz="1600" dirty="0">
                <a:solidFill>
                  <a:schemeClr val="bg1"/>
                </a:solidFill>
                <a:latin typeface="SILPAKORN70yr" pitchFamily="2" charset="-34"/>
                <a:cs typeface="SILPAKORN70yr" pitchFamily="2" charset="-34"/>
              </a:rPr>
              <a:t>เพื่อความมั่นคง มั่งคั่ง ยั่งยืน </a:t>
            </a:r>
          </a:p>
        </p:txBody>
      </p:sp>
    </p:spTree>
    <p:extLst>
      <p:ext uri="{BB962C8B-B14F-4D97-AF65-F5344CB8AC3E}">
        <p14:creationId xmlns:p14="http://schemas.microsoft.com/office/powerpoint/2010/main" val="179530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user\Desktop\แนวทางงงงง\ภาพในเล่ม\2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10" b="10673"/>
          <a:stretch/>
        </p:blipFill>
        <p:spPr bwMode="auto">
          <a:xfrm>
            <a:off x="0" y="0"/>
            <a:ext cx="9176235" cy="4633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สี่เหลี่ยมผืนผ้า 7"/>
          <p:cNvSpPr/>
          <p:nvPr/>
        </p:nvSpPr>
        <p:spPr>
          <a:xfrm>
            <a:off x="0" y="3433564"/>
            <a:ext cx="9176234" cy="2281436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486699" y="3664684"/>
            <a:ext cx="8320676" cy="181588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indent="-342900" algn="thaiDist">
              <a:buClr>
                <a:schemeClr val="accent6">
                  <a:lumMod val="75000"/>
                </a:schemeClr>
              </a:buClr>
              <a:buSzPct val="50000"/>
              <a:buFont typeface="Wingdings" pitchFamily="2" charset="2"/>
              <a:buChar char="v"/>
            </a:pPr>
            <a:endParaRPr lang="en-US" sz="2200" dirty="0">
              <a:solidFill>
                <a:schemeClr val="bg2">
                  <a:lumMod val="25000"/>
                </a:schemeClr>
              </a:solidFill>
              <a:latin typeface="TH SarabunIT๙" pitchFamily="34" charset="-34"/>
              <a:ea typeface="Cordia New"/>
              <a:cs typeface="TH SarabunIT๙" pitchFamily="34" charset="-34"/>
            </a:endParaRPr>
          </a:p>
          <a:p>
            <a:pPr indent="-457200" algn="thaiDist">
              <a:lnSpc>
                <a:spcPts val="2700"/>
              </a:lnSpc>
              <a:buClr>
                <a:schemeClr val="accent6">
                  <a:lumMod val="75000"/>
                </a:schemeClr>
              </a:buClr>
              <a:buSzPct val="50000"/>
              <a:buFont typeface="Wingdings" pitchFamily="2" charset="2"/>
              <a:buChar char="v"/>
            </a:pPr>
            <a:r>
              <a:rPr lang="th-TH" sz="2200" b="1" dirty="0" smtClean="0">
                <a:solidFill>
                  <a:schemeClr val="bg2">
                    <a:lumMod val="2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ทุกภาคส่วน</a:t>
            </a:r>
            <a:r>
              <a:rPr lang="th-TH" sz="2200" b="1" dirty="0" err="1" smtClean="0">
                <a:solidFill>
                  <a:schemeClr val="bg2">
                    <a:lumMod val="2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บูรณา</a:t>
            </a:r>
            <a:r>
              <a:rPr lang="th-TH" sz="2200" b="1" dirty="0" smtClean="0">
                <a:solidFill>
                  <a:schemeClr val="bg2">
                    <a:lumMod val="2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การทำงาน</a:t>
            </a:r>
            <a:r>
              <a:rPr lang="th-TH" sz="2200" b="1" dirty="0">
                <a:solidFill>
                  <a:schemeClr val="bg2">
                    <a:lumMod val="2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โดย</a:t>
            </a:r>
            <a:r>
              <a:rPr lang="th-TH" sz="2400" b="1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ใช้</a:t>
            </a:r>
            <a:r>
              <a:rPr lang="th-TH" sz="2400" b="1" dirty="0" smtClean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หลัก“</a:t>
            </a:r>
            <a:r>
              <a:rPr lang="th-TH" sz="2400" b="1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บวร”เป็นกลไก</a:t>
            </a:r>
            <a:r>
              <a:rPr lang="th-TH" sz="2400" b="1" dirty="0" smtClean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สำคัญ</a:t>
            </a:r>
            <a:r>
              <a:rPr lang="th-TH" sz="2200" b="1" dirty="0" smtClean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ใน</a:t>
            </a:r>
            <a:r>
              <a:rPr lang="th-TH" sz="2200" b="1" dirty="0" smtClean="0">
                <a:solidFill>
                  <a:schemeClr val="bg2">
                    <a:lumMod val="2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การ</a:t>
            </a:r>
            <a:r>
              <a:rPr lang="th-TH" sz="2200" b="1" dirty="0">
                <a:solidFill>
                  <a:schemeClr val="bg2">
                    <a:lumMod val="2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ขับเคลื่อนการ</a:t>
            </a:r>
            <a:r>
              <a:rPr lang="th-TH" sz="2200" b="1" dirty="0" smtClean="0">
                <a:solidFill>
                  <a:schemeClr val="bg2">
                    <a:lumMod val="2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ดำเนินงาน</a:t>
            </a:r>
          </a:p>
          <a:p>
            <a:pPr indent="-457200" algn="thaiDist">
              <a:lnSpc>
                <a:spcPts val="2700"/>
              </a:lnSpc>
              <a:buClr>
                <a:schemeClr val="accent6">
                  <a:lumMod val="75000"/>
                </a:schemeClr>
              </a:buClr>
              <a:buSzPct val="50000"/>
              <a:buFont typeface="Wingdings" pitchFamily="2" charset="2"/>
              <a:buChar char="v"/>
            </a:pPr>
            <a:r>
              <a:rPr lang="th-TH" sz="2200" b="1" dirty="0" smtClean="0">
                <a:solidFill>
                  <a:schemeClr val="bg2">
                    <a:lumMod val="2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ชุมชนใช้ </a:t>
            </a:r>
            <a:r>
              <a:rPr lang="th-TH" sz="2400" b="1" dirty="0" smtClean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“</a:t>
            </a:r>
            <a:r>
              <a:rPr lang="th-TH" sz="2400" b="1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บวร” ขับเคลื่อนการพัฒนาและเป็น</a:t>
            </a:r>
            <a:r>
              <a:rPr lang="th-TH" sz="2400" b="1" dirty="0" smtClean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แหล่งรับและเผยแพร่ข้อมูล</a:t>
            </a:r>
            <a:r>
              <a:rPr lang="th-TH" sz="2400" b="1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ข่าวสาร</a:t>
            </a:r>
            <a:r>
              <a:rPr lang="th-TH" sz="2200" b="1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ฯ  </a:t>
            </a:r>
          </a:p>
          <a:p>
            <a:pPr indent="-457200">
              <a:lnSpc>
                <a:spcPts val="2700"/>
              </a:lnSpc>
              <a:buClr>
                <a:schemeClr val="accent6">
                  <a:lumMod val="75000"/>
                </a:schemeClr>
              </a:buClr>
              <a:buSzPct val="50000"/>
              <a:buFont typeface="Wingdings" pitchFamily="2" charset="2"/>
              <a:buChar char="v"/>
            </a:pPr>
            <a:r>
              <a:rPr lang="th-TH" sz="2200" b="1" spc="-50" dirty="0" smtClean="0">
                <a:solidFill>
                  <a:schemeClr val="bg2">
                    <a:lumMod val="2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คน</a:t>
            </a:r>
            <a:r>
              <a:rPr lang="th-TH" sz="2200" b="1" spc="-50" dirty="0">
                <a:solidFill>
                  <a:schemeClr val="bg2">
                    <a:lumMod val="2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ในชุมชนปฏิบัติตาม</a:t>
            </a:r>
            <a:r>
              <a:rPr lang="th-TH" sz="2200" b="1" spc="-5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หลักธรรมทางศาสนา </a:t>
            </a:r>
            <a:r>
              <a:rPr lang="th-TH" sz="2200" b="1" spc="-50" dirty="0">
                <a:solidFill>
                  <a:schemeClr val="bg2">
                    <a:lumMod val="2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น้อมนำหลักปรัชญาของ</a:t>
            </a:r>
            <a:r>
              <a:rPr lang="th-TH" sz="2200" b="1" spc="-5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เศรษฐกิจ</a:t>
            </a:r>
            <a:r>
              <a:rPr lang="th-TH" sz="2200" b="1" spc="-50" dirty="0" smtClean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พอเพียงและ</a:t>
            </a:r>
            <a:r>
              <a:rPr lang="th-TH" sz="2200" b="1" spc="-5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วิถี</a:t>
            </a:r>
            <a:r>
              <a:rPr lang="th-TH" sz="2200" b="1" spc="-50" dirty="0" smtClean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วัฒนธรรม</a:t>
            </a:r>
            <a:r>
              <a:rPr lang="th-TH" sz="2200" b="1" spc="-50" dirty="0" smtClean="0">
                <a:solidFill>
                  <a:schemeClr val="bg2">
                    <a:lumMod val="2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2200" b="1" spc="-50" dirty="0" smtClean="0">
                <a:solidFill>
                  <a:schemeClr val="bg2">
                    <a:lumMod val="25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2200" b="1" spc="-50" dirty="0" smtClean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        </a:t>
            </a:r>
            <a:r>
              <a:rPr lang="th-TH" sz="2200" b="1" dirty="0" smtClean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ที่</a:t>
            </a:r>
            <a:r>
              <a:rPr lang="th-TH" sz="2200" b="1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ดีงาม</a:t>
            </a:r>
            <a:r>
              <a:rPr lang="th-TH" sz="2200" b="1" dirty="0">
                <a:solidFill>
                  <a:schemeClr val="bg2">
                    <a:lumMod val="2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มาใช้ในการพัฒนาคุณภาพ</a:t>
            </a:r>
            <a:r>
              <a:rPr lang="th-TH" sz="2200" b="1" dirty="0" smtClean="0">
                <a:solidFill>
                  <a:schemeClr val="bg2">
                    <a:lumMod val="2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ชีวิต เคารพเทิดทูนสถาบัน </a:t>
            </a:r>
            <a:r>
              <a:rPr lang="th-TH" sz="2200" b="1" dirty="0" smtClean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ชาติ ศาสนา พระมหากษัตริย์</a:t>
            </a:r>
            <a:endParaRPr lang="th-TH" sz="2200" b="1" dirty="0">
              <a:solidFill>
                <a:srgbClr val="FF0000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-1044624" y="3505572"/>
            <a:ext cx="4739431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th-TH" sz="3200" dirty="0" smtClean="0">
                <a:solidFill>
                  <a:schemeClr val="accent2">
                    <a:lumMod val="75000"/>
                  </a:schemeClr>
                </a:solidFill>
                <a:latin typeface="SILPAKORN70yr" pitchFamily="2" charset="-34"/>
                <a:cs typeface="SILPAKORN70yr" pitchFamily="2" charset="-34"/>
              </a:rPr>
              <a:t>เป้าหมาย</a:t>
            </a:r>
            <a:endParaRPr lang="th-TH" sz="3200" dirty="0">
              <a:solidFill>
                <a:schemeClr val="accent2">
                  <a:lumMod val="75000"/>
                </a:schemeClr>
              </a:solidFill>
              <a:latin typeface="SILPAKORN70yr" pitchFamily="2" charset="-34"/>
              <a:cs typeface="SILPAKORN70yr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1710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9"/>
          <a:stretch/>
        </p:blipFill>
        <p:spPr bwMode="auto">
          <a:xfrm>
            <a:off x="-16857" y="0"/>
            <a:ext cx="9160857" cy="5737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สี่เหลี่ยมผืนผ้า 8"/>
          <p:cNvSpPr/>
          <p:nvPr/>
        </p:nvSpPr>
        <p:spPr>
          <a:xfrm>
            <a:off x="0" y="3721596"/>
            <a:ext cx="9396536" cy="1800200"/>
          </a:xfrm>
          <a:prstGeom prst="rect">
            <a:avLst/>
          </a:prstGeom>
          <a:solidFill>
            <a:srgbClr val="00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768673" y="4165838"/>
            <a:ext cx="47394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th-TH" sz="6000" dirty="0" smtClean="0">
                <a:solidFill>
                  <a:srgbClr val="FDE27F"/>
                </a:solidFill>
                <a:latin typeface="SILPAKORN70yr" pitchFamily="2" charset="-34"/>
                <a:cs typeface="SILPAKORN70yr" pitchFamily="2" charset="-34"/>
              </a:rPr>
              <a:t>ตัวชี้วัด</a:t>
            </a:r>
            <a:endParaRPr lang="th-TH" sz="6000" dirty="0">
              <a:solidFill>
                <a:srgbClr val="FDE27F"/>
              </a:solidFill>
              <a:latin typeface="SILPAKORN70yr" pitchFamily="2" charset="-34"/>
              <a:cs typeface="SILPAKORN70yr" pitchFamily="2" charset="-34"/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755576" y="4454837"/>
            <a:ext cx="5633000" cy="1066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th-TH" sz="2000" dirty="0" smtClean="0">
                <a:solidFill>
                  <a:schemeClr val="bg1"/>
                </a:solidFill>
                <a:latin typeface="SILPAKORN70yr" pitchFamily="2" charset="-34"/>
                <a:cs typeface="SILPAKORN70yr" pitchFamily="2" charset="-34"/>
              </a:rPr>
              <a:t>ของแนวทางการ</a:t>
            </a:r>
            <a:r>
              <a:rPr lang="th-TH" sz="2000" dirty="0">
                <a:solidFill>
                  <a:schemeClr val="bg1"/>
                </a:solidFill>
                <a:latin typeface="SILPAKORN70yr" pitchFamily="2" charset="-34"/>
                <a:cs typeface="SILPAKORN70yr" pitchFamily="2" charset="-34"/>
              </a:rPr>
              <a:t>สร้างความเข้มแข็งของ </a:t>
            </a:r>
            <a:r>
              <a:rPr lang="th-TH" dirty="0">
                <a:solidFill>
                  <a:srgbClr val="FFC000"/>
                </a:solidFill>
                <a:latin typeface="SILPAKORN70yr" pitchFamily="2" charset="-34"/>
                <a:cs typeface="SILPAKORN70yr" pitchFamily="2" charset="-34"/>
              </a:rPr>
              <a:t>“</a:t>
            </a:r>
            <a:r>
              <a:rPr lang="th-TH" sz="3600" dirty="0">
                <a:solidFill>
                  <a:srgbClr val="FFC000"/>
                </a:solidFill>
                <a:latin typeface="SILPAKORN70yr" pitchFamily="2" charset="-34"/>
                <a:cs typeface="SILPAKORN70yr" pitchFamily="2" charset="-34"/>
              </a:rPr>
              <a:t>บวร</a:t>
            </a:r>
            <a:r>
              <a:rPr lang="th-TH" dirty="0">
                <a:solidFill>
                  <a:srgbClr val="FFC000"/>
                </a:solidFill>
                <a:latin typeface="SILPAKORN70yr" pitchFamily="2" charset="-34"/>
                <a:cs typeface="SILPAKORN70yr" pitchFamily="2" charset="-34"/>
              </a:rPr>
              <a:t>”</a:t>
            </a:r>
          </a:p>
          <a:p>
            <a:pPr>
              <a:lnSpc>
                <a:spcPts val="4000"/>
              </a:lnSpc>
            </a:pPr>
            <a:endParaRPr lang="th-TH" sz="2000" dirty="0">
              <a:solidFill>
                <a:schemeClr val="bg1"/>
              </a:solidFill>
              <a:latin typeface="SILPAKORN70yr" pitchFamily="2" charset="-34"/>
              <a:cs typeface="SILPAKORN70yr" pitchFamily="2" charset="-34"/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785864" y="4988747"/>
            <a:ext cx="8031693" cy="530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th-TH" sz="1400" dirty="0" smtClean="0">
                <a:solidFill>
                  <a:schemeClr val="bg1"/>
                </a:solidFill>
                <a:latin typeface="SILPAKORN70yr" pitchFamily="2" charset="-34"/>
                <a:cs typeface="SILPAKORN70yr" pitchFamily="2" charset="-34"/>
              </a:rPr>
              <a:t>ของ</a:t>
            </a:r>
            <a:r>
              <a:rPr lang="th-TH" sz="1400" dirty="0">
                <a:solidFill>
                  <a:schemeClr val="bg1"/>
                </a:solidFill>
                <a:latin typeface="SILPAKORN70yr" pitchFamily="2" charset="-34"/>
                <a:cs typeface="SILPAKORN70yr" pitchFamily="2" charset="-34"/>
              </a:rPr>
              <a:t>ชุมชนคุณธรรมน้อมนำหลักปรัชญาของเศรษฐกิจพอเพียง</a:t>
            </a: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757384" y="4723058"/>
            <a:ext cx="2483372" cy="6052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000"/>
              </a:lnSpc>
            </a:pPr>
            <a:r>
              <a:rPr lang="th-TH" sz="1600" dirty="0">
                <a:solidFill>
                  <a:schemeClr val="bg1"/>
                </a:solidFill>
                <a:latin typeface="SILPAKORN70yr" pitchFamily="2" charset="-34"/>
                <a:cs typeface="SILPAKORN70yr" pitchFamily="2" charset="-34"/>
              </a:rPr>
              <a:t>เพื่อความมั่นคง มั่งคั่ง ยั่งยืน </a:t>
            </a:r>
          </a:p>
        </p:txBody>
      </p:sp>
    </p:spTree>
    <p:extLst>
      <p:ext uri="{BB962C8B-B14F-4D97-AF65-F5344CB8AC3E}">
        <p14:creationId xmlns:p14="http://schemas.microsoft.com/office/powerpoint/2010/main" val="321694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237 ภาพ (ผ่านการตรวจสอบคุณสมบัติเบื้องต้น)\21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8"/>
          <a:stretch/>
        </p:blipFill>
        <p:spPr bwMode="auto">
          <a:xfrm>
            <a:off x="0" y="-24608"/>
            <a:ext cx="9144000" cy="573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สี่เหลี่ยมผืนผ้า 6"/>
          <p:cNvSpPr/>
          <p:nvPr/>
        </p:nvSpPr>
        <p:spPr>
          <a:xfrm>
            <a:off x="0" y="3577580"/>
            <a:ext cx="9143999" cy="2088232"/>
          </a:xfrm>
          <a:prstGeom prst="rect">
            <a:avLst/>
          </a:prstGeom>
          <a:solidFill>
            <a:srgbClr val="51675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814866" y="3856027"/>
            <a:ext cx="8149622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2700"/>
              </a:lnSpc>
              <a:buClr>
                <a:srgbClr val="FDE27F"/>
              </a:buClr>
              <a:buSzPct val="50000"/>
              <a:buFont typeface="Wingdings" pitchFamily="2" charset="2"/>
              <a:buChar char="v"/>
            </a:pPr>
            <a:endParaRPr lang="en-US" sz="2400" dirty="0">
              <a:solidFill>
                <a:srgbClr val="FFFFFF"/>
              </a:solidFill>
              <a:latin typeface="TH SarabunIT๙" pitchFamily="34" charset="-34"/>
              <a:ea typeface="Cordia New"/>
              <a:cs typeface="TH SarabunIT๙" pitchFamily="34" charset="-34"/>
            </a:endParaRPr>
          </a:p>
          <a:p>
            <a:pPr indent="-457200">
              <a:lnSpc>
                <a:spcPts val="2700"/>
              </a:lnSpc>
              <a:buClr>
                <a:srgbClr val="FDE27F"/>
              </a:buClr>
              <a:buSzPct val="50000"/>
              <a:buFont typeface="Wingdings" pitchFamily="2" charset="2"/>
              <a:buChar char="v"/>
            </a:pPr>
            <a:r>
              <a:rPr lang="th-TH" sz="2400" b="1" dirty="0">
                <a:solidFill>
                  <a:srgbClr val="FFFFFF"/>
                </a:solidFill>
                <a:latin typeface="TH SarabunIT๙" pitchFamily="34" charset="-34"/>
                <a:cs typeface="TH SarabunIT๙" pitchFamily="34" charset="-34"/>
              </a:rPr>
              <a:t>ประชาชนในชุมชน</a:t>
            </a:r>
            <a:r>
              <a:rPr lang="th-TH" sz="2400" b="1" dirty="0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  <a:t>ร้อยละ ๗๐ </a:t>
            </a:r>
            <a:r>
              <a:rPr lang="th-TH" sz="2400" b="1" dirty="0">
                <a:solidFill>
                  <a:srgbClr val="FFFFFF"/>
                </a:solidFill>
                <a:latin typeface="TH SarabunIT๙" pitchFamily="34" charset="-34"/>
                <a:cs typeface="TH SarabunIT๙" pitchFamily="34" charset="-34"/>
              </a:rPr>
              <a:t>ได้รับข้อมูลข่าวสาร มีความรู้ความ</a:t>
            </a:r>
            <a:r>
              <a:rPr lang="th-TH" sz="2400" b="1" dirty="0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  <a:t>เข้าใจ</a:t>
            </a:r>
            <a:r>
              <a:rPr lang="th-TH" sz="2400" b="1" dirty="0" smtClean="0">
                <a:solidFill>
                  <a:srgbClr val="FFFFFF"/>
                </a:solidFill>
                <a:latin typeface="TH SarabunIT๙" pitchFamily="34" charset="-34"/>
                <a:cs typeface="TH SarabunIT๙" pitchFamily="34" charset="-34"/>
              </a:rPr>
              <a:t>และ</a:t>
            </a:r>
            <a:r>
              <a:rPr lang="th-TH" sz="2400" b="1" dirty="0" smtClean="0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  <a:t>เข้าถึง</a:t>
            </a:r>
            <a:r>
              <a:rPr lang="th-TH" sz="2400" b="1" dirty="0" smtClean="0">
                <a:solidFill>
                  <a:srgbClr val="FFFFFF"/>
                </a:solidFill>
                <a:latin typeface="TH SarabunIT๙" pitchFamily="34" charset="-34"/>
                <a:cs typeface="TH SarabunIT๙" pitchFamily="34" charset="-34"/>
              </a:rPr>
              <a:t>นโยบาย</a:t>
            </a:r>
            <a:br>
              <a:rPr lang="th-TH" sz="2400" b="1" dirty="0" smtClean="0">
                <a:solidFill>
                  <a:srgbClr val="FFFFFF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2400" b="1" dirty="0" smtClean="0">
                <a:solidFill>
                  <a:srgbClr val="FFFFFF"/>
                </a:solidFill>
                <a:latin typeface="TH SarabunIT๙" pitchFamily="34" charset="-34"/>
                <a:cs typeface="TH SarabunIT๙" pitchFamily="34" charset="-34"/>
              </a:rPr>
              <a:t>       แผนงาน โครงการต่าง ๆ </a:t>
            </a:r>
            <a:r>
              <a:rPr lang="th-TH" sz="2400" b="1" dirty="0">
                <a:solidFill>
                  <a:srgbClr val="FFFFFF"/>
                </a:solidFill>
                <a:latin typeface="TH SarabunIT๙" pitchFamily="34" charset="-34"/>
                <a:cs typeface="TH SarabunIT๙" pitchFamily="34" charset="-34"/>
              </a:rPr>
              <a:t>ของรัฐบาลอย่างทั่วถึงและเท่าเทียม</a:t>
            </a:r>
            <a:endParaRPr lang="th-TH" sz="2400" b="1" dirty="0" smtClean="0">
              <a:solidFill>
                <a:srgbClr val="FFFFFF"/>
              </a:solidFill>
              <a:latin typeface="TH SarabunIT๙" pitchFamily="34" charset="-34"/>
              <a:cs typeface="TH SarabunIT๙" pitchFamily="34" charset="-34"/>
            </a:endParaRPr>
          </a:p>
          <a:p>
            <a:pPr indent="-457200">
              <a:lnSpc>
                <a:spcPts val="2700"/>
              </a:lnSpc>
              <a:buClr>
                <a:srgbClr val="FDE27F"/>
              </a:buClr>
              <a:buSzPct val="50000"/>
              <a:buFont typeface="Wingdings" pitchFamily="2" charset="2"/>
              <a:buChar char="v"/>
            </a:pPr>
            <a:r>
              <a:rPr lang="th-TH" sz="2400" b="1" dirty="0" smtClean="0">
                <a:solidFill>
                  <a:srgbClr val="FFFFFF"/>
                </a:solidFill>
                <a:latin typeface="TH SarabunIT๙" pitchFamily="34" charset="-34"/>
                <a:cs typeface="TH SarabunIT๙" pitchFamily="34" charset="-34"/>
              </a:rPr>
              <a:t>หน่วยงานต่างๆ</a:t>
            </a:r>
            <a:r>
              <a:rPr lang="th-TH" sz="2400" b="1" dirty="0" smtClean="0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  <a:t>ใช้“</a:t>
            </a:r>
            <a:r>
              <a:rPr lang="th-TH" sz="2400" b="1" dirty="0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  <a:t>บวร” </a:t>
            </a:r>
            <a:r>
              <a:rPr lang="th-TH" sz="2400" b="1" dirty="0">
                <a:solidFill>
                  <a:srgbClr val="FFFFFF"/>
                </a:solidFill>
                <a:latin typeface="TH SarabunIT๙" pitchFamily="34" charset="-34"/>
                <a:cs typeface="TH SarabunIT๙" pitchFamily="34" charset="-34"/>
              </a:rPr>
              <a:t>ในการดำเนินงาน </a:t>
            </a:r>
            <a:r>
              <a:rPr lang="th-TH" sz="2400" b="1" dirty="0" smtClean="0">
                <a:solidFill>
                  <a:srgbClr val="FFFFFF"/>
                </a:solidFill>
                <a:latin typeface="TH SarabunIT๙" pitchFamily="34" charset="-34"/>
                <a:cs typeface="TH SarabunIT๙" pitchFamily="34" charset="-34"/>
              </a:rPr>
              <a:t>โครงการในชุมชนไม่</a:t>
            </a:r>
            <a:r>
              <a:rPr lang="th-TH" sz="2400" b="1" dirty="0">
                <a:solidFill>
                  <a:srgbClr val="FFFFFF"/>
                </a:solidFill>
                <a:latin typeface="TH SarabunIT๙" pitchFamily="34" charset="-34"/>
                <a:cs typeface="TH SarabunIT๙" pitchFamily="34" charset="-34"/>
              </a:rPr>
              <a:t>น้อยกว่า </a:t>
            </a:r>
            <a:r>
              <a:rPr lang="th-TH" sz="2400" b="1" dirty="0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  <a:t>ร้อยละ </a:t>
            </a:r>
            <a:r>
              <a:rPr lang="th-TH" sz="2400" b="1" dirty="0" smtClean="0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  <a:t>๘๐</a:t>
            </a:r>
          </a:p>
          <a:p>
            <a:pPr indent="-457200">
              <a:lnSpc>
                <a:spcPts val="2700"/>
              </a:lnSpc>
              <a:buClr>
                <a:srgbClr val="FDE27F"/>
              </a:buClr>
              <a:buSzPct val="50000"/>
              <a:buFont typeface="Wingdings" pitchFamily="2" charset="2"/>
              <a:buChar char="v"/>
            </a:pPr>
            <a:r>
              <a:rPr lang="th-TH" sz="2400" b="1" dirty="0">
                <a:solidFill>
                  <a:srgbClr val="FFFFFF"/>
                </a:solidFill>
                <a:latin typeface="TH SarabunIT๙" pitchFamily="34" charset="-34"/>
                <a:cs typeface="TH SarabunIT๙" pitchFamily="34" charset="-34"/>
              </a:rPr>
              <a:t>ชุมชน</a:t>
            </a:r>
            <a:r>
              <a:rPr lang="th-TH" sz="2400" b="1" dirty="0" smtClean="0">
                <a:solidFill>
                  <a:srgbClr val="FFFFFF"/>
                </a:solidFill>
                <a:latin typeface="TH SarabunIT๙" pitchFamily="34" charset="-34"/>
                <a:cs typeface="TH SarabunIT๙" pitchFamily="34" charset="-34"/>
              </a:rPr>
              <a:t>คุณธรรมฯ ระดับ</a:t>
            </a:r>
            <a:r>
              <a:rPr lang="th-TH" sz="2400" b="1" dirty="0">
                <a:solidFill>
                  <a:srgbClr val="FFFFFF"/>
                </a:solidFill>
                <a:latin typeface="TH SarabunIT๙" pitchFamily="34" charset="-34"/>
                <a:cs typeface="TH SarabunIT๙" pitchFamily="34" charset="-34"/>
              </a:rPr>
              <a:t>คุณธรรม</a:t>
            </a:r>
            <a:r>
              <a:rPr lang="th-TH" sz="2400" b="1" dirty="0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  <a:t>ต้นแบบ</a:t>
            </a:r>
            <a:r>
              <a:rPr lang="th-TH" sz="2400" b="1" dirty="0">
                <a:solidFill>
                  <a:srgbClr val="FFFFFF"/>
                </a:solidFill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2400" b="1" dirty="0" smtClean="0">
                <a:solidFill>
                  <a:srgbClr val="FFFFFF"/>
                </a:solidFill>
                <a:latin typeface="TH SarabunIT๙" pitchFamily="34" charset="-34"/>
                <a:cs typeface="TH SarabunIT๙" pitchFamily="34" charset="-34"/>
              </a:rPr>
              <a:t>เพิ่มขึ้นไม่</a:t>
            </a:r>
            <a:r>
              <a:rPr lang="th-TH" sz="2400" b="1" dirty="0">
                <a:solidFill>
                  <a:srgbClr val="FFFFFF"/>
                </a:solidFill>
                <a:latin typeface="TH SarabunIT๙" pitchFamily="34" charset="-34"/>
                <a:cs typeface="TH SarabunIT๙" pitchFamily="34" charset="-34"/>
              </a:rPr>
              <a:t>น้อยกว่า</a:t>
            </a:r>
            <a:r>
              <a:rPr lang="th-TH" sz="2400" b="1" dirty="0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  <a:t>ร้อยละ ๑๐ </a:t>
            </a:r>
            <a:r>
              <a:rPr lang="th-TH" sz="2400" b="1" dirty="0" smtClean="0">
                <a:solidFill>
                  <a:srgbClr val="FFFFFF"/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2400" b="1" dirty="0" smtClean="0">
                <a:solidFill>
                  <a:srgbClr val="FFFFFF"/>
                </a:solidFill>
                <a:latin typeface="TH SarabunIT๙" pitchFamily="34" charset="-34"/>
                <a:cs typeface="TH SarabunIT๙" pitchFamily="34" charset="-34"/>
              </a:rPr>
            </a:br>
            <a:endParaRPr lang="th-TH" sz="2400" b="1" dirty="0">
              <a:solidFill>
                <a:srgbClr val="FFFFFF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833400" y="3721596"/>
            <a:ext cx="473943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th-TH" sz="3600" dirty="0" smtClean="0">
                <a:solidFill>
                  <a:srgbClr val="FDE27F"/>
                </a:solidFill>
                <a:latin typeface="SILPAKORN70yr" pitchFamily="2" charset="-34"/>
                <a:cs typeface="SILPAKORN70yr" pitchFamily="2" charset="-34"/>
              </a:rPr>
              <a:t>ตัวชี้วัด</a:t>
            </a:r>
            <a:endParaRPr lang="th-TH" sz="3600" dirty="0">
              <a:solidFill>
                <a:srgbClr val="FDE27F"/>
              </a:solidFill>
              <a:latin typeface="SILPAKORN70yr" pitchFamily="2" charset="-34"/>
              <a:cs typeface="SILPAKORN70yr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4721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237 ภาพ (ผ่านการตรวจสอบคุณสมบัติเบื้องต้น)\11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50"/>
          <a:stretch/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www.matichon.co.th/wp-content/uploads/2019/05/img009_large-siz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76" r="30384"/>
          <a:stretch/>
        </p:blipFill>
        <p:spPr bwMode="auto">
          <a:xfrm>
            <a:off x="3242204" y="409226"/>
            <a:ext cx="2718207" cy="3828745"/>
          </a:xfrm>
          <a:prstGeom prst="rect">
            <a:avLst/>
          </a:prstGeom>
          <a:noFill/>
          <a:ln w="38100" cap="sq">
            <a:solidFill>
              <a:schemeClr val="bg2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0" y="4441676"/>
            <a:ext cx="9144000" cy="1008112"/>
          </a:xfrm>
          <a:prstGeom prst="rect">
            <a:avLst/>
          </a:prstGeom>
          <a:solidFill>
            <a:srgbClr val="948A5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-248097" y="4653344"/>
            <a:ext cx="959809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000" dirty="0" smtClean="0">
                <a:solidFill>
                  <a:srgbClr val="FDE27F"/>
                </a:solidFill>
                <a:latin typeface="SILPAKORN70yr" pitchFamily="2" charset="-34"/>
                <a:cs typeface="SILPAKORN70yr" pitchFamily="2" charset="-34"/>
              </a:rPr>
              <a:t>พระบาทสมเด็จ</a:t>
            </a:r>
            <a:r>
              <a:rPr lang="th-TH" sz="2000" dirty="0">
                <a:solidFill>
                  <a:srgbClr val="FDE27F"/>
                </a:solidFill>
                <a:latin typeface="SILPAKORN70yr" pitchFamily="2" charset="-34"/>
                <a:cs typeface="SILPAKORN70yr" pitchFamily="2" charset="-34"/>
              </a:rPr>
              <a:t>พระบรมชน</a:t>
            </a:r>
            <a:r>
              <a:rPr lang="th-TH" sz="2000" dirty="0" err="1">
                <a:solidFill>
                  <a:srgbClr val="FDE27F"/>
                </a:solidFill>
                <a:latin typeface="SILPAKORN70yr" pitchFamily="2" charset="-34"/>
                <a:cs typeface="SILPAKORN70yr" pitchFamily="2" charset="-34"/>
              </a:rPr>
              <a:t>กาธิเบ</a:t>
            </a:r>
            <a:r>
              <a:rPr lang="th-TH" sz="2000" dirty="0">
                <a:solidFill>
                  <a:srgbClr val="FDE27F"/>
                </a:solidFill>
                <a:latin typeface="SILPAKORN70yr" pitchFamily="2" charset="-34"/>
                <a:cs typeface="SILPAKORN70yr" pitchFamily="2" charset="-34"/>
              </a:rPr>
              <a:t>ศร มหาภูมิพลอดุลยเดชมหาราช </a:t>
            </a:r>
            <a:r>
              <a:rPr lang="th-TH" sz="2000" spc="-40" dirty="0">
                <a:solidFill>
                  <a:srgbClr val="FDE27F"/>
                </a:solidFill>
                <a:latin typeface="SILPAKORN70yr" pitchFamily="2" charset="-34"/>
                <a:cs typeface="SILPAKORN70yr" pitchFamily="2" charset="-34"/>
              </a:rPr>
              <a:t>บรมนาถบพิตร </a:t>
            </a:r>
            <a:r>
              <a:rPr lang="th-TH" sz="2000" spc="-40" dirty="0" smtClean="0">
                <a:solidFill>
                  <a:srgbClr val="FDE27F"/>
                </a:solidFill>
                <a:latin typeface="SILPAKORN70yr" pitchFamily="2" charset="-34"/>
                <a:cs typeface="SILPAKORN70yr" pitchFamily="2" charset="-34"/>
              </a:rPr>
              <a:t>                                                                                                                                                          </a:t>
            </a:r>
            <a:r>
              <a:rPr lang="th-TH" sz="1400" spc="-40" dirty="0" smtClean="0">
                <a:solidFill>
                  <a:srgbClr val="FDE27F"/>
                </a:solidFill>
                <a:latin typeface="SILPAKORN70yr" pitchFamily="2" charset="-34"/>
                <a:cs typeface="SILPAKORN70yr" pitchFamily="2" charset="-34"/>
              </a:rPr>
              <a:t>ทรง</a:t>
            </a:r>
            <a:r>
              <a:rPr lang="th-TH" sz="1400" spc="-40" dirty="0">
                <a:solidFill>
                  <a:srgbClr val="FDE27F"/>
                </a:solidFill>
                <a:latin typeface="SILPAKORN70yr" pitchFamily="2" charset="-34"/>
                <a:cs typeface="SILPAKORN70yr" pitchFamily="2" charset="-34"/>
              </a:rPr>
              <a:t>เห็นความสำคัญของ “บวร” อย่างละเอียดลึกซึ้งและทรงมีพระราชดำริ</a:t>
            </a:r>
            <a:r>
              <a:rPr lang="th-TH" sz="1400" dirty="0">
                <a:solidFill>
                  <a:srgbClr val="FDE27F"/>
                </a:solidFill>
                <a:latin typeface="SILPAKORN70yr" pitchFamily="2" charset="-34"/>
                <a:cs typeface="SILPAKORN70yr" pitchFamily="2" charset="-34"/>
              </a:rPr>
              <a:t>ในการพัฒนาคุณภาพชีวิตของปวงชนชาวไทยด้วยพลัง “บวร”</a:t>
            </a:r>
          </a:p>
        </p:txBody>
      </p:sp>
    </p:spTree>
    <p:extLst>
      <p:ext uri="{BB962C8B-B14F-4D97-AF65-F5344CB8AC3E}">
        <p14:creationId xmlns:p14="http://schemas.microsoft.com/office/powerpoint/2010/main" val="43215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5"/>
          <a:stretch/>
        </p:blipFill>
        <p:spPr bwMode="auto">
          <a:xfrm>
            <a:off x="0" y="0"/>
            <a:ext cx="9252519" cy="571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สี่เหลี่ยมผืนผ้า 8"/>
          <p:cNvSpPr/>
          <p:nvPr/>
        </p:nvSpPr>
        <p:spPr>
          <a:xfrm>
            <a:off x="0" y="3721596"/>
            <a:ext cx="9252519" cy="1800200"/>
          </a:xfrm>
          <a:prstGeom prst="rect">
            <a:avLst/>
          </a:prstGeom>
          <a:solidFill>
            <a:srgbClr val="00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768673" y="4165838"/>
            <a:ext cx="47394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th-TH" sz="6000" dirty="0" smtClean="0">
                <a:solidFill>
                  <a:srgbClr val="FDE27F"/>
                </a:solidFill>
                <a:latin typeface="SILPAKORN70yr" pitchFamily="2" charset="-34"/>
                <a:cs typeface="SILPAKORN70yr" pitchFamily="2" charset="-34"/>
              </a:rPr>
              <a:t>ผลที่จะได้รับ</a:t>
            </a:r>
            <a:endParaRPr lang="th-TH" sz="6000" dirty="0">
              <a:solidFill>
                <a:srgbClr val="FDE27F"/>
              </a:solidFill>
              <a:latin typeface="SILPAKORN70yr" pitchFamily="2" charset="-34"/>
              <a:cs typeface="SILPAKORN70yr" pitchFamily="2" charset="-34"/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785864" y="4988747"/>
            <a:ext cx="8031693" cy="530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th-TH" sz="1400" dirty="0" smtClean="0">
                <a:solidFill>
                  <a:schemeClr val="bg1"/>
                </a:solidFill>
                <a:latin typeface="SILPAKORN70yr" pitchFamily="2" charset="-34"/>
                <a:cs typeface="SILPAKORN70yr" pitchFamily="2" charset="-34"/>
              </a:rPr>
              <a:t>ของ</a:t>
            </a:r>
            <a:r>
              <a:rPr lang="th-TH" sz="1400" dirty="0">
                <a:solidFill>
                  <a:schemeClr val="bg1"/>
                </a:solidFill>
                <a:latin typeface="SILPAKORN70yr" pitchFamily="2" charset="-34"/>
                <a:cs typeface="SILPAKORN70yr" pitchFamily="2" charset="-34"/>
              </a:rPr>
              <a:t>ชุมชนคุณธรรมน้อมนำหลักปรัชญาของเศรษฐกิจพอเพียง</a:t>
            </a: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757384" y="4748459"/>
            <a:ext cx="2483372" cy="6052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000"/>
              </a:lnSpc>
            </a:pPr>
            <a:r>
              <a:rPr lang="th-TH" sz="1600" dirty="0">
                <a:solidFill>
                  <a:schemeClr val="bg1"/>
                </a:solidFill>
                <a:latin typeface="SILPAKORN70yr" pitchFamily="2" charset="-34"/>
                <a:cs typeface="SILPAKORN70yr" pitchFamily="2" charset="-34"/>
              </a:rPr>
              <a:t>เพื่อความมั่นคง มั่งคั่ง ยั่งยืน </a:t>
            </a: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755576" y="4454837"/>
            <a:ext cx="56330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th-TH" sz="2000" dirty="0" smtClean="0">
                <a:solidFill>
                  <a:schemeClr val="bg1"/>
                </a:solidFill>
                <a:latin typeface="SILPAKORN70yr" pitchFamily="2" charset="-34"/>
                <a:cs typeface="SILPAKORN70yr" pitchFamily="2" charset="-34"/>
              </a:rPr>
              <a:t>ของแนวทางการ</a:t>
            </a:r>
            <a:r>
              <a:rPr lang="th-TH" sz="2000" dirty="0">
                <a:solidFill>
                  <a:schemeClr val="bg1"/>
                </a:solidFill>
                <a:latin typeface="SILPAKORN70yr" pitchFamily="2" charset="-34"/>
                <a:cs typeface="SILPAKORN70yr" pitchFamily="2" charset="-34"/>
              </a:rPr>
              <a:t>สร้างความเข้มแข็งของ </a:t>
            </a:r>
            <a:r>
              <a:rPr lang="th-TH" dirty="0">
                <a:solidFill>
                  <a:srgbClr val="FFC000"/>
                </a:solidFill>
                <a:latin typeface="SILPAKORN70yr" pitchFamily="2" charset="-34"/>
                <a:cs typeface="SILPAKORN70yr" pitchFamily="2" charset="-34"/>
              </a:rPr>
              <a:t>“</a:t>
            </a:r>
            <a:r>
              <a:rPr lang="th-TH" sz="3600" dirty="0">
                <a:solidFill>
                  <a:srgbClr val="FFC000"/>
                </a:solidFill>
                <a:latin typeface="SILPAKORN70yr" pitchFamily="2" charset="-34"/>
                <a:cs typeface="SILPAKORN70yr" pitchFamily="2" charset="-34"/>
              </a:rPr>
              <a:t>บวร</a:t>
            </a:r>
            <a:r>
              <a:rPr lang="th-TH" dirty="0" smtClean="0">
                <a:solidFill>
                  <a:srgbClr val="FFC000"/>
                </a:solidFill>
                <a:latin typeface="SILPAKORN70yr" pitchFamily="2" charset="-34"/>
                <a:cs typeface="SILPAKORN70yr" pitchFamily="2" charset="-34"/>
              </a:rPr>
              <a:t>”</a:t>
            </a:r>
            <a:endParaRPr lang="th-TH" sz="2000" dirty="0">
              <a:solidFill>
                <a:schemeClr val="bg1"/>
              </a:solidFill>
              <a:latin typeface="SILPAKORN70yr" pitchFamily="2" charset="-34"/>
              <a:cs typeface="SILPAKORN70yr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2521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รูปภาพที่เกี่ยวข้อง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8" b="20284"/>
          <a:stretch/>
        </p:blipFill>
        <p:spPr bwMode="auto">
          <a:xfrm>
            <a:off x="0" y="-1"/>
            <a:ext cx="9144000" cy="447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สี่เหลี่ยมผืนผ้า 5"/>
          <p:cNvSpPr/>
          <p:nvPr/>
        </p:nvSpPr>
        <p:spPr>
          <a:xfrm>
            <a:off x="0" y="3361556"/>
            <a:ext cx="9196811" cy="2353444"/>
          </a:xfrm>
          <a:prstGeom prst="rect">
            <a:avLst/>
          </a:prstGeom>
          <a:solidFill>
            <a:srgbClr val="DDD9C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8" name="สี่เหลี่ยมผืนผ้า 5"/>
          <p:cNvSpPr/>
          <p:nvPr/>
        </p:nvSpPr>
        <p:spPr>
          <a:xfrm>
            <a:off x="891560" y="3654812"/>
            <a:ext cx="74968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thaiDist">
              <a:lnSpc>
                <a:spcPts val="2400"/>
              </a:lnSpc>
              <a:buClr>
                <a:srgbClr val="FF6600"/>
              </a:buClr>
              <a:buSzPct val="50000"/>
              <a:buFont typeface="Wingdings" pitchFamily="2" charset="2"/>
              <a:buChar char="v"/>
            </a:pPr>
            <a:endParaRPr lang="en-US" sz="2000" b="1" dirty="0">
              <a:latin typeface="TH SarabunIT๙" pitchFamily="34" charset="-34"/>
              <a:ea typeface="Cordia New"/>
              <a:cs typeface="TH SarabunIT๙" pitchFamily="34" charset="-34"/>
            </a:endParaRPr>
          </a:p>
          <a:p>
            <a:pPr indent="-457200" algn="thaiDist">
              <a:lnSpc>
                <a:spcPts val="2400"/>
              </a:lnSpc>
              <a:buClr>
                <a:srgbClr val="FF6600"/>
              </a:buClr>
              <a:buSzPct val="50000"/>
              <a:buFont typeface="Wingdings" pitchFamily="2" charset="2"/>
              <a:buChar char="v"/>
            </a:pPr>
            <a:r>
              <a:rPr lang="th-TH" sz="2000" b="1" dirty="0">
                <a:solidFill>
                  <a:schemeClr val="bg2">
                    <a:lumMod val="2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ประชาชนในชุมชน</a:t>
            </a:r>
            <a:r>
              <a:rPr lang="th-TH" sz="2000" b="1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ได้รับข้อมูลข่าวสาร </a:t>
            </a:r>
            <a:r>
              <a:rPr lang="th-TH" sz="2000" b="1" dirty="0">
                <a:solidFill>
                  <a:schemeClr val="bg2">
                    <a:lumMod val="2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มีความรู้ความเข้าใจและเข้าถึง</a:t>
            </a:r>
            <a:r>
              <a:rPr lang="th-TH" sz="2000" b="1" dirty="0" smtClean="0">
                <a:solidFill>
                  <a:schemeClr val="bg2">
                    <a:lumMod val="2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นโยบายแผนงาน   </a:t>
            </a:r>
            <a:br>
              <a:rPr lang="th-TH" sz="2000" b="1" dirty="0" smtClean="0">
                <a:solidFill>
                  <a:schemeClr val="bg2">
                    <a:lumMod val="25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2000" b="1" dirty="0" smtClean="0">
                <a:solidFill>
                  <a:schemeClr val="bg2">
                    <a:lumMod val="2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        โครงการ</a:t>
            </a:r>
            <a:r>
              <a:rPr lang="th-TH" sz="2000" b="1" dirty="0">
                <a:solidFill>
                  <a:schemeClr val="bg2">
                    <a:lumMod val="2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ต่างๆ ของรัฐบาลอย่างทั่วถึงและเท่าเทียม </a:t>
            </a:r>
            <a:endParaRPr lang="th-TH" sz="2000" b="1" dirty="0" smtClean="0">
              <a:solidFill>
                <a:schemeClr val="bg2">
                  <a:lumMod val="25000"/>
                </a:schemeClr>
              </a:solidFill>
              <a:latin typeface="TH SarabunIT๙" pitchFamily="34" charset="-34"/>
              <a:cs typeface="TH SarabunIT๙" pitchFamily="34" charset="-34"/>
            </a:endParaRPr>
          </a:p>
          <a:p>
            <a:pPr indent="-457200" algn="thaiDist">
              <a:lnSpc>
                <a:spcPts val="2400"/>
              </a:lnSpc>
              <a:buClr>
                <a:srgbClr val="FF6600"/>
              </a:buClr>
              <a:buSzPct val="50000"/>
              <a:buFont typeface="Wingdings" pitchFamily="2" charset="2"/>
              <a:buChar char="v"/>
            </a:pPr>
            <a:r>
              <a:rPr lang="th-TH" sz="2000" b="1" dirty="0" smtClean="0">
                <a:solidFill>
                  <a:schemeClr val="bg2">
                    <a:lumMod val="2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ชุมชน</a:t>
            </a:r>
            <a:r>
              <a:rPr lang="th-TH" sz="2000" b="1" dirty="0">
                <a:solidFill>
                  <a:schemeClr val="bg2">
                    <a:lumMod val="2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ใช้กลไก </a:t>
            </a:r>
            <a:r>
              <a:rPr lang="th-TH" sz="2000" b="1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“บวร” </a:t>
            </a:r>
            <a:r>
              <a:rPr lang="th-TH" sz="2000" b="1" dirty="0" smtClean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ขับเคลื่อน</a:t>
            </a:r>
            <a:r>
              <a:rPr lang="th-TH" sz="2000" b="1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การพัฒนา</a:t>
            </a:r>
            <a:r>
              <a:rPr lang="th-TH" sz="2000" b="1" dirty="0">
                <a:solidFill>
                  <a:schemeClr val="bg2">
                    <a:lumMod val="2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และเป็นแหล่ง</a:t>
            </a:r>
            <a:r>
              <a:rPr lang="th-TH" sz="2000" b="1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รับ</a:t>
            </a:r>
            <a:r>
              <a:rPr lang="th-TH" sz="2000" b="1" dirty="0" smtClean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และเผยแพร่ข้อมูล</a:t>
            </a:r>
            <a:r>
              <a:rPr lang="th-TH" sz="2000" b="1" dirty="0" smtClean="0">
                <a:solidFill>
                  <a:schemeClr val="bg2">
                    <a:lumMod val="2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ข่าวสารฯ  </a:t>
            </a:r>
            <a:endParaRPr lang="th-TH" sz="2000" b="1" dirty="0">
              <a:solidFill>
                <a:schemeClr val="bg2">
                  <a:lumMod val="25000"/>
                </a:schemeClr>
              </a:solidFill>
              <a:latin typeface="TH SarabunIT๙" pitchFamily="34" charset="-34"/>
              <a:cs typeface="TH SarabunIT๙" pitchFamily="34" charset="-34"/>
            </a:endParaRPr>
          </a:p>
          <a:p>
            <a:pPr indent="-457200" algn="thaiDist">
              <a:lnSpc>
                <a:spcPts val="2400"/>
              </a:lnSpc>
              <a:buClr>
                <a:srgbClr val="FF6600"/>
              </a:buClr>
              <a:buSzPct val="50000"/>
              <a:buFont typeface="Wingdings" pitchFamily="2" charset="2"/>
              <a:buChar char="v"/>
            </a:pPr>
            <a:r>
              <a:rPr lang="th-TH" sz="2000" b="1" spc="-100" dirty="0" smtClean="0">
                <a:solidFill>
                  <a:schemeClr val="bg2">
                    <a:lumMod val="2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คนในชุมชนปฏิบัติตาม</a:t>
            </a:r>
            <a:r>
              <a:rPr lang="th-TH" sz="2000" b="1" spc="-100" dirty="0" smtClean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หลักธรรมทางศาสนา </a:t>
            </a:r>
            <a:r>
              <a:rPr lang="th-TH" sz="2000" b="1" spc="-100" dirty="0" smtClean="0">
                <a:solidFill>
                  <a:schemeClr val="bg2">
                    <a:lumMod val="2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น้อมนำหลักปรัชญาของ</a:t>
            </a:r>
            <a:r>
              <a:rPr lang="th-TH" sz="2000" b="1" spc="-100" dirty="0" smtClean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เศรษฐกิจพอเพียง</a:t>
            </a:r>
            <a:r>
              <a:rPr lang="th-TH" sz="2000" b="1" spc="-100" dirty="0" smtClean="0">
                <a:solidFill>
                  <a:schemeClr val="bg2">
                    <a:lumMod val="2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2000" b="1" spc="-100" dirty="0" smtClean="0">
                <a:solidFill>
                  <a:schemeClr val="bg2">
                    <a:lumMod val="25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2000" b="1" spc="-100" dirty="0" smtClean="0">
                <a:solidFill>
                  <a:schemeClr val="bg2">
                    <a:lumMod val="2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           </a:t>
            </a:r>
            <a:r>
              <a:rPr lang="th-TH" sz="2000" b="1" dirty="0" smtClean="0">
                <a:solidFill>
                  <a:schemeClr val="bg2">
                    <a:lumMod val="2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และ</a:t>
            </a:r>
            <a:r>
              <a:rPr lang="th-TH" sz="2000" b="1" dirty="0" smtClean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วิถีวัฒนธรรมที่ดีงาม</a:t>
            </a:r>
            <a:r>
              <a:rPr lang="th-TH" sz="2000" b="1" dirty="0" smtClean="0">
                <a:solidFill>
                  <a:schemeClr val="bg2">
                    <a:lumMod val="2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มาใช้ในการพัฒนาคุณภาพชีวิต</a:t>
            </a:r>
            <a:endParaRPr lang="th-TH" sz="2000" b="1" dirty="0">
              <a:solidFill>
                <a:schemeClr val="bg2">
                  <a:lumMod val="25000"/>
                </a:schemeClr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9" name="สี่เหลี่ยมผืนผ้า 12"/>
          <p:cNvSpPr/>
          <p:nvPr/>
        </p:nvSpPr>
        <p:spPr>
          <a:xfrm>
            <a:off x="35496" y="3619971"/>
            <a:ext cx="91399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 smtClean="0">
                <a:solidFill>
                  <a:schemeClr val="accent2">
                    <a:lumMod val="75000"/>
                  </a:schemeClr>
                </a:solidFill>
                <a:latin typeface="SILPAKORN70yr" pitchFamily="2" charset="-34"/>
                <a:cs typeface="SILPAKORN70yr" pitchFamily="2" charset="-34"/>
              </a:rPr>
              <a:t>ผลจากการสร้างความเข้มแข็งให้ “บวร”</a:t>
            </a:r>
          </a:p>
        </p:txBody>
      </p:sp>
    </p:spTree>
    <p:extLst>
      <p:ext uri="{BB962C8B-B14F-4D97-AF65-F5344CB8AC3E}">
        <p14:creationId xmlns:p14="http://schemas.microsoft.com/office/powerpoint/2010/main" val="350795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" t="18313" r="1094" b="6920"/>
          <a:stretch/>
        </p:blipFill>
        <p:spPr bwMode="auto">
          <a:xfrm>
            <a:off x="0" y="0"/>
            <a:ext cx="9143999" cy="3913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1" y="3433564"/>
            <a:ext cx="9144000" cy="2297945"/>
          </a:xfrm>
          <a:prstGeom prst="rect">
            <a:avLst/>
          </a:prstGeom>
          <a:solidFill>
            <a:srgbClr val="DDD9C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909112" y="3511771"/>
            <a:ext cx="762332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thaiDist">
              <a:lnSpc>
                <a:spcPts val="2400"/>
              </a:lnSpc>
              <a:buClr>
                <a:srgbClr val="FF6600"/>
              </a:buClr>
              <a:buSzPct val="50000"/>
              <a:buFont typeface="Wingdings" pitchFamily="2" charset="2"/>
              <a:buChar char="v"/>
            </a:pPr>
            <a:endParaRPr lang="en-US" sz="2000" dirty="0">
              <a:latin typeface="TH SarabunIT๙" pitchFamily="34" charset="-34"/>
              <a:ea typeface="Cordia New"/>
              <a:cs typeface="TH SarabunIT๙" pitchFamily="34" charset="-34"/>
            </a:endParaRPr>
          </a:p>
          <a:p>
            <a:pPr indent="-457200" algn="thaiDist">
              <a:lnSpc>
                <a:spcPts val="2400"/>
              </a:lnSpc>
              <a:buClr>
                <a:srgbClr val="FF6600"/>
              </a:buClr>
              <a:buSzPct val="50000"/>
              <a:buFont typeface="Wingdings" pitchFamily="2" charset="2"/>
              <a:buChar char="v"/>
            </a:pPr>
            <a:r>
              <a:rPr lang="th-TH" sz="2000" b="1" dirty="0">
                <a:solidFill>
                  <a:schemeClr val="bg2">
                    <a:lumMod val="2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คนในชุมชนยึดมั่นปฏิบัติตามหลักทางศาสนาที่ตนนับถือ เกิดความสงบสุขในชุมชน ปัญหาต่างๆ  </a:t>
            </a:r>
            <a:br>
              <a:rPr lang="th-TH" sz="2000" b="1" dirty="0">
                <a:solidFill>
                  <a:schemeClr val="bg2">
                    <a:lumMod val="25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2000" b="1" dirty="0">
                <a:solidFill>
                  <a:schemeClr val="bg2">
                    <a:lumMod val="2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      </a:t>
            </a:r>
            <a:r>
              <a:rPr lang="th-TH" sz="2000" b="1" dirty="0" smtClean="0">
                <a:solidFill>
                  <a:schemeClr val="bg2">
                    <a:lumMod val="2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  หรือ</a:t>
            </a:r>
            <a:r>
              <a:rPr lang="th-TH" sz="2000" b="1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สิ่งไม่ดีในชุมชนลดลงหรือหมดไป มีสิ่งดีงามเกิดขึ้นในชุมชน</a:t>
            </a:r>
          </a:p>
          <a:p>
            <a:pPr indent="-457200" algn="thaiDist">
              <a:lnSpc>
                <a:spcPts val="2400"/>
              </a:lnSpc>
              <a:buClr>
                <a:srgbClr val="FF6600"/>
              </a:buClr>
              <a:buSzPct val="50000"/>
              <a:buFont typeface="Wingdings" pitchFamily="2" charset="2"/>
              <a:buChar char="v"/>
            </a:pPr>
            <a:r>
              <a:rPr lang="th-TH" sz="2000" b="1" dirty="0">
                <a:solidFill>
                  <a:schemeClr val="bg2">
                    <a:lumMod val="2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คนในชุมชนน้อมนำหลักปรัชญาของ</a:t>
            </a:r>
            <a:r>
              <a:rPr lang="th-TH" sz="2000" b="1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เศรษฐกิจพอเพียงมาใช้</a:t>
            </a:r>
            <a:r>
              <a:rPr lang="th-TH" sz="2000" b="1" dirty="0">
                <a:solidFill>
                  <a:schemeClr val="bg2">
                    <a:lumMod val="2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ในการพัฒนาคุณภาพชีวิต </a:t>
            </a:r>
            <a:r>
              <a:rPr lang="th-TH" sz="2000" b="1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พึ่งพาตนเอง</a:t>
            </a:r>
            <a:r>
              <a:rPr lang="th-TH" sz="2000" b="1" dirty="0">
                <a:solidFill>
                  <a:schemeClr val="bg2">
                    <a:lumMod val="2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ได้ </a:t>
            </a:r>
            <a:br>
              <a:rPr lang="th-TH" sz="2000" b="1" dirty="0">
                <a:solidFill>
                  <a:schemeClr val="bg2">
                    <a:lumMod val="25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2000" b="1" dirty="0">
                <a:solidFill>
                  <a:schemeClr val="bg2">
                    <a:lumMod val="2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       </a:t>
            </a:r>
            <a:r>
              <a:rPr lang="th-TH" sz="2000" b="1" dirty="0" smtClean="0">
                <a:solidFill>
                  <a:schemeClr val="bg2">
                    <a:lumMod val="2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 ชุมชน</a:t>
            </a:r>
            <a:r>
              <a:rPr lang="th-TH" sz="2000" b="1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อยู่ดีมีสุข</a:t>
            </a:r>
          </a:p>
          <a:p>
            <a:pPr indent="-457200" algn="thaiDist">
              <a:lnSpc>
                <a:spcPts val="2400"/>
              </a:lnSpc>
              <a:buClr>
                <a:srgbClr val="FF6600"/>
              </a:buClr>
              <a:buSzPct val="50000"/>
              <a:buFont typeface="Wingdings" pitchFamily="2" charset="2"/>
              <a:buChar char="v"/>
            </a:pPr>
            <a:r>
              <a:rPr lang="th-TH" sz="2000" b="1" dirty="0">
                <a:solidFill>
                  <a:schemeClr val="bg2">
                    <a:lumMod val="2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คนในชุมชนสืบสานและดำเนินชีวิตตามวิถี</a:t>
            </a:r>
            <a:r>
              <a:rPr lang="th-TH" sz="2000" b="1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วัฒนธรรมที่ดีงาม </a:t>
            </a:r>
            <a:r>
              <a:rPr lang="th-TH" sz="2000" b="1" dirty="0">
                <a:solidFill>
                  <a:schemeClr val="bg2">
                    <a:lumMod val="2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มีความจงรักภักดี เคารพเทิดทูน</a:t>
            </a:r>
            <a:br>
              <a:rPr lang="th-TH" sz="2000" b="1" dirty="0">
                <a:solidFill>
                  <a:schemeClr val="bg2">
                    <a:lumMod val="25000"/>
                  </a:schemeClr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2000" b="1" dirty="0">
                <a:solidFill>
                  <a:schemeClr val="bg2">
                    <a:lumMod val="2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       </a:t>
            </a:r>
            <a:r>
              <a:rPr lang="th-TH" sz="2000" b="1" dirty="0" smtClean="0">
                <a:solidFill>
                  <a:schemeClr val="bg2">
                    <a:lumMod val="2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 ใน</a:t>
            </a:r>
            <a:r>
              <a:rPr lang="th-TH" sz="2000" b="1" dirty="0">
                <a:solidFill>
                  <a:schemeClr val="bg2">
                    <a:lumMod val="2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สถาบัน</a:t>
            </a:r>
            <a:r>
              <a:rPr lang="th-TH" sz="2000" b="1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ชาติ ศาสนาและพระมหากษัตริย์</a:t>
            </a:r>
          </a:p>
        </p:txBody>
      </p:sp>
      <p:sp>
        <p:nvSpPr>
          <p:cNvPr id="9" name="สี่เหลี่ยมผืนผ้า 12"/>
          <p:cNvSpPr/>
          <p:nvPr/>
        </p:nvSpPr>
        <p:spPr>
          <a:xfrm>
            <a:off x="35496" y="3475955"/>
            <a:ext cx="91399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chemeClr val="accent2">
                    <a:lumMod val="75000"/>
                  </a:schemeClr>
                </a:solidFill>
                <a:latin typeface="SILPAKORN70yr" pitchFamily="2" charset="-34"/>
                <a:cs typeface="SILPAKORN70yr" pitchFamily="2" charset="-34"/>
              </a:rPr>
              <a:t>ผลสำเร็จจากการส่งเสริมและพัฒนาชุมชน</a:t>
            </a:r>
            <a:r>
              <a:rPr lang="th-TH" sz="2400" b="1" dirty="0" smtClean="0">
                <a:solidFill>
                  <a:schemeClr val="accent2">
                    <a:lumMod val="75000"/>
                  </a:schemeClr>
                </a:solidFill>
                <a:latin typeface="SILPAKORN70yr" pitchFamily="2" charset="-34"/>
                <a:cs typeface="SILPAKORN70yr" pitchFamily="2" charset="-34"/>
              </a:rPr>
              <a:t>คุณธรรม</a:t>
            </a:r>
          </a:p>
        </p:txBody>
      </p:sp>
    </p:spTree>
    <p:extLst>
      <p:ext uri="{BB962C8B-B14F-4D97-AF65-F5344CB8AC3E}">
        <p14:creationId xmlns:p14="http://schemas.microsoft.com/office/powerpoint/2010/main" val="235582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5"/>
          <a:stretch/>
        </p:blipFill>
        <p:spPr bwMode="auto">
          <a:xfrm>
            <a:off x="0" y="-21015"/>
            <a:ext cx="9143999" cy="5736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สี่เหลี่ยมผืนผ้า 8"/>
          <p:cNvSpPr/>
          <p:nvPr/>
        </p:nvSpPr>
        <p:spPr>
          <a:xfrm>
            <a:off x="0" y="3793604"/>
            <a:ext cx="9212943" cy="1728191"/>
          </a:xfrm>
          <a:prstGeom prst="rect">
            <a:avLst/>
          </a:prstGeom>
          <a:solidFill>
            <a:schemeClr val="accent4">
              <a:lumMod val="50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323528" y="4009628"/>
            <a:ext cx="7128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th-TH" sz="4400" dirty="0" smtClean="0">
                <a:solidFill>
                  <a:srgbClr val="FDE27F"/>
                </a:solidFill>
                <a:latin typeface="SILPAKORN70yr" pitchFamily="2" charset="-34"/>
                <a:cs typeface="SILPAKORN70yr" pitchFamily="2" charset="-34"/>
              </a:rPr>
              <a:t>การขับเคลื่อนชุมชนคุณธรรม</a:t>
            </a:r>
            <a:endParaRPr lang="th-TH" sz="4400" dirty="0">
              <a:solidFill>
                <a:srgbClr val="FDE27F"/>
              </a:solidFill>
              <a:latin typeface="SILPAKORN70yr" pitchFamily="2" charset="-34"/>
              <a:cs typeface="SILPAKORN70yr" pitchFamily="2" charset="-34"/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755576" y="4437903"/>
            <a:ext cx="5633000" cy="1066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th-TH" sz="2000" dirty="0" smtClean="0">
                <a:solidFill>
                  <a:schemeClr val="bg1"/>
                </a:solidFill>
                <a:latin typeface="SILPAKORN70yr" pitchFamily="2" charset="-34"/>
                <a:cs typeface="SILPAKORN70yr" pitchFamily="2" charset="-34"/>
              </a:rPr>
              <a:t>ของแนวทางการ</a:t>
            </a:r>
            <a:r>
              <a:rPr lang="th-TH" sz="2000" dirty="0">
                <a:solidFill>
                  <a:schemeClr val="bg1"/>
                </a:solidFill>
                <a:latin typeface="SILPAKORN70yr" pitchFamily="2" charset="-34"/>
                <a:cs typeface="SILPAKORN70yr" pitchFamily="2" charset="-34"/>
              </a:rPr>
              <a:t>สร้างความเข้มแข็งของ </a:t>
            </a:r>
            <a:r>
              <a:rPr lang="th-TH" dirty="0">
                <a:solidFill>
                  <a:srgbClr val="FFC000"/>
                </a:solidFill>
                <a:latin typeface="SILPAKORN70yr" pitchFamily="2" charset="-34"/>
                <a:cs typeface="SILPAKORN70yr" pitchFamily="2" charset="-34"/>
              </a:rPr>
              <a:t>“</a:t>
            </a:r>
            <a:r>
              <a:rPr lang="th-TH" sz="3600" dirty="0">
                <a:solidFill>
                  <a:srgbClr val="FFC000"/>
                </a:solidFill>
                <a:latin typeface="SILPAKORN70yr" pitchFamily="2" charset="-34"/>
                <a:cs typeface="SILPAKORN70yr" pitchFamily="2" charset="-34"/>
              </a:rPr>
              <a:t>บวร</a:t>
            </a:r>
            <a:r>
              <a:rPr lang="th-TH" dirty="0">
                <a:solidFill>
                  <a:srgbClr val="FFC000"/>
                </a:solidFill>
                <a:latin typeface="SILPAKORN70yr" pitchFamily="2" charset="-34"/>
                <a:cs typeface="SILPAKORN70yr" pitchFamily="2" charset="-34"/>
              </a:rPr>
              <a:t>”</a:t>
            </a:r>
          </a:p>
          <a:p>
            <a:pPr>
              <a:lnSpc>
                <a:spcPts val="4000"/>
              </a:lnSpc>
            </a:pPr>
            <a:endParaRPr lang="th-TH" sz="2000" dirty="0">
              <a:solidFill>
                <a:schemeClr val="bg1"/>
              </a:solidFill>
              <a:latin typeface="SILPAKORN70yr" pitchFamily="2" charset="-34"/>
              <a:cs typeface="SILPAKORN70yr" pitchFamily="2" charset="-34"/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785864" y="4988747"/>
            <a:ext cx="8031693" cy="530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th-TH" sz="1400" dirty="0" smtClean="0">
                <a:solidFill>
                  <a:schemeClr val="bg1"/>
                </a:solidFill>
                <a:latin typeface="SILPAKORN70yr" pitchFamily="2" charset="-34"/>
                <a:cs typeface="SILPAKORN70yr" pitchFamily="2" charset="-34"/>
              </a:rPr>
              <a:t>ของ</a:t>
            </a:r>
            <a:r>
              <a:rPr lang="th-TH" sz="1400" dirty="0">
                <a:solidFill>
                  <a:schemeClr val="bg1"/>
                </a:solidFill>
                <a:latin typeface="SILPAKORN70yr" pitchFamily="2" charset="-34"/>
                <a:cs typeface="SILPAKORN70yr" pitchFamily="2" charset="-34"/>
              </a:rPr>
              <a:t>ชุมชนคุณธรรมน้อมนำหลักปรัชญาของเศรษฐกิจพอเพียง</a:t>
            </a: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757384" y="4731525"/>
            <a:ext cx="2483372" cy="6052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000"/>
              </a:lnSpc>
            </a:pPr>
            <a:r>
              <a:rPr lang="th-TH" sz="1600" dirty="0">
                <a:solidFill>
                  <a:schemeClr val="bg1"/>
                </a:solidFill>
                <a:latin typeface="SILPAKORN70yr" pitchFamily="2" charset="-34"/>
                <a:cs typeface="SILPAKORN70yr" pitchFamily="2" charset="-34"/>
              </a:rPr>
              <a:t>เพื่อความมั่นคง มั่งคั่ง ยั่งยืน </a:t>
            </a:r>
          </a:p>
        </p:txBody>
      </p:sp>
    </p:spTree>
    <p:extLst>
      <p:ext uri="{BB962C8B-B14F-4D97-AF65-F5344CB8AC3E}">
        <p14:creationId xmlns:p14="http://schemas.microsoft.com/office/powerpoint/2010/main" val="336728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64" t="7605" r="12517" b="19821"/>
          <a:stretch/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สี่เหลี่ยมผืนผ้า 12"/>
          <p:cNvSpPr/>
          <p:nvPr/>
        </p:nvSpPr>
        <p:spPr>
          <a:xfrm>
            <a:off x="971600" y="193204"/>
            <a:ext cx="84969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solidFill>
                  <a:schemeClr val="bg2">
                    <a:lumMod val="90000"/>
                  </a:schemeClr>
                </a:solidFill>
                <a:latin typeface="SILPAKORN70yr" pitchFamily="2" charset="-34"/>
                <a:cs typeface="SILPAKORN70yr" pitchFamily="2" charset="-34"/>
              </a:rPr>
              <a:t>หลักการขับเคลื่อน : พีระมิดขับเคลื่อนสังคมคุณธรรม</a:t>
            </a: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-5229" y="4321661"/>
            <a:ext cx="9646141" cy="1272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ts val="2300"/>
              </a:lnSpc>
              <a:buClr>
                <a:schemeClr val="bg2"/>
              </a:buClr>
              <a:buSzPct val="50000"/>
              <a:buFont typeface="Wingdings" pitchFamily="2" charset="2"/>
              <a:buChar char="v"/>
            </a:pPr>
            <a:r>
              <a:rPr lang="th-TH" sz="2000" b="1" spc="-140" dirty="0" smtClean="0">
                <a:solidFill>
                  <a:schemeClr val="bg2"/>
                </a:solidFill>
                <a:latin typeface="TH SarabunIT๙" pitchFamily="34" charset="-34"/>
                <a:cs typeface="TH SarabunIT๙" pitchFamily="34" charset="-34"/>
              </a:rPr>
              <a:t>ใช้ </a:t>
            </a:r>
            <a:r>
              <a:rPr lang="th-TH" sz="2000" b="1" spc="-140" dirty="0" smtClean="0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  <a:t>“บวร” </a:t>
            </a:r>
            <a:r>
              <a:rPr lang="th-TH" sz="2000" b="1" spc="-140" dirty="0" smtClean="0">
                <a:solidFill>
                  <a:schemeClr val="bg2"/>
                </a:solidFill>
                <a:latin typeface="TH SarabunIT๙" pitchFamily="34" charset="-34"/>
                <a:cs typeface="TH SarabunIT๙" pitchFamily="34" charset="-34"/>
              </a:rPr>
              <a:t>(บ้าน – ชุมชน / วัด – </a:t>
            </a:r>
            <a:r>
              <a:rPr lang="th-TH" sz="2000" b="1" spc="-140" dirty="0" err="1" smtClean="0">
                <a:solidFill>
                  <a:schemeClr val="bg2"/>
                </a:solidFill>
                <a:latin typeface="TH SarabunIT๙" pitchFamily="34" charset="-34"/>
                <a:cs typeface="TH SarabunIT๙" pitchFamily="34" charset="-34"/>
              </a:rPr>
              <a:t>ศาสน</a:t>
            </a:r>
            <a:r>
              <a:rPr lang="th-TH" sz="2000" b="1" spc="-140" dirty="0" smtClean="0">
                <a:solidFill>
                  <a:schemeClr val="bg2"/>
                </a:solidFill>
                <a:latin typeface="TH SarabunIT๙" pitchFamily="34" charset="-34"/>
                <a:cs typeface="TH SarabunIT๙" pitchFamily="34" charset="-34"/>
              </a:rPr>
              <a:t>สถาน / โรงเรียน - ราชการ) เป็นพลังขับเคลื่อน</a:t>
            </a:r>
          </a:p>
          <a:p>
            <a:pPr marL="457200" indent="-457200">
              <a:lnSpc>
                <a:spcPts val="2300"/>
              </a:lnSpc>
              <a:buClr>
                <a:schemeClr val="bg2"/>
              </a:buClr>
              <a:buSzPct val="50000"/>
              <a:buFont typeface="Wingdings" pitchFamily="2" charset="2"/>
              <a:buChar char="v"/>
            </a:pPr>
            <a:r>
              <a:rPr lang="th-TH" sz="2000" b="1" spc="-100" dirty="0" smtClean="0">
                <a:solidFill>
                  <a:schemeClr val="bg2"/>
                </a:solidFill>
                <a:latin typeface="TH SarabunIT๙" pitchFamily="34" charset="-34"/>
                <a:cs typeface="TH SarabunIT๙" pitchFamily="34" charset="-34"/>
              </a:rPr>
              <a:t>ยึด</a:t>
            </a:r>
            <a:r>
              <a:rPr lang="th-TH" sz="2000" b="1" spc="-100" dirty="0">
                <a:solidFill>
                  <a:schemeClr val="bg2"/>
                </a:solidFill>
                <a:latin typeface="TH SarabunIT๙" pitchFamily="34" charset="-34"/>
                <a:cs typeface="TH SarabunIT๙" pitchFamily="34" charset="-34"/>
              </a:rPr>
              <a:t>ข้อปฏิบัติ</a:t>
            </a:r>
            <a:r>
              <a:rPr lang="th-TH" sz="2000" b="1" spc="-100" dirty="0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  <a:t>หลัก </a:t>
            </a:r>
            <a:r>
              <a:rPr lang="th-TH" sz="2000" b="1" spc="-100" dirty="0" smtClean="0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  <a:t>๓ </a:t>
            </a:r>
            <a:r>
              <a:rPr lang="th-TH" sz="2000" b="1" spc="-100" dirty="0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  <a:t>ประการ </a:t>
            </a:r>
            <a:r>
              <a:rPr lang="th-TH" sz="2000" b="1" spc="-100" dirty="0">
                <a:solidFill>
                  <a:schemeClr val="bg2"/>
                </a:solidFill>
                <a:latin typeface="TH SarabunIT๙" pitchFamily="34" charset="-34"/>
                <a:cs typeface="TH SarabunIT๙" pitchFamily="34" charset="-34"/>
              </a:rPr>
              <a:t>คือ </a:t>
            </a:r>
            <a:r>
              <a:rPr lang="th-TH" sz="2000" b="1" spc="-100" dirty="0" smtClean="0">
                <a:solidFill>
                  <a:schemeClr val="bg2"/>
                </a:solidFill>
                <a:latin typeface="TH SarabunIT๙" pitchFamily="34" charset="-34"/>
                <a:cs typeface="TH SarabunIT๙" pitchFamily="34" charset="-34"/>
              </a:rPr>
              <a:t>หลักธรรมทาง</a:t>
            </a:r>
            <a:r>
              <a:rPr lang="th-TH" sz="2000" b="1" spc="-100" dirty="0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  <a:t>ศาสนา </a:t>
            </a:r>
            <a:r>
              <a:rPr lang="th-TH" sz="2000" b="1" spc="-100" dirty="0">
                <a:solidFill>
                  <a:schemeClr val="bg2"/>
                </a:solidFill>
                <a:latin typeface="TH SarabunIT๙" pitchFamily="34" charset="-34"/>
                <a:cs typeface="TH SarabunIT๙" pitchFamily="34" charset="-34"/>
              </a:rPr>
              <a:t>น้อม</a:t>
            </a:r>
            <a:r>
              <a:rPr lang="th-TH" sz="2000" b="1" spc="-100" dirty="0" smtClean="0">
                <a:solidFill>
                  <a:schemeClr val="bg2"/>
                </a:solidFill>
                <a:latin typeface="TH SarabunIT๙" pitchFamily="34" charset="-34"/>
                <a:cs typeface="TH SarabunIT๙" pitchFamily="34" charset="-34"/>
              </a:rPr>
              <a:t>นำ</a:t>
            </a:r>
            <a:r>
              <a:rPr lang="th-TH" sz="2000" b="1" spc="-30" dirty="0" smtClean="0">
                <a:solidFill>
                  <a:schemeClr val="bg2"/>
                </a:solidFill>
                <a:latin typeface="TH SarabunIT๙" pitchFamily="34" charset="-34"/>
                <a:cs typeface="TH SarabunIT๙" pitchFamily="34" charset="-34"/>
              </a:rPr>
              <a:t>หลัก</a:t>
            </a:r>
            <a:r>
              <a:rPr lang="th-TH" sz="2000" b="1" spc="-30" dirty="0">
                <a:solidFill>
                  <a:schemeClr val="bg2"/>
                </a:solidFill>
                <a:latin typeface="TH SarabunIT๙" pitchFamily="34" charset="-34"/>
                <a:cs typeface="TH SarabunIT๙" pitchFamily="34" charset="-34"/>
              </a:rPr>
              <a:t>ปรัชญาของ</a:t>
            </a:r>
            <a:r>
              <a:rPr lang="th-TH" sz="2000" b="1" spc="-30" dirty="0" smtClean="0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  <a:t>เศรษฐกิจพอเพียง </a:t>
            </a:r>
            <a:r>
              <a:rPr lang="th-TH" sz="2000" b="1" spc="-30" dirty="0">
                <a:solidFill>
                  <a:schemeClr val="bg2"/>
                </a:solidFill>
                <a:latin typeface="TH SarabunIT๙" pitchFamily="34" charset="-34"/>
                <a:cs typeface="TH SarabunIT๙" pitchFamily="34" charset="-34"/>
              </a:rPr>
              <a:t>และดำรงชีวิตตาม</a:t>
            </a:r>
            <a:r>
              <a:rPr lang="th-TH" sz="2000" b="1" spc="-30" dirty="0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  <a:t>วิถีวัฒนธรรม</a:t>
            </a:r>
            <a:r>
              <a:rPr lang="th-TH" sz="2000" b="1" spc="-30" dirty="0">
                <a:solidFill>
                  <a:schemeClr val="bg2"/>
                </a:solidFill>
                <a:latin typeface="TH SarabunIT๙" pitchFamily="34" charset="-34"/>
                <a:cs typeface="TH SarabunIT๙" pitchFamily="34" charset="-34"/>
              </a:rPr>
              <a:t>ไทย </a:t>
            </a:r>
            <a:endParaRPr lang="th-TH" sz="2000" b="1" spc="-30" dirty="0" smtClean="0">
              <a:solidFill>
                <a:schemeClr val="bg2"/>
              </a:solidFill>
              <a:latin typeface="TH SarabunIT๙" pitchFamily="34" charset="-34"/>
              <a:cs typeface="TH SarabunIT๙" pitchFamily="34" charset="-34"/>
            </a:endParaRPr>
          </a:p>
          <a:p>
            <a:pPr marL="457200" indent="-457200">
              <a:lnSpc>
                <a:spcPts val="2300"/>
              </a:lnSpc>
              <a:buClr>
                <a:schemeClr val="bg2"/>
              </a:buClr>
              <a:buSzPct val="50000"/>
              <a:buFont typeface="Wingdings" pitchFamily="2" charset="2"/>
              <a:buChar char="v"/>
            </a:pPr>
            <a:r>
              <a:rPr lang="th-TH" sz="2000" b="1" spc="-130" dirty="0" smtClean="0">
                <a:solidFill>
                  <a:schemeClr val="bg2"/>
                </a:solidFill>
                <a:latin typeface="TH SarabunIT๙" pitchFamily="34" charset="-34"/>
                <a:cs typeface="TH SarabunIT๙" pitchFamily="34" charset="-34"/>
              </a:rPr>
              <a:t>ให้</a:t>
            </a:r>
            <a:r>
              <a:rPr lang="th-TH" sz="2000" b="1" spc="-130" dirty="0">
                <a:solidFill>
                  <a:schemeClr val="bg2"/>
                </a:solidFill>
                <a:latin typeface="TH SarabunIT๙" pitchFamily="34" charset="-34"/>
                <a:cs typeface="TH SarabunIT๙" pitchFamily="34" charset="-34"/>
              </a:rPr>
              <a:t>ความสำคัญกับความมั่นคงของชาติใน</a:t>
            </a:r>
            <a:r>
              <a:rPr lang="th-TH" sz="2000" b="1" spc="-130" dirty="0" smtClean="0">
                <a:solidFill>
                  <a:schemeClr val="bg2"/>
                </a:solidFill>
                <a:latin typeface="TH SarabunIT๙" pitchFamily="34" charset="-34"/>
                <a:cs typeface="TH SarabunIT๙" pitchFamily="34" charset="-34"/>
              </a:rPr>
              <a:t>สถาบัน</a:t>
            </a:r>
            <a:r>
              <a:rPr lang="th-TH" sz="2000" b="1" spc="-130" dirty="0" smtClean="0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  <a:t>ชาติ </a:t>
            </a:r>
            <a:r>
              <a:rPr lang="th-TH" sz="2000" b="1" spc="-130" dirty="0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  <a:t>ศาสนา </a:t>
            </a:r>
            <a:r>
              <a:rPr lang="th-TH" sz="2000" b="1" spc="-130" dirty="0" smtClean="0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  <a:t>และพระมหากษัตริย์</a:t>
            </a:r>
            <a:endParaRPr lang="th-TH" sz="2000" b="1" spc="-130" dirty="0">
              <a:solidFill>
                <a:srgbClr val="FFFF00"/>
              </a:solidFill>
              <a:latin typeface="TH SarabunIT๙" pitchFamily="34" charset="-34"/>
              <a:cs typeface="TH SarabunIT๙" pitchFamily="34" charset="-34"/>
            </a:endParaRPr>
          </a:p>
          <a:p>
            <a:pPr marL="457200" indent="-457200">
              <a:lnSpc>
                <a:spcPts val="2300"/>
              </a:lnSpc>
              <a:buClr>
                <a:schemeClr val="bg2"/>
              </a:buClr>
              <a:buSzPct val="50000"/>
              <a:buFont typeface="Wingdings" pitchFamily="2" charset="2"/>
              <a:buChar char="v"/>
            </a:pPr>
            <a:r>
              <a:rPr lang="th-TH" sz="2000" b="1" dirty="0" smtClean="0">
                <a:solidFill>
                  <a:schemeClr val="bg2"/>
                </a:solidFill>
                <a:latin typeface="TH SarabunIT๙" pitchFamily="34" charset="-34"/>
                <a:cs typeface="TH SarabunIT๙" pitchFamily="34" charset="-34"/>
              </a:rPr>
              <a:t>ขับเคลื่อน</a:t>
            </a:r>
            <a:r>
              <a:rPr lang="th-TH" sz="2000" b="1" dirty="0">
                <a:solidFill>
                  <a:schemeClr val="bg2"/>
                </a:solidFill>
                <a:latin typeface="TH SarabunIT๙" pitchFamily="34" charset="-34"/>
                <a:cs typeface="TH SarabunIT๙" pitchFamily="34" charset="-34"/>
              </a:rPr>
              <a:t>ทุกภาคส่วน </a:t>
            </a:r>
            <a:r>
              <a:rPr lang="th-TH" sz="2000" b="1" dirty="0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  <a:t>สู่สังคมคุณธรรม</a:t>
            </a: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07" t="32120" r="13731" b="16004"/>
          <a:stretch/>
        </p:blipFill>
        <p:spPr bwMode="auto">
          <a:xfrm>
            <a:off x="4346708" y="625252"/>
            <a:ext cx="3734719" cy="3319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68" t="31724" r="16691" b="18291"/>
          <a:stretch/>
        </p:blipFill>
        <p:spPr bwMode="auto">
          <a:xfrm>
            <a:off x="683568" y="750931"/>
            <a:ext cx="3578658" cy="3309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043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5" t="10986"/>
          <a:stretch/>
        </p:blipFill>
        <p:spPr bwMode="auto">
          <a:xfrm flipH="1">
            <a:off x="0" y="0"/>
            <a:ext cx="9144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สี่เหลี่ยมผืนผ้า 12"/>
          <p:cNvSpPr/>
          <p:nvPr/>
        </p:nvSpPr>
        <p:spPr>
          <a:xfrm>
            <a:off x="184806" y="-94828"/>
            <a:ext cx="86409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200" dirty="0" smtClean="0">
                <a:solidFill>
                  <a:srgbClr val="FFC000"/>
                </a:solidFill>
                <a:latin typeface="SILPAKORN70yr" pitchFamily="2" charset="-34"/>
                <a:cs typeface="SILPAKORN70yr" pitchFamily="2" charset="-34"/>
              </a:rPr>
              <a:t>กระบวนการขับเคลื่อนชุมชนคุณธรรม ฯ </a:t>
            </a:r>
            <a:r>
              <a:rPr lang="th-TH" sz="6000" b="1" dirty="0">
                <a:solidFill>
                  <a:srgbClr val="FFC000"/>
                </a:solidFill>
                <a:latin typeface="TH SarabunIT๙" pitchFamily="34" charset="-34"/>
                <a:cs typeface="TH SarabunIT๙" pitchFamily="34" charset="-34"/>
              </a:rPr>
              <a:t>๙</a:t>
            </a:r>
            <a:r>
              <a:rPr lang="th-TH" sz="3200" dirty="0">
                <a:solidFill>
                  <a:srgbClr val="FFC000"/>
                </a:solidFill>
                <a:latin typeface="SILPAKORN70yr" pitchFamily="2" charset="-34"/>
                <a:cs typeface="SILPAKORN70yr" pitchFamily="2" charset="-34"/>
              </a:rPr>
              <a:t> ขั้นตอน</a:t>
            </a: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0" y="934866"/>
            <a:ext cx="4788024" cy="4154882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86036" y="934866"/>
            <a:ext cx="676875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b="1" dirty="0">
                <a:solidFill>
                  <a:schemeClr val="bg2">
                    <a:lumMod val="9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๑. ประกาศเจตนารมณ์หรือข้อตกลงร่วมกัน</a:t>
            </a:r>
          </a:p>
          <a:p>
            <a:r>
              <a:rPr lang="th-TH" b="1" dirty="0">
                <a:solidFill>
                  <a:schemeClr val="bg2">
                    <a:lumMod val="9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๒. กำหนดปัญหาที่อยากแก้ความดีที่อยากทำ</a:t>
            </a:r>
          </a:p>
          <a:p>
            <a:r>
              <a:rPr lang="th-TH" b="1" dirty="0">
                <a:solidFill>
                  <a:schemeClr val="bg2">
                    <a:lumMod val="9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๓. จัดทำแผนการพัฒนา</a:t>
            </a:r>
          </a:p>
          <a:p>
            <a:r>
              <a:rPr lang="th-TH" b="1" dirty="0">
                <a:solidFill>
                  <a:schemeClr val="bg2">
                    <a:lumMod val="9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๔. ปฏิบัติตามแผน</a:t>
            </a:r>
          </a:p>
          <a:p>
            <a:r>
              <a:rPr lang="th-TH" b="1" dirty="0">
                <a:solidFill>
                  <a:schemeClr val="bg2">
                    <a:lumMod val="9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๕. ประเมินความสำเร็จ</a:t>
            </a:r>
          </a:p>
          <a:p>
            <a:r>
              <a:rPr lang="th-TH" b="1" dirty="0">
                <a:solidFill>
                  <a:schemeClr val="bg2">
                    <a:lumMod val="9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๖. ประกาศยกย่องเชิดชูเกียรติคนทำดี</a:t>
            </a:r>
          </a:p>
          <a:p>
            <a:r>
              <a:rPr lang="th-TH" b="1" dirty="0">
                <a:solidFill>
                  <a:schemeClr val="bg2">
                    <a:lumMod val="9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๗. เสร็จแล้วทบทวน</a:t>
            </a:r>
          </a:p>
          <a:p>
            <a:r>
              <a:rPr lang="th-TH" b="1" dirty="0">
                <a:solidFill>
                  <a:schemeClr val="bg2">
                    <a:lumMod val="9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๘.เพิ่มเติมกิจกรรมความดี</a:t>
            </a:r>
          </a:p>
          <a:p>
            <a:r>
              <a:rPr lang="th-TH" b="1" dirty="0" smtClean="0">
                <a:solidFill>
                  <a:schemeClr val="bg2">
                    <a:lumMod val="9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๙. </a:t>
            </a:r>
            <a:r>
              <a:rPr lang="th-TH" b="1" dirty="0">
                <a:solidFill>
                  <a:schemeClr val="bg2">
                    <a:lumMod val="90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สร้างองค์ความรู้ ขยายผลสู่ชุมชนอื่น</a:t>
            </a:r>
          </a:p>
        </p:txBody>
      </p:sp>
    </p:spTree>
    <p:extLst>
      <p:ext uri="{BB962C8B-B14F-4D97-AF65-F5344CB8AC3E}">
        <p14:creationId xmlns:p14="http://schemas.microsoft.com/office/powerpoint/2010/main" val="179564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เล่ม (ข้อสั่งการ พลังบวร)\_เข้าโรงพิมพ์\ภาพในเล่ม\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2" b="7924"/>
          <a:stretch/>
        </p:blipFill>
        <p:spPr bwMode="auto">
          <a:xfrm>
            <a:off x="-36512" y="0"/>
            <a:ext cx="9180512" cy="5257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สี่เหลี่ยมผืนผ้า 6"/>
          <p:cNvSpPr/>
          <p:nvPr/>
        </p:nvSpPr>
        <p:spPr>
          <a:xfrm>
            <a:off x="-36512" y="3577580"/>
            <a:ext cx="9180512" cy="2137420"/>
          </a:xfrm>
          <a:prstGeom prst="rect">
            <a:avLst/>
          </a:prstGeom>
          <a:solidFill>
            <a:schemeClr val="tx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557300" y="4109299"/>
            <a:ext cx="847919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lnSpc>
                <a:spcPts val="2400"/>
              </a:lnSpc>
              <a:buClr>
                <a:srgbClr val="C00000"/>
              </a:buClr>
            </a:pPr>
            <a:r>
              <a:rPr lang="th-TH" sz="24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	ในปี พ.ศ. </a:t>
            </a:r>
            <a:r>
              <a:rPr lang="th-TH" sz="24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๒๕๕๙ กระทรวงวัฒนธรรม มอบหมายให้สำนักงานวัฒนธรรมจังหวัดดำเนินการส่งเสริมพัฒนาชุมชนคุณธรรมฯ อย่าง</a:t>
            </a:r>
            <a:r>
              <a:rPr lang="th-TH" sz="24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ต่อเนื่อง โดย</a:t>
            </a:r>
          </a:p>
          <a:p>
            <a:pPr marL="342900" indent="-342900" algn="thaiDist">
              <a:lnSpc>
                <a:spcPts val="2400"/>
              </a:lnSpc>
              <a:buClr>
                <a:schemeClr val="bg1"/>
              </a:buClr>
              <a:buSzPct val="50000"/>
              <a:buFont typeface="Wingdings" pitchFamily="2" charset="2"/>
              <a:buChar char="v"/>
            </a:pPr>
            <a:r>
              <a:rPr lang="th-TH" sz="24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ใช้ </a:t>
            </a:r>
            <a:r>
              <a:rPr lang="th-TH" sz="3200" b="1" dirty="0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  <a:t>“บวร”</a:t>
            </a:r>
            <a:r>
              <a:rPr lang="th-TH" sz="24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เป็นกลไกสำคัญใน</a:t>
            </a:r>
            <a:r>
              <a:rPr lang="th-TH" sz="24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การดำเนินงาน </a:t>
            </a:r>
          </a:p>
          <a:p>
            <a:pPr marL="342900" indent="-342900" algn="thaiDist">
              <a:lnSpc>
                <a:spcPts val="2400"/>
              </a:lnSpc>
              <a:buClr>
                <a:schemeClr val="bg1"/>
              </a:buClr>
              <a:buSzPct val="50000"/>
              <a:buFont typeface="Wingdings" pitchFamily="2" charset="2"/>
              <a:buChar char="v"/>
            </a:pPr>
            <a:r>
              <a:rPr lang="th-TH" sz="24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ส่งเสริมพัฒนาชุมชนคุณธรรมตาม </a:t>
            </a:r>
            <a:r>
              <a:rPr lang="th-TH" sz="2400" b="1" dirty="0" smtClean="0">
                <a:solidFill>
                  <a:srgbClr val="FCF3C0"/>
                </a:solidFill>
                <a:latin typeface="TH SarabunIT๙" pitchFamily="34" charset="-34"/>
                <a:cs typeface="TH SarabunIT๙" pitchFamily="34" charset="-34"/>
              </a:rPr>
              <a:t>“หลักพีระมิดฯ” </a:t>
            </a:r>
            <a:r>
              <a:rPr lang="th-TH" sz="24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และ </a:t>
            </a:r>
            <a:r>
              <a:rPr lang="th-TH" sz="2400" b="1" dirty="0" smtClean="0">
                <a:solidFill>
                  <a:srgbClr val="FCF3C0"/>
                </a:solidFill>
                <a:latin typeface="TH SarabunIT๙" pitchFamily="34" charset="-34"/>
                <a:cs typeface="TH SarabunIT๙" pitchFamily="34" charset="-34"/>
              </a:rPr>
              <a:t>“เกณฑ์</a:t>
            </a:r>
            <a:r>
              <a:rPr lang="th-TH" sz="2400" b="1" dirty="0">
                <a:solidFill>
                  <a:srgbClr val="FCF3C0"/>
                </a:solidFill>
                <a:latin typeface="TH SarabunIT๙" pitchFamily="34" charset="-34"/>
                <a:cs typeface="TH SarabunIT๙" pitchFamily="34" charset="-34"/>
              </a:rPr>
              <a:t>ตัวชี้วัด ๙ </a:t>
            </a:r>
            <a:r>
              <a:rPr lang="th-TH" sz="2400" b="1" dirty="0" smtClean="0">
                <a:solidFill>
                  <a:srgbClr val="FCF3C0"/>
                </a:solidFill>
                <a:latin typeface="TH SarabunIT๙" pitchFamily="34" charset="-34"/>
                <a:cs typeface="TH SarabunIT๙" pitchFamily="34" charset="-34"/>
              </a:rPr>
              <a:t>ขั้นตอน”</a:t>
            </a:r>
          </a:p>
          <a:p>
            <a:pPr marL="342900" indent="-342900" algn="thaiDist">
              <a:lnSpc>
                <a:spcPts val="2400"/>
              </a:lnSpc>
              <a:buClr>
                <a:schemeClr val="bg1"/>
              </a:buClr>
              <a:buSzPct val="50000"/>
              <a:buFont typeface="Wingdings" pitchFamily="2" charset="2"/>
              <a:buChar char="v"/>
            </a:pPr>
            <a:r>
              <a:rPr lang="th-TH" sz="24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เกิดชุมชน</a:t>
            </a:r>
            <a:r>
              <a:rPr lang="th-TH" sz="24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คุณธรรมระดับต่างๆ ทั่วประเทศ กว่า ๒๒,๐๐๐ ชุมชน</a:t>
            </a:r>
          </a:p>
        </p:txBody>
      </p:sp>
      <p:sp>
        <p:nvSpPr>
          <p:cNvPr id="9" name="สี่เหลี่ยมผืนผ้า 12"/>
          <p:cNvSpPr/>
          <p:nvPr/>
        </p:nvSpPr>
        <p:spPr>
          <a:xfrm>
            <a:off x="557300" y="3649588"/>
            <a:ext cx="68950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dirty="0" smtClean="0">
                <a:solidFill>
                  <a:schemeClr val="bg2"/>
                </a:solidFill>
                <a:latin typeface="SILPAKORN70yr" pitchFamily="2" charset="-34"/>
                <a:cs typeface="SILPAKORN70yr" pitchFamily="2" charset="-34"/>
              </a:rPr>
              <a:t>“บวร” กลไกการขับเคลื่อนชุมชนคุณธรรมฯ </a:t>
            </a:r>
          </a:p>
        </p:txBody>
      </p:sp>
    </p:spTree>
    <p:extLst>
      <p:ext uri="{BB962C8B-B14F-4D97-AF65-F5344CB8AC3E}">
        <p14:creationId xmlns:p14="http://schemas.microsoft.com/office/powerpoint/2010/main" val="348983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ในภาพอาจจะมี 12 คน, คนที่ยิ้ม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7"/>
          <a:stretch/>
        </p:blipFill>
        <p:spPr bwMode="auto">
          <a:xfrm>
            <a:off x="0" y="0"/>
            <a:ext cx="9177385" cy="5778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-1" y="0"/>
            <a:ext cx="9177386" cy="2425453"/>
          </a:xfrm>
          <a:prstGeom prst="rect">
            <a:avLst/>
          </a:prstGeom>
          <a:solidFill>
            <a:srgbClr val="63252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12"/>
          <p:cNvSpPr/>
          <p:nvPr/>
        </p:nvSpPr>
        <p:spPr>
          <a:xfrm>
            <a:off x="1763688" y="131930"/>
            <a:ext cx="61926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dirty="0" smtClean="0">
                <a:solidFill>
                  <a:srgbClr val="F9E883"/>
                </a:solidFill>
                <a:latin typeface="SILPAKORN70yr" pitchFamily="2" charset="-34"/>
                <a:cs typeface="SILPAKORN70yr" pitchFamily="2" charset="-34"/>
              </a:rPr>
              <a:t>สถานะชุมชนคุณธรรม ฯ ทั่วประเทศ</a:t>
            </a:r>
          </a:p>
        </p:txBody>
      </p:sp>
      <p:sp>
        <p:nvSpPr>
          <p:cNvPr id="41" name="สี่เหลี่ยมผืนผ้า 40"/>
          <p:cNvSpPr/>
          <p:nvPr/>
        </p:nvSpPr>
        <p:spPr>
          <a:xfrm>
            <a:off x="-1" y="662465"/>
            <a:ext cx="9177385" cy="1546963"/>
          </a:xfrm>
          <a:prstGeom prst="rect">
            <a:avLst/>
          </a:prstGeom>
          <a:solidFill>
            <a:srgbClr val="632523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3" name="สี่เหลี่ยมผืนผ้า 5"/>
          <p:cNvSpPr/>
          <p:nvPr/>
        </p:nvSpPr>
        <p:spPr>
          <a:xfrm>
            <a:off x="5544528" y="5113374"/>
            <a:ext cx="682037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buClr>
                <a:srgbClr val="C00000"/>
              </a:buClr>
            </a:pPr>
            <a:r>
              <a:rPr lang="th-TH" sz="24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ฐานข้อมูล  ณ วันที่ </a:t>
            </a:r>
            <a:r>
              <a:rPr lang="th-TH" sz="24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๓๐ กันยายน ๒๕๖๒</a:t>
            </a:r>
          </a:p>
        </p:txBody>
      </p:sp>
      <p:graphicFrame>
        <p:nvGraphicFramePr>
          <p:cNvPr id="3" name="ตาราง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3712272"/>
              </p:ext>
            </p:extLst>
          </p:nvPr>
        </p:nvGraphicFramePr>
        <p:xfrm>
          <a:off x="1096304" y="662465"/>
          <a:ext cx="6984776" cy="140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7881"/>
                <a:gridCol w="4796895"/>
              </a:tblGrid>
              <a:tr h="936104"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>
                          <a:solidFill>
                            <a:schemeClr val="bg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ส่งเสริมคุณธรรม                         คุณธรรม                      ต้นแบบ</a:t>
                      </a:r>
                    </a:p>
                  </a:txBody>
                  <a:tcP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3735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dirty="0" smtClean="0">
                          <a:solidFill>
                            <a:schemeClr val="bg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๑๐,๗๗๓ ชุมชน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dirty="0" smtClean="0">
                          <a:solidFill>
                            <a:schemeClr val="bg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๗,๗๗๙  ชุมชน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dirty="0" smtClean="0">
                          <a:solidFill>
                            <a:schemeClr val="bg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๔,๒๕๓ ชุมชน</a:t>
                      </a:r>
                      <a:endParaRPr lang="th-TH" sz="2000" dirty="0">
                        <a:solidFill>
                          <a:schemeClr val="bg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3735">
                        <a:alpha val="50196"/>
                      </a:srgbClr>
                    </a:solidFill>
                  </a:tcPr>
                </a:tc>
              </a:tr>
              <a:tr h="35519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 smtClean="0">
                          <a:solidFill>
                            <a:schemeClr val="bg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รวม</a:t>
                      </a:r>
                      <a:endParaRPr lang="th-TH" sz="2000" b="1" dirty="0">
                        <a:solidFill>
                          <a:schemeClr val="bg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3735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 smtClean="0">
                          <a:solidFill>
                            <a:schemeClr val="bg1"/>
                          </a:solidFill>
                          <a:latin typeface="TH SarabunIT๙" pitchFamily="34" charset="-34"/>
                          <a:cs typeface="TH SarabunIT๙" pitchFamily="34" charset="-34"/>
                        </a:rPr>
                        <a:t>๒๒,๘๐๕ ชุมชน</a:t>
                      </a:r>
                      <a:endParaRPr lang="th-TH" sz="2000" b="1" dirty="0">
                        <a:solidFill>
                          <a:schemeClr val="bg1"/>
                        </a:solidFill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3735">
                        <a:alpha val="50196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357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ผลการค้นหารูปภาพสำหรับ พระสอนหนังสือ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7" b="342"/>
          <a:stretch/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สี่เหลี่ยมผืนผ้า 5"/>
          <p:cNvSpPr/>
          <p:nvPr/>
        </p:nvSpPr>
        <p:spPr>
          <a:xfrm>
            <a:off x="-36512" y="4165838"/>
            <a:ext cx="9180512" cy="1283950"/>
          </a:xfrm>
          <a:prstGeom prst="rect">
            <a:avLst/>
          </a:prstGeom>
          <a:solidFill>
            <a:srgbClr val="7F7F7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51520" y="4741902"/>
            <a:ext cx="86404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lnSpc>
                <a:spcPts val="2400"/>
              </a:lnSpc>
              <a:buClr>
                <a:srgbClr val="C00000"/>
              </a:buClr>
            </a:pPr>
            <a:r>
              <a:rPr lang="th-TH" sz="32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“บวร” </a:t>
            </a:r>
            <a:r>
              <a:rPr lang="th-TH" sz="24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เป็นบุคคลที่</a:t>
            </a:r>
            <a:r>
              <a:rPr lang="th-TH" sz="2400" b="1" dirty="0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  <a:t>เสียสละ</a:t>
            </a:r>
            <a:r>
              <a:rPr lang="th-TH" sz="24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 อุทิศตนเพื่อ</a:t>
            </a:r>
            <a:r>
              <a:rPr lang="th-TH" sz="2400" b="1" dirty="0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  <a:t>ส่วนรวม</a:t>
            </a:r>
            <a:r>
              <a:rPr lang="th-TH" sz="24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 ลด ละ เลิก</a:t>
            </a:r>
            <a:r>
              <a:rPr lang="th-TH" sz="2400" b="1" dirty="0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  <a:t>อัตตา</a:t>
            </a:r>
            <a:r>
              <a:rPr lang="th-TH" sz="24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หรือความมีตัวตน </a:t>
            </a:r>
            <a:r>
              <a:rPr lang="th-TH" sz="2400" b="1" spc="-4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จะต้องลดความรู้สึกส่วนตัวลง อดทน อดกลั้นต่อสิ่งรอบข้าง มีจุดมุ่งหมายที่แรง</a:t>
            </a:r>
            <a:r>
              <a:rPr lang="th-TH" sz="2400" b="1" spc="-40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กล้ามี</a:t>
            </a:r>
            <a:r>
              <a:rPr lang="th-TH" sz="2400" b="1" spc="-4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อุดมการณ์</a:t>
            </a:r>
            <a:r>
              <a:rPr lang="th-TH" sz="24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ทำงานเพื่อส่วนรวม </a:t>
            </a:r>
          </a:p>
        </p:txBody>
      </p:sp>
      <p:sp>
        <p:nvSpPr>
          <p:cNvPr id="5" name="สี่เหลี่ยมผืนผ้า 12"/>
          <p:cNvSpPr/>
          <p:nvPr/>
        </p:nvSpPr>
        <p:spPr>
          <a:xfrm>
            <a:off x="323528" y="4295537"/>
            <a:ext cx="943304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000" dirty="0">
                <a:solidFill>
                  <a:srgbClr val="FCF3C0"/>
                </a:solidFill>
                <a:latin typeface="SILPAKORN70yr" pitchFamily="2" charset="-34"/>
                <a:cs typeface="SILPAKORN70yr" pitchFamily="2" charset="-34"/>
              </a:rPr>
              <a:t>บวร : แกนนำสำคัญในการขับเคลื่อนให้เกิดสังคม</a:t>
            </a:r>
            <a:r>
              <a:rPr lang="th-TH" sz="3000" dirty="0" smtClean="0">
                <a:solidFill>
                  <a:srgbClr val="FCF3C0"/>
                </a:solidFill>
                <a:latin typeface="SILPAKORN70yr" pitchFamily="2" charset="-34"/>
                <a:cs typeface="SILPAKORN70yr" pitchFamily="2" charset="-34"/>
              </a:rPr>
              <a:t>คุณธรรม</a:t>
            </a:r>
            <a:endParaRPr lang="th-TH" sz="3000" dirty="0">
              <a:solidFill>
                <a:srgbClr val="FCF3C0"/>
              </a:solidFill>
              <a:latin typeface="SILPAKORN70yr" pitchFamily="2" charset="-34"/>
              <a:cs typeface="SILPAKORN70yr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0587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0" y="-53869"/>
            <a:ext cx="9144001" cy="5935705"/>
            <a:chOff x="-1636399" y="138415"/>
            <a:chExt cx="5661451" cy="3675055"/>
          </a:xfrm>
        </p:grpSpPr>
        <p:pic>
          <p:nvPicPr>
            <p:cNvPr id="1026" name="Picture 2" descr="C:\Users\user\Desktop\บ้านฉัน ตัวจบ(ล่าสุด)\237 ภาพ (ผ่านการตรวจสอบคุณสมบัติเบื้องต้น)\33.jpe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681"/>
            <a:stretch/>
          </p:blipFill>
          <p:spPr bwMode="auto">
            <a:xfrm>
              <a:off x="-1636399" y="1924520"/>
              <a:ext cx="2851690" cy="1888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C:\Users\user\Desktop\บ้านฉัน ตัวจบ(ล่าสุด)\237 ภาพ (ผ่านการตรวจสอบคุณสมบัติเบื้องต้น)\41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50"/>
            <a:stretch/>
          </p:blipFill>
          <p:spPr bwMode="auto">
            <a:xfrm>
              <a:off x="1210044" y="1918918"/>
              <a:ext cx="2815008" cy="18226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C:\Users\user\Desktop\บ้านฉัน ตัวจบ(ล่าสุด)\237 ภาพ (ผ่านการตรวจสอบคุณสมบัติเบื้องต้น)\168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2"/>
            <a:stretch/>
          </p:blipFill>
          <p:spPr bwMode="auto">
            <a:xfrm>
              <a:off x="-1636399" y="138415"/>
              <a:ext cx="2846444" cy="1786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C:\Users\user\Desktop\บ้านฉัน ตัวจบ(ล่าสุด)\237 ภาพ (ผ่านการตรวจสอบคุณสมบัติเบื้องต้น)\131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82"/>
            <a:stretch/>
          </p:blipFill>
          <p:spPr bwMode="auto">
            <a:xfrm>
              <a:off x="1215291" y="161347"/>
              <a:ext cx="2809760" cy="17667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สี่เหลี่ยมผืนผ้า 10"/>
          <p:cNvSpPr/>
          <p:nvPr/>
        </p:nvSpPr>
        <p:spPr>
          <a:xfrm>
            <a:off x="0" y="4564450"/>
            <a:ext cx="9144000" cy="936104"/>
          </a:xfrm>
          <a:prstGeom prst="rect">
            <a:avLst/>
          </a:prstGeom>
          <a:solidFill>
            <a:srgbClr val="7F7F7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5"/>
          <p:cNvSpPr/>
          <p:nvPr/>
        </p:nvSpPr>
        <p:spPr>
          <a:xfrm>
            <a:off x="72008" y="4679948"/>
            <a:ext cx="9036496" cy="7148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ts val="2400"/>
              </a:lnSpc>
              <a:spcBef>
                <a:spcPts val="1200"/>
              </a:spcBef>
              <a:buClr>
                <a:srgbClr val="C00000"/>
              </a:buClr>
            </a:pPr>
            <a:r>
              <a:rPr lang="th-TH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b="1" dirty="0" smtClean="0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4800" b="1" dirty="0" smtClean="0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  <a:t>“</a:t>
            </a:r>
            <a:r>
              <a:rPr lang="th-TH" sz="4800" b="1" dirty="0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  <a:t>บ” </a:t>
            </a:r>
            <a:r>
              <a:rPr lang="th-TH" sz="24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แทนความหมาย </a:t>
            </a:r>
            <a:r>
              <a:rPr lang="th-TH" sz="2400" b="1" dirty="0" smtClean="0">
                <a:solidFill>
                  <a:srgbClr val="F6DB3C"/>
                </a:solidFill>
                <a:latin typeface="TH SarabunIT๙" pitchFamily="34" charset="-34"/>
                <a:cs typeface="TH SarabunIT๙" pitchFamily="34" charset="-34"/>
              </a:rPr>
              <a:t>“บ้าน”  </a:t>
            </a:r>
            <a:r>
              <a:rPr lang="th-TH" sz="24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ซึ่งหมายถึง</a:t>
            </a:r>
            <a:r>
              <a:rPr lang="th-TH" sz="2400" b="1" dirty="0" smtClean="0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  <a:t>สถาบันครอบครัว </a:t>
            </a:r>
            <a:r>
              <a:rPr lang="th-TH" sz="24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ประกอบด้วย ชาวบ้าน กลุ่มบุคคลต่างๆ ในชุมชน เช่น </a:t>
            </a:r>
            <a:r>
              <a:rPr lang="th-TH" sz="2400" b="1" dirty="0" smtClean="0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  <a:t>ผู้นำตามธรรมชาติ ผู้สูงอายุ เด็ก เยาวชน ปราชญ์ชาวบ้าน ภูมิปัญญาท้องถิ่น ฯลฯ</a:t>
            </a:r>
          </a:p>
        </p:txBody>
      </p:sp>
      <p:sp>
        <p:nvSpPr>
          <p:cNvPr id="5" name="สี่เหลี่ยมผืนผ้า 12"/>
          <p:cNvSpPr/>
          <p:nvPr/>
        </p:nvSpPr>
        <p:spPr>
          <a:xfrm>
            <a:off x="1183712" y="111690"/>
            <a:ext cx="83485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dirty="0">
                <a:solidFill>
                  <a:srgbClr val="FCF3C0"/>
                </a:solidFill>
                <a:latin typeface="SILPAKORN70yr" pitchFamily="2" charset="-34"/>
                <a:cs typeface="SILPAKORN70yr" pitchFamily="2" charset="-34"/>
              </a:rPr>
              <a:t>บวร</a:t>
            </a:r>
            <a:r>
              <a:rPr lang="th-TH" sz="2400" dirty="0">
                <a:solidFill>
                  <a:srgbClr val="FCF3C0"/>
                </a:solidFill>
                <a:latin typeface="SILPAKORN70yr" pitchFamily="2" charset="-34"/>
                <a:cs typeface="SILPAKORN70yr" pitchFamily="2" charset="-34"/>
              </a:rPr>
              <a:t> : แกนนำสำคัญในการขับเคลื่อนให้เกิดสังคม</a:t>
            </a:r>
            <a:r>
              <a:rPr lang="th-TH" sz="2400" dirty="0" smtClean="0">
                <a:solidFill>
                  <a:srgbClr val="FCF3C0"/>
                </a:solidFill>
                <a:latin typeface="SILPAKORN70yr" pitchFamily="2" charset="-34"/>
                <a:cs typeface="SILPAKORN70yr" pitchFamily="2" charset="-34"/>
              </a:rPr>
              <a:t>คุณธรรม</a:t>
            </a:r>
            <a:endParaRPr lang="th-TH" sz="2400" dirty="0">
              <a:solidFill>
                <a:srgbClr val="FCF3C0"/>
              </a:solidFill>
              <a:latin typeface="SILPAKORN70yr" pitchFamily="2" charset="-34"/>
              <a:cs typeface="SILPAKORN70yr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9014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User\Desktop\DSC03528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3" t="27754" r="9785" b="839"/>
          <a:stretch/>
        </p:blipFill>
        <p:spPr bwMode="auto">
          <a:xfrm>
            <a:off x="-6546" y="-16767"/>
            <a:ext cx="9150546" cy="573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-6546" y="4534076"/>
            <a:ext cx="9144000" cy="1079326"/>
          </a:xfrm>
          <a:prstGeom prst="rect">
            <a:avLst/>
          </a:prstGeom>
          <a:solidFill>
            <a:srgbClr val="EEECE1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-108520" y="4935718"/>
            <a:ext cx="91364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1800" b="1" spc="-100" dirty="0" smtClean="0">
                <a:solidFill>
                  <a:srgbClr val="7C640A"/>
                </a:solidFill>
                <a:latin typeface="TH SarabunIT๙" pitchFamily="34" charset="-34"/>
                <a:cs typeface="TH SarabunIT๙" pitchFamily="34" charset="-34"/>
              </a:rPr>
              <a:t>พระปฐมบรมราชโองการ</a:t>
            </a:r>
          </a:p>
          <a:p>
            <a:pPr algn="ctr"/>
            <a:r>
              <a:rPr lang="th-TH" sz="1800" b="1" spc="-100" dirty="0" smtClean="0">
                <a:solidFill>
                  <a:srgbClr val="7C640A"/>
                </a:solidFill>
                <a:latin typeface="TH SarabunIT๙" pitchFamily="34" charset="-34"/>
                <a:cs typeface="TH SarabunIT๙" pitchFamily="34" charset="-34"/>
              </a:rPr>
              <a:t>พระบาทสมเด็จ</a:t>
            </a:r>
            <a:r>
              <a:rPr lang="th-TH" sz="1800" b="1" spc="-100" dirty="0">
                <a:solidFill>
                  <a:srgbClr val="7C640A"/>
                </a:solidFill>
                <a:latin typeface="TH SarabunIT๙" pitchFamily="34" charset="-34"/>
                <a:cs typeface="TH SarabunIT๙" pitchFamily="34" charset="-34"/>
              </a:rPr>
              <a:t>พระ</a:t>
            </a:r>
            <a:r>
              <a:rPr lang="th-TH" sz="1800" b="1" spc="-100" dirty="0" err="1">
                <a:solidFill>
                  <a:srgbClr val="7C640A"/>
                </a:solidFill>
                <a:latin typeface="TH SarabunIT๙" pitchFamily="34" charset="-34"/>
                <a:cs typeface="TH SarabunIT๙" pitchFamily="34" charset="-34"/>
              </a:rPr>
              <a:t>ปรเมนทร</a:t>
            </a:r>
            <a:r>
              <a:rPr lang="th-TH" sz="1800" b="1" spc="-100" dirty="0">
                <a:solidFill>
                  <a:srgbClr val="7C640A"/>
                </a:solidFill>
                <a:latin typeface="TH SarabunIT๙" pitchFamily="34" charset="-34"/>
                <a:cs typeface="TH SarabunIT๙" pitchFamily="34" charset="-34"/>
              </a:rPr>
              <a:t>รามาธิบดีศรีสิ</a:t>
            </a:r>
            <a:r>
              <a:rPr lang="th-TH" sz="1800" b="1" spc="-100" dirty="0" err="1">
                <a:solidFill>
                  <a:srgbClr val="7C640A"/>
                </a:solidFill>
                <a:latin typeface="TH SarabunIT๙" pitchFamily="34" charset="-34"/>
                <a:cs typeface="TH SarabunIT๙" pitchFamily="34" charset="-34"/>
              </a:rPr>
              <a:t>นทร</a:t>
            </a:r>
            <a:r>
              <a:rPr lang="th-TH" sz="1800" b="1" spc="-100" dirty="0">
                <a:solidFill>
                  <a:srgbClr val="7C640A"/>
                </a:solidFill>
                <a:latin typeface="TH SarabunIT๙" pitchFamily="34" charset="-34"/>
                <a:cs typeface="TH SarabunIT๙" pitchFamily="34" charset="-34"/>
              </a:rPr>
              <a:t> มหา</a:t>
            </a:r>
            <a:r>
              <a:rPr lang="th-TH" sz="1800" b="1" spc="-100" dirty="0" err="1">
                <a:solidFill>
                  <a:srgbClr val="7C640A"/>
                </a:solidFill>
                <a:latin typeface="TH SarabunIT๙" pitchFamily="34" charset="-34"/>
                <a:cs typeface="TH SarabunIT๙" pitchFamily="34" charset="-34"/>
              </a:rPr>
              <a:t>วชิรา</a:t>
            </a:r>
            <a:r>
              <a:rPr lang="th-TH" sz="1800" b="1" spc="-100" dirty="0">
                <a:solidFill>
                  <a:srgbClr val="7C640A"/>
                </a:solidFill>
                <a:latin typeface="TH SarabunIT๙" pitchFamily="34" charset="-34"/>
                <a:cs typeface="TH SarabunIT๙" pitchFamily="34" charset="-34"/>
              </a:rPr>
              <a:t>ลง</a:t>
            </a:r>
            <a:r>
              <a:rPr lang="th-TH" sz="1800" b="1" spc="-100" dirty="0" err="1">
                <a:solidFill>
                  <a:srgbClr val="7C640A"/>
                </a:solidFill>
                <a:latin typeface="TH SarabunIT๙" pitchFamily="34" charset="-34"/>
                <a:cs typeface="TH SarabunIT๙" pitchFamily="34" charset="-34"/>
              </a:rPr>
              <a:t>กรณ</a:t>
            </a:r>
            <a:r>
              <a:rPr lang="th-TH" sz="1800" b="1" spc="-100" dirty="0">
                <a:solidFill>
                  <a:srgbClr val="7C640A"/>
                </a:solidFill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1800" b="1" spc="-100" dirty="0" err="1">
                <a:solidFill>
                  <a:srgbClr val="7C640A"/>
                </a:solidFill>
                <a:latin typeface="TH SarabunIT๙" pitchFamily="34" charset="-34"/>
                <a:cs typeface="TH SarabunIT๙" pitchFamily="34" charset="-34"/>
              </a:rPr>
              <a:t>พระวชิร</a:t>
            </a:r>
            <a:r>
              <a:rPr lang="th-TH" sz="1800" b="1" spc="-100" dirty="0">
                <a:solidFill>
                  <a:srgbClr val="7C640A"/>
                </a:solidFill>
                <a:latin typeface="TH SarabunIT๙" pitchFamily="34" charset="-34"/>
                <a:cs typeface="TH SarabunIT๙" pitchFamily="34" charset="-34"/>
              </a:rPr>
              <a:t>เกล้าเจ้าอยู่หัว</a:t>
            </a:r>
            <a:r>
              <a:rPr lang="th-TH" sz="1800" b="1" dirty="0">
                <a:solidFill>
                  <a:srgbClr val="7C640A"/>
                </a:solidFill>
                <a:latin typeface="TH SarabunIT๙" pitchFamily="34" charset="-34"/>
                <a:cs typeface="TH SarabunIT๙" pitchFamily="34" charset="-34"/>
              </a:rPr>
              <a:t> </a:t>
            </a:r>
            <a:endParaRPr lang="th-TH" sz="1800" b="1" dirty="0" smtClean="0">
              <a:solidFill>
                <a:srgbClr val="7C640A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-276816" y="4663548"/>
            <a:ext cx="96708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1800" b="1" dirty="0">
                <a:solidFill>
                  <a:srgbClr val="7C640A"/>
                </a:solidFill>
                <a:latin typeface="SILPAKORN70yr" pitchFamily="2" charset="-34"/>
                <a:cs typeface="SILPAKORN70yr" pitchFamily="2" charset="-34"/>
              </a:rPr>
              <a:t> “เราจะสืบสาน รักษา และต่อยอด และครองแผ่นดินโดยธรรม เพื่อประโยชน์สุขแห่งอาณาราษฎร</a:t>
            </a:r>
            <a:r>
              <a:rPr lang="th-TH" sz="1800" b="1" dirty="0" smtClean="0">
                <a:solidFill>
                  <a:srgbClr val="7C640A"/>
                </a:solidFill>
                <a:latin typeface="SILPAKORN70yr" pitchFamily="2" charset="-34"/>
                <a:cs typeface="SILPAKORN70yr" pitchFamily="2" charset="-34"/>
              </a:rPr>
              <a:t>ตลอดไป</a:t>
            </a:r>
            <a:r>
              <a:rPr lang="en-US" sz="1800" b="1" dirty="0" smtClean="0">
                <a:solidFill>
                  <a:srgbClr val="7C640A"/>
                </a:solidFill>
                <a:latin typeface="SILPAKORN70yr" pitchFamily="2" charset="-34"/>
                <a:cs typeface="SILPAKORN70yr" pitchFamily="2" charset="-34"/>
              </a:rPr>
              <a:t>”</a:t>
            </a:r>
            <a:endParaRPr lang="th-TH" sz="1800" b="1" dirty="0">
              <a:solidFill>
                <a:srgbClr val="7C640A"/>
              </a:solidFill>
              <a:latin typeface="SILPAKORN70yr" pitchFamily="2" charset="-34"/>
              <a:cs typeface="SILPAKORN70yr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8553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12"/>
          <p:cNvSpPr/>
          <p:nvPr/>
        </p:nvSpPr>
        <p:spPr>
          <a:xfrm>
            <a:off x="945585" y="87860"/>
            <a:ext cx="7274007" cy="584775"/>
          </a:xfrm>
          <a:prstGeom prst="rect">
            <a:avLst/>
          </a:prstGeom>
          <a:solidFill>
            <a:schemeClr val="tx1">
              <a:lumMod val="65000"/>
              <a:lumOff val="35000"/>
              <a:alpha val="50196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3200" dirty="0">
                <a:solidFill>
                  <a:srgbClr val="F6DB3C"/>
                </a:solidFill>
                <a:latin typeface="SILPAKORN70yr" pitchFamily="2" charset="-34"/>
                <a:cs typeface="SILPAKORN70yr" pitchFamily="2" charset="-34"/>
              </a:rPr>
              <a:t>บวร</a:t>
            </a:r>
            <a:r>
              <a:rPr lang="th-TH" sz="2400" dirty="0">
                <a:solidFill>
                  <a:srgbClr val="F6DB3C"/>
                </a:solidFill>
                <a:latin typeface="SILPAKORN70yr" pitchFamily="2" charset="-34"/>
                <a:cs typeface="SILPAKORN70yr" pitchFamily="2" charset="-34"/>
              </a:rPr>
              <a:t> : แกนนำสำคัญในการขับเคลื่อนให้เกิดสังคม</a:t>
            </a:r>
            <a:r>
              <a:rPr lang="th-TH" sz="2400" dirty="0" smtClean="0">
                <a:solidFill>
                  <a:srgbClr val="F6DB3C"/>
                </a:solidFill>
                <a:latin typeface="SILPAKORN70yr" pitchFamily="2" charset="-34"/>
                <a:cs typeface="SILPAKORN70yr" pitchFamily="2" charset="-34"/>
              </a:rPr>
              <a:t>คุณธรรม</a:t>
            </a:r>
            <a:endParaRPr lang="th-TH" sz="2400" dirty="0">
              <a:solidFill>
                <a:srgbClr val="F6DB3C"/>
              </a:solidFill>
              <a:latin typeface="SILPAKORN70yr" pitchFamily="2" charset="-34"/>
              <a:cs typeface="SILPAKORN70yr" pitchFamily="2" charset="-34"/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-36513" y="4657700"/>
            <a:ext cx="9191102" cy="1057300"/>
          </a:xfrm>
          <a:prstGeom prst="rect">
            <a:avLst/>
          </a:prstGeom>
          <a:solidFill>
            <a:srgbClr val="345E4D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5"/>
          <p:cNvSpPr/>
          <p:nvPr/>
        </p:nvSpPr>
        <p:spPr>
          <a:xfrm>
            <a:off x="77649" y="4729708"/>
            <a:ext cx="9055092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thaiDist">
              <a:lnSpc>
                <a:spcPts val="2400"/>
              </a:lnSpc>
              <a:spcBef>
                <a:spcPts val="1200"/>
              </a:spcBef>
              <a:buClr>
                <a:srgbClr val="C00000"/>
              </a:buClr>
            </a:pPr>
            <a:r>
              <a:rPr lang="th-TH" sz="4400" b="1" spc="-50" dirty="0" smtClean="0">
                <a:solidFill>
                  <a:srgbClr val="F6DB3C"/>
                </a:solidFill>
                <a:latin typeface="TH SarabunIT๙" pitchFamily="34" charset="-34"/>
                <a:cs typeface="TH SarabunIT๙" pitchFamily="34" charset="-34"/>
              </a:rPr>
              <a:t>“</a:t>
            </a:r>
            <a:r>
              <a:rPr lang="th-TH" sz="4400" b="1" spc="-50" dirty="0">
                <a:solidFill>
                  <a:srgbClr val="F6DB3C"/>
                </a:solidFill>
                <a:latin typeface="TH SarabunIT๙" pitchFamily="34" charset="-34"/>
                <a:cs typeface="TH SarabunIT๙" pitchFamily="34" charset="-34"/>
              </a:rPr>
              <a:t>ว</a:t>
            </a:r>
            <a:r>
              <a:rPr lang="th-TH" sz="4400" b="1" spc="-50" dirty="0" smtClean="0">
                <a:solidFill>
                  <a:srgbClr val="F6DB3C"/>
                </a:solidFill>
                <a:latin typeface="TH SarabunIT๙" pitchFamily="34" charset="-34"/>
                <a:cs typeface="TH SarabunIT๙" pitchFamily="34" charset="-34"/>
              </a:rPr>
              <a:t>”</a:t>
            </a:r>
            <a:r>
              <a:rPr lang="th-TH" sz="2400" b="1" spc="-50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แทนความหมาย </a:t>
            </a:r>
            <a:r>
              <a:rPr lang="th-TH" sz="2400" b="1" spc="-50" dirty="0" smtClean="0">
                <a:solidFill>
                  <a:srgbClr val="F6DB3C"/>
                </a:solidFill>
                <a:latin typeface="TH SarabunIT๙" pitchFamily="34" charset="-34"/>
                <a:cs typeface="TH SarabunIT๙" pitchFamily="34" charset="-34"/>
              </a:rPr>
              <a:t>“วัด” </a:t>
            </a:r>
            <a:r>
              <a:rPr lang="th-TH" b="1" spc="-50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ซึ่ง</a:t>
            </a:r>
            <a:r>
              <a:rPr lang="th-TH" sz="2400" b="1" spc="-50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หมายถึง</a:t>
            </a:r>
            <a:r>
              <a:rPr lang="th-TH" sz="2400" b="1" spc="-50" dirty="0" smtClean="0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  <a:t>สถาบันศาสนาทุกศาสนา</a:t>
            </a:r>
            <a:r>
              <a:rPr lang="th-TH" sz="2400" b="1" spc="-50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ในชุมชนนั้นๆ </a:t>
            </a:r>
            <a:r>
              <a:rPr lang="th-TH" sz="2400" b="1" spc="-50" dirty="0" smtClean="0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  <a:t>ประกอบด้วย ผู้นำทางศาสนา</a:t>
            </a:r>
            <a:r>
              <a:rPr lang="th-TH" sz="2400" b="1" dirty="0" smtClean="0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  <a:t>ของแต่ละศาสนา</a:t>
            </a:r>
            <a:r>
              <a:rPr lang="th-TH" sz="24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 ไม่ว่าจะเป็นพุทธ คริสต์ อิสลาม พราหมณ์ ฮินดู </a:t>
            </a:r>
            <a:r>
              <a:rPr lang="th-TH" sz="2400" b="1" dirty="0" err="1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ซิกข์</a:t>
            </a:r>
            <a:r>
              <a:rPr lang="th-TH" sz="24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 เช่น เจ้าอาวาส บาทหลวง </a:t>
            </a:r>
            <a:r>
              <a:rPr lang="th-TH" sz="2400" b="1" dirty="0" err="1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อิมหม่าม</a:t>
            </a:r>
            <a:r>
              <a:rPr lang="th-TH" sz="24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 คอ</a:t>
            </a:r>
            <a:r>
              <a:rPr lang="th-TH" sz="2400" b="1" dirty="0" err="1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เต็บ</a:t>
            </a:r>
            <a:r>
              <a:rPr lang="th-TH" sz="24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 บิหลั่น เป็นต้น</a:t>
            </a:r>
            <a:endParaRPr lang="th-TH" sz="2400" b="1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36513" y="553243"/>
            <a:ext cx="9191101" cy="4087530"/>
            <a:chOff x="15644" y="553244"/>
            <a:chExt cx="9020852" cy="3805630"/>
          </a:xfrm>
        </p:grpSpPr>
        <p:pic>
          <p:nvPicPr>
            <p:cNvPr id="2053" name="Picture 5" descr="C:\Users\user\Desktop\pptttttt\AW Bawon OK mail-page-012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321"/>
            <a:stretch/>
          </p:blipFill>
          <p:spPr bwMode="auto">
            <a:xfrm>
              <a:off x="15645" y="553244"/>
              <a:ext cx="9020851" cy="1767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" name="Group 1"/>
            <p:cNvGrpSpPr/>
            <p:nvPr/>
          </p:nvGrpSpPr>
          <p:grpSpPr>
            <a:xfrm>
              <a:off x="15644" y="2296334"/>
              <a:ext cx="9020851" cy="2062540"/>
              <a:chOff x="-79586" y="2241536"/>
              <a:chExt cx="9813051" cy="2243670"/>
            </a:xfrm>
          </p:grpSpPr>
          <p:pic>
            <p:nvPicPr>
              <p:cNvPr id="2056" name="Picture 8" descr="F:\_โกดังสิงห์\_กล่องใส่รูป\2.ศาสนา\12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97" t="5673"/>
              <a:stretch/>
            </p:blipFill>
            <p:spPr bwMode="auto">
              <a:xfrm>
                <a:off x="-79586" y="2241536"/>
                <a:ext cx="3261206" cy="22436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7" name="Picture 9" descr="F:\_โกดังสิงห์\_กล่องใส่รูป\2.ศาสนา\4ะ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81620" y="2241537"/>
                <a:ext cx="3245964" cy="22436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8" name="Picture 10" descr="F:\_โกดังสิงห์\_กล่องใส่รูป\2.ศาสนา\7.บือแนยาโมง 1.4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472" r="2615"/>
              <a:stretch/>
            </p:blipFill>
            <p:spPr bwMode="auto">
              <a:xfrm>
                <a:off x="6427584" y="2241537"/>
                <a:ext cx="3305881" cy="22436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91828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D:\งาน 2562 4268\30.อินโฟ 5 ชุมชน แป๊กๆๆ\งานทำเนียบ\เนื้อหา\โรงเรียน\IMG_105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3" r="44348"/>
          <a:stretch/>
        </p:blipFill>
        <p:spPr bwMode="auto">
          <a:xfrm>
            <a:off x="6453552" y="2137421"/>
            <a:ext cx="2722890" cy="3577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C:\Users\user\Desktop\images (2).jf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"/>
          <a:stretch/>
        </p:blipFill>
        <p:spPr bwMode="auto">
          <a:xfrm>
            <a:off x="0" y="2137420"/>
            <a:ext cx="4939464" cy="357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-36512" y="1"/>
            <a:ext cx="9212953" cy="1993404"/>
            <a:chOff x="-5844343" y="4218372"/>
            <a:chExt cx="11665547" cy="2431432"/>
          </a:xfrm>
        </p:grpSpPr>
        <p:pic>
          <p:nvPicPr>
            <p:cNvPr id="3076" name="Picture 4" descr="D:\งาน 2562 4268\30.อินโฟ 5 ชุมชน แป๊กๆๆ\งานทำเนียบ\เนื้อหา\โรงเรียน\Buriram-Town-Hall-1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844343" y="4249774"/>
              <a:ext cx="3602293" cy="24000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Picture 9" descr="D:\งาน 2562 4268\30.อินโฟ 5 ชุมชน แป๊กๆๆ\งานทำเนียบ\เนื้อหา\โรงเรียน\simple1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12" r="15950"/>
            <a:stretch/>
          </p:blipFill>
          <p:spPr bwMode="auto">
            <a:xfrm>
              <a:off x="1995381" y="4218372"/>
              <a:ext cx="3825823" cy="2431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Picture 10" descr="D:\งาน 2562 4268\30.อินโฟ 5 ชุมชน แป๊กๆๆ\งานทำเนียบ\เนื้อหา\โรงเรียน\56PUB155-1174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99" t="19293" r="13081" b="16402"/>
            <a:stretch/>
          </p:blipFill>
          <p:spPr bwMode="auto">
            <a:xfrm>
              <a:off x="-2253629" y="4225699"/>
              <a:ext cx="4290337" cy="2424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8" name="Picture 6" descr="D:\งาน 2562 4268\30.อินโฟ 5 ชุมชน แป๊กๆๆ\งานทำเนียบ\เนื้อหา\โรงเรียน\aHR0cDovL3BlMi5pc2Fub29rLmNvbS9ucy8wL3VkLzQzOC8yMTkxOTE5L3VudGl0bGVkLTEuanBn-1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1" r="14498"/>
          <a:stretch/>
        </p:blipFill>
        <p:spPr bwMode="auto">
          <a:xfrm>
            <a:off x="4922762" y="3914792"/>
            <a:ext cx="2313245" cy="1800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D:\งาน 2562 4268\30.อินโฟ 5 ชุมชน แป๊กๆๆ\งานทำเนียบ\เนื้อหา\โรงเรียน\20141202163730000891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1"/>
          <a:stretch/>
        </p:blipFill>
        <p:spPr bwMode="auto">
          <a:xfrm>
            <a:off x="4937107" y="2137420"/>
            <a:ext cx="2298900" cy="181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สี่เหลี่ยมผืนผ้า 10"/>
          <p:cNvSpPr/>
          <p:nvPr/>
        </p:nvSpPr>
        <p:spPr>
          <a:xfrm>
            <a:off x="-36512" y="4643160"/>
            <a:ext cx="9144000" cy="950644"/>
          </a:xfrm>
          <a:prstGeom prst="rect">
            <a:avLst/>
          </a:prstGeom>
          <a:solidFill>
            <a:schemeClr val="bg2">
              <a:lumMod val="1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5"/>
          <p:cNvSpPr/>
          <p:nvPr/>
        </p:nvSpPr>
        <p:spPr>
          <a:xfrm>
            <a:off x="121588" y="4643160"/>
            <a:ext cx="8827800" cy="10226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thaiDist">
              <a:lnSpc>
                <a:spcPts val="2400"/>
              </a:lnSpc>
              <a:spcBef>
                <a:spcPts val="1200"/>
              </a:spcBef>
              <a:buClr>
                <a:srgbClr val="C00000"/>
              </a:buClr>
            </a:pPr>
            <a:r>
              <a:rPr lang="th-TH" sz="20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4400" b="1" spc="-50" dirty="0" smtClean="0">
                <a:solidFill>
                  <a:srgbClr val="F6DB3C"/>
                </a:solidFill>
                <a:latin typeface="TH SarabunIT๙" pitchFamily="34" charset="-34"/>
                <a:cs typeface="TH SarabunIT๙" pitchFamily="34" charset="-34"/>
              </a:rPr>
              <a:t>“</a:t>
            </a:r>
            <a:r>
              <a:rPr lang="th-TH" sz="4400" b="1" spc="-50" dirty="0">
                <a:solidFill>
                  <a:srgbClr val="F6DB3C"/>
                </a:solidFill>
                <a:latin typeface="TH SarabunIT๙" pitchFamily="34" charset="-34"/>
                <a:cs typeface="TH SarabunIT๙" pitchFamily="34" charset="-34"/>
              </a:rPr>
              <a:t>ร”</a:t>
            </a:r>
            <a:r>
              <a:rPr lang="th-TH" sz="2400" b="1" spc="-5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แทน</a:t>
            </a:r>
            <a:r>
              <a:rPr lang="th-TH" sz="2400" b="1" spc="-50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ความหมาย </a:t>
            </a:r>
            <a:r>
              <a:rPr lang="th-TH" sz="2400" b="1" spc="-50" dirty="0">
                <a:solidFill>
                  <a:srgbClr val="F6DB3C"/>
                </a:solidFill>
                <a:latin typeface="TH SarabunIT๙" pitchFamily="34" charset="-34"/>
                <a:cs typeface="TH SarabunIT๙" pitchFamily="34" charset="-34"/>
              </a:rPr>
              <a:t>“</a:t>
            </a:r>
            <a:r>
              <a:rPr lang="th-TH" sz="2400" b="1" spc="-50" dirty="0" smtClean="0">
                <a:solidFill>
                  <a:srgbClr val="F6DB3C"/>
                </a:solidFill>
                <a:latin typeface="TH SarabunIT๙" pitchFamily="34" charset="-34"/>
                <a:cs typeface="TH SarabunIT๙" pitchFamily="34" charset="-34"/>
              </a:rPr>
              <a:t>โรงเรียน/ราชการ” </a:t>
            </a:r>
            <a:r>
              <a:rPr lang="th-TH" sz="2400" b="1" spc="-50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ซึ่งหมายถึงสถาบันการศึกษา/หน่วยงานราชการ ประกอบด้วย </a:t>
            </a:r>
            <a:r>
              <a:rPr lang="th-TH" sz="24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ผู้อำนวยการ อาจารย์ใหญ่ ครูใหญ่ นักวิชาการ และบุคลากรทางการศึกษาอื่นๆ รวมถึงผู้แทนหน่วยงานภาครัฐในชุมชน</a:t>
            </a:r>
            <a:endParaRPr lang="th-TH" sz="2400" b="1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24" name="สี่เหลี่ยมผืนผ้า 12"/>
          <p:cNvSpPr/>
          <p:nvPr/>
        </p:nvSpPr>
        <p:spPr>
          <a:xfrm>
            <a:off x="827584" y="193204"/>
            <a:ext cx="7274007" cy="584775"/>
          </a:xfrm>
          <a:prstGeom prst="rect">
            <a:avLst/>
          </a:prstGeom>
          <a:solidFill>
            <a:schemeClr val="tx1">
              <a:lumMod val="65000"/>
              <a:lumOff val="35000"/>
              <a:alpha val="50196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3200" dirty="0">
                <a:solidFill>
                  <a:srgbClr val="F6DB3C"/>
                </a:solidFill>
                <a:latin typeface="SILPAKORN70yr" pitchFamily="2" charset="-34"/>
                <a:cs typeface="SILPAKORN70yr" pitchFamily="2" charset="-34"/>
              </a:rPr>
              <a:t>บวร</a:t>
            </a:r>
            <a:r>
              <a:rPr lang="th-TH" sz="2400" dirty="0">
                <a:solidFill>
                  <a:srgbClr val="F6DB3C"/>
                </a:solidFill>
                <a:latin typeface="SILPAKORN70yr" pitchFamily="2" charset="-34"/>
                <a:cs typeface="SILPAKORN70yr" pitchFamily="2" charset="-34"/>
              </a:rPr>
              <a:t> : แกนนำสำคัญในการขับเคลื่อนให้เกิดสังคม</a:t>
            </a:r>
            <a:r>
              <a:rPr lang="th-TH" sz="2400" dirty="0" smtClean="0">
                <a:solidFill>
                  <a:srgbClr val="F6DB3C"/>
                </a:solidFill>
                <a:latin typeface="SILPAKORN70yr" pitchFamily="2" charset="-34"/>
                <a:cs typeface="SILPAKORN70yr" pitchFamily="2" charset="-34"/>
              </a:rPr>
              <a:t>คุณธรรม</a:t>
            </a:r>
            <a:endParaRPr lang="th-TH" sz="2400" dirty="0">
              <a:solidFill>
                <a:srgbClr val="F6DB3C"/>
              </a:solidFill>
              <a:latin typeface="SILPAKORN70yr" pitchFamily="2" charset="-34"/>
              <a:cs typeface="SILPAKORN70yr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1828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0"/>
          <a:stretch/>
        </p:blipFill>
        <p:spPr bwMode="auto">
          <a:xfrm>
            <a:off x="0" y="1"/>
            <a:ext cx="9144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สี่เหลี่ยมผืนผ้า 8"/>
          <p:cNvSpPr/>
          <p:nvPr/>
        </p:nvSpPr>
        <p:spPr>
          <a:xfrm>
            <a:off x="0" y="2785492"/>
            <a:ext cx="9144000" cy="2520279"/>
          </a:xfrm>
          <a:prstGeom prst="rect">
            <a:avLst/>
          </a:prstGeom>
          <a:solidFill>
            <a:srgbClr val="4A5A3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1115616" y="3577580"/>
            <a:ext cx="20882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F6DB3C"/>
              </a:buClr>
              <a:buSzPct val="50000"/>
              <a:buFont typeface="Wingdings" pitchFamily="2" charset="2"/>
              <a:buChar char="v"/>
            </a:pPr>
            <a:r>
              <a:rPr lang="th-TH" sz="24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ระดับกระทรวง    </a:t>
            </a:r>
          </a:p>
          <a:p>
            <a:pPr marL="342900" indent="-342900">
              <a:buClr>
                <a:srgbClr val="F6DB3C"/>
              </a:buClr>
              <a:buSzPct val="50000"/>
              <a:buFont typeface="Wingdings" pitchFamily="2" charset="2"/>
              <a:buChar char="v"/>
            </a:pPr>
            <a:r>
              <a:rPr lang="th-TH" sz="24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ระดับจังหวัด     </a:t>
            </a:r>
          </a:p>
          <a:p>
            <a:pPr marL="342900" indent="-342900">
              <a:buClr>
                <a:srgbClr val="F6DB3C"/>
              </a:buClr>
              <a:buSzPct val="50000"/>
              <a:buFont typeface="Wingdings" pitchFamily="2" charset="2"/>
              <a:buChar char="v"/>
            </a:pPr>
            <a:r>
              <a:rPr lang="th-TH" sz="24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ระดับอำเภอ       </a:t>
            </a:r>
          </a:p>
          <a:p>
            <a:pPr marL="342900" indent="-342900">
              <a:buClr>
                <a:srgbClr val="F6DB3C"/>
              </a:buClr>
              <a:buSzPct val="50000"/>
              <a:buFont typeface="Wingdings" pitchFamily="2" charset="2"/>
              <a:buChar char="v"/>
            </a:pPr>
            <a:r>
              <a:rPr lang="th-TH" sz="24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ระดับชุมชน</a:t>
            </a:r>
          </a:p>
        </p:txBody>
      </p:sp>
      <p:sp>
        <p:nvSpPr>
          <p:cNvPr id="10" name="สี่เหลี่ยมผืนผ้า 5"/>
          <p:cNvSpPr/>
          <p:nvPr/>
        </p:nvSpPr>
        <p:spPr>
          <a:xfrm>
            <a:off x="281820" y="3001516"/>
            <a:ext cx="85386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dirty="0" smtClean="0">
                <a:solidFill>
                  <a:schemeClr val="bg1"/>
                </a:solidFill>
                <a:latin typeface="SILPAKORN70yr" pitchFamily="2" charset="-34"/>
                <a:cs typeface="SILPAKORN70yr" pitchFamily="2" charset="-34"/>
              </a:rPr>
              <a:t>	การ</a:t>
            </a:r>
            <a:r>
              <a:rPr lang="th-TH" sz="2000" dirty="0">
                <a:solidFill>
                  <a:schemeClr val="bg1"/>
                </a:solidFill>
                <a:latin typeface="SILPAKORN70yr" pitchFamily="2" charset="-34"/>
                <a:cs typeface="SILPAKORN70yr" pitchFamily="2" charset="-34"/>
              </a:rPr>
              <a:t>สร้างความเข้มแข็งของบวร เน้นการบูร</a:t>
            </a:r>
            <a:r>
              <a:rPr lang="th-TH" sz="2000" dirty="0" err="1">
                <a:solidFill>
                  <a:schemeClr val="bg1"/>
                </a:solidFill>
                <a:latin typeface="SILPAKORN70yr" pitchFamily="2" charset="-34"/>
                <a:cs typeface="SILPAKORN70yr" pitchFamily="2" charset="-34"/>
              </a:rPr>
              <a:t>ณา</a:t>
            </a:r>
            <a:r>
              <a:rPr lang="th-TH" sz="2000" dirty="0">
                <a:solidFill>
                  <a:schemeClr val="bg1"/>
                </a:solidFill>
                <a:latin typeface="SILPAKORN70yr" pitchFamily="2" charset="-34"/>
                <a:cs typeface="SILPAKORN70yr" pitchFamily="2" charset="-34"/>
              </a:rPr>
              <a:t>การการดำเนินงานทุกภาคส่วน แบ่งการดำเนินงานออกเป็น </a:t>
            </a:r>
            <a:r>
              <a:rPr lang="th-TH" sz="2000" dirty="0">
                <a:solidFill>
                  <a:srgbClr val="FFFF00"/>
                </a:solidFill>
                <a:latin typeface="SILPAKORN70yr" pitchFamily="2" charset="-34"/>
                <a:cs typeface="SILPAKORN70yr" pitchFamily="2" charset="-34"/>
              </a:rPr>
              <a:t>๔ ระดับ </a:t>
            </a:r>
            <a:r>
              <a:rPr lang="th-TH" sz="2000" dirty="0" smtClean="0">
                <a:solidFill>
                  <a:schemeClr val="bg1"/>
                </a:solidFill>
                <a:latin typeface="SILPAKORN70yr" pitchFamily="2" charset="-34"/>
                <a:cs typeface="SILPAKORN70yr" pitchFamily="2" charset="-34"/>
              </a:rPr>
              <a:t>ดังนี้</a:t>
            </a:r>
            <a:endParaRPr lang="th-TH" sz="2000" dirty="0">
              <a:solidFill>
                <a:schemeClr val="bg1"/>
              </a:solidFill>
              <a:latin typeface="SILPAKORN70yr" pitchFamily="2" charset="-34"/>
              <a:cs typeface="SILPAKORN70yr" pitchFamily="2" charset="-34"/>
            </a:endParaRPr>
          </a:p>
        </p:txBody>
      </p:sp>
      <p:sp>
        <p:nvSpPr>
          <p:cNvPr id="12" name="สี่เหลี่ยมผืนผ้า 8"/>
          <p:cNvSpPr/>
          <p:nvPr/>
        </p:nvSpPr>
        <p:spPr>
          <a:xfrm>
            <a:off x="0" y="1273323"/>
            <a:ext cx="9144000" cy="1397383"/>
          </a:xfrm>
          <a:prstGeom prst="rect">
            <a:avLst/>
          </a:prstGeom>
          <a:solidFill>
            <a:srgbClr val="23513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1140976" y="1423525"/>
            <a:ext cx="6862047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th-TH" dirty="0" smtClean="0">
                <a:solidFill>
                  <a:schemeClr val="bg1"/>
                </a:solidFill>
                <a:latin typeface="SILPAKORN70yr" pitchFamily="2" charset="-34"/>
                <a:cs typeface="SILPAKORN70yr" pitchFamily="2" charset="-34"/>
              </a:rPr>
              <a:t>แนวทางการ</a:t>
            </a:r>
            <a:r>
              <a:rPr lang="th-TH" dirty="0">
                <a:solidFill>
                  <a:schemeClr val="bg1"/>
                </a:solidFill>
                <a:latin typeface="SILPAKORN70yr" pitchFamily="2" charset="-34"/>
                <a:cs typeface="SILPAKORN70yr" pitchFamily="2" charset="-34"/>
              </a:rPr>
              <a:t>สร้างความเข้มแข็งของ </a:t>
            </a:r>
            <a:r>
              <a:rPr lang="th-TH" sz="3600" dirty="0">
                <a:solidFill>
                  <a:srgbClr val="F6DB3C"/>
                </a:solidFill>
                <a:latin typeface="SILPAKORN70yr" pitchFamily="2" charset="-34"/>
                <a:cs typeface="SILPAKORN70yr" pitchFamily="2" charset="-34"/>
              </a:rPr>
              <a:t>“</a:t>
            </a:r>
            <a:r>
              <a:rPr lang="th-TH" sz="4400" dirty="0">
                <a:solidFill>
                  <a:srgbClr val="F6DB3C"/>
                </a:solidFill>
                <a:latin typeface="SILPAKORN70yr" pitchFamily="2" charset="-34"/>
                <a:cs typeface="SILPAKORN70yr" pitchFamily="2" charset="-34"/>
              </a:rPr>
              <a:t>บวร</a:t>
            </a:r>
            <a:r>
              <a:rPr lang="th-TH" sz="3600" dirty="0">
                <a:solidFill>
                  <a:srgbClr val="F6DB3C"/>
                </a:solidFill>
                <a:latin typeface="SILPAKORN70yr" pitchFamily="2" charset="-34"/>
                <a:cs typeface="SILPAKORN70yr" pitchFamily="2" charset="-34"/>
              </a:rPr>
              <a:t>”</a:t>
            </a:r>
          </a:p>
          <a:p>
            <a:pPr>
              <a:lnSpc>
                <a:spcPts val="4000"/>
              </a:lnSpc>
            </a:pPr>
            <a:endParaRPr lang="th-TH" dirty="0">
              <a:solidFill>
                <a:schemeClr val="bg1"/>
              </a:solidFill>
              <a:latin typeface="SILPAKORN70yr" pitchFamily="2" charset="-34"/>
              <a:cs typeface="SILPAKORN70yr" pitchFamily="2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1187624" y="1748150"/>
            <a:ext cx="3057247" cy="6052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000"/>
              </a:lnSpc>
            </a:pPr>
            <a:r>
              <a:rPr lang="th-TH" sz="2000" dirty="0">
                <a:solidFill>
                  <a:schemeClr val="bg1"/>
                </a:solidFill>
                <a:latin typeface="SILPAKORN70yr" pitchFamily="2" charset="-34"/>
                <a:cs typeface="SILPAKORN70yr" pitchFamily="2" charset="-34"/>
              </a:rPr>
              <a:t>เพื่อความมั่นคง มั่งคั่ง ยั่งยืน </a:t>
            </a: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1187624" y="2065412"/>
            <a:ext cx="5705960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th-TH" sz="1800" dirty="0" smtClean="0">
                <a:solidFill>
                  <a:schemeClr val="bg1"/>
                </a:solidFill>
                <a:latin typeface="SILPAKORN70yr" pitchFamily="2" charset="-34"/>
                <a:cs typeface="SILPAKORN70yr" pitchFamily="2" charset="-34"/>
              </a:rPr>
              <a:t>ของ</a:t>
            </a:r>
            <a:r>
              <a:rPr lang="th-TH" sz="1800" dirty="0">
                <a:solidFill>
                  <a:schemeClr val="bg1"/>
                </a:solidFill>
                <a:latin typeface="SILPAKORN70yr" pitchFamily="2" charset="-34"/>
                <a:cs typeface="SILPAKORN70yr" pitchFamily="2" charset="-34"/>
              </a:rPr>
              <a:t>ชุมชนคุณธรรมน้อมนำหลักปรัชญาของเศรษฐกิจพอเพียง</a:t>
            </a:r>
          </a:p>
        </p:txBody>
      </p:sp>
    </p:spTree>
    <p:extLst>
      <p:ext uri="{BB962C8B-B14F-4D97-AF65-F5344CB8AC3E}">
        <p14:creationId xmlns:p14="http://schemas.microsoft.com/office/powerpoint/2010/main" val="240822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User\Desktop\70331598_2297670307229773_4335416554964385792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" y="-76335"/>
            <a:ext cx="9142844" cy="609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สี่เหลี่ยมผืนผ้า 7"/>
          <p:cNvSpPr/>
          <p:nvPr/>
        </p:nvSpPr>
        <p:spPr>
          <a:xfrm>
            <a:off x="0" y="4650149"/>
            <a:ext cx="9144000" cy="1087671"/>
          </a:xfrm>
          <a:prstGeom prst="rect">
            <a:avLst/>
          </a:prstGeom>
          <a:solidFill>
            <a:srgbClr val="632523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5"/>
          <p:cNvSpPr/>
          <p:nvPr/>
        </p:nvSpPr>
        <p:spPr>
          <a:xfrm>
            <a:off x="611560" y="4722157"/>
            <a:ext cx="8136904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thaiDist">
              <a:lnSpc>
                <a:spcPts val="2400"/>
              </a:lnSpc>
              <a:buClr>
                <a:srgbClr val="F6DB3C"/>
              </a:buClr>
              <a:buSzPct val="50000"/>
              <a:buFont typeface="Wingdings" pitchFamily="2" charset="2"/>
              <a:buChar char="v"/>
            </a:pPr>
            <a:r>
              <a:rPr lang="th-TH" sz="24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กำหนด</a:t>
            </a:r>
            <a:r>
              <a:rPr lang="th-TH" sz="2400" b="1" dirty="0" smtClean="0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  <a:t>นโยบายและกรอบการดำเนินงาน</a:t>
            </a:r>
            <a:r>
              <a:rPr lang="th-TH" sz="24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ร่วมกัน แจ้งหน่วยงานในสังกัดร่วมศึกษาแนวทางฯ</a:t>
            </a:r>
          </a:p>
          <a:p>
            <a:pPr marL="342900" indent="-342900" algn="thaiDist">
              <a:lnSpc>
                <a:spcPts val="2400"/>
              </a:lnSpc>
              <a:buClr>
                <a:srgbClr val="F6DB3C"/>
              </a:buClr>
              <a:buSzPct val="50000"/>
              <a:buFont typeface="Wingdings" pitchFamily="2" charset="2"/>
              <a:buChar char="v"/>
            </a:pPr>
            <a:r>
              <a:rPr lang="th-TH" sz="2400" b="1" spc="-20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แจ้งหน่วยงานในสังกัดที่รับผิดชอบงานส่วนภูมิภาค </a:t>
            </a:r>
            <a:r>
              <a:rPr lang="th-TH" sz="2400" b="1" spc="-20" dirty="0" smtClean="0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  <a:t>ใช้หลักการ “บวร” ขับเคลื่อนงานในพื้นที่</a:t>
            </a:r>
          </a:p>
          <a:p>
            <a:pPr marL="342900" indent="-342900" algn="thaiDist">
              <a:lnSpc>
                <a:spcPts val="2400"/>
              </a:lnSpc>
              <a:buClr>
                <a:srgbClr val="F6DB3C"/>
              </a:buClr>
              <a:buSzPct val="50000"/>
              <a:buFont typeface="Wingdings" pitchFamily="2" charset="2"/>
              <a:buChar char="v"/>
            </a:pPr>
            <a:r>
              <a:rPr lang="th-TH" sz="2400" b="1" spc="-20" dirty="0" smtClean="0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  <a:t>จัดทำและส่งข้อมูลข่าวสาร</a:t>
            </a:r>
            <a:r>
              <a:rPr lang="th-TH" sz="2400" b="1" spc="-20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ไปยังกระทรวงมหาดไทย</a:t>
            </a:r>
            <a:endParaRPr lang="th-TH" sz="2400" b="1" spc="-20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6444208" y="265212"/>
            <a:ext cx="2629246" cy="615553"/>
          </a:xfrm>
          <a:prstGeom prst="rect">
            <a:avLst/>
          </a:prstGeom>
          <a:solidFill>
            <a:srgbClr val="7F7F7F">
              <a:alpha val="60000"/>
            </a:srgbClr>
          </a:solidFill>
        </p:spPr>
        <p:txBody>
          <a:bodyPr wrap="none">
            <a:spAutoFit/>
          </a:bodyPr>
          <a:lstStyle/>
          <a:p>
            <a:pPr>
              <a:lnSpc>
                <a:spcPts val="4000"/>
              </a:lnSpc>
            </a:pPr>
            <a:r>
              <a:rPr lang="th-TH" sz="3600" dirty="0" smtClean="0">
                <a:solidFill>
                  <a:schemeClr val="bg1"/>
                </a:solidFill>
                <a:latin typeface="SILPAKORN70yr" pitchFamily="2" charset="-34"/>
                <a:cs typeface="SILPAKORN70yr" pitchFamily="2" charset="-34"/>
              </a:rPr>
              <a:t>ระดับกระทรวง</a:t>
            </a:r>
            <a:endParaRPr lang="th-TH" sz="3600" dirty="0">
              <a:solidFill>
                <a:schemeClr val="bg1"/>
              </a:solidFill>
              <a:latin typeface="SILPAKORN70yr" pitchFamily="2" charset="-34"/>
              <a:cs typeface="SILPAKORN70yr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1774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ในภาพอาจจะมี หนึ่งคนขึ้นไป, ผู้คนกำลังนั่ง และ สถานที่ในร่ม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" t="6955"/>
          <a:stretch/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สี่เหลี่ยมผืนผ้า 6"/>
          <p:cNvSpPr/>
          <p:nvPr/>
        </p:nvSpPr>
        <p:spPr>
          <a:xfrm>
            <a:off x="0" y="3577580"/>
            <a:ext cx="9144000" cy="2011000"/>
          </a:xfrm>
          <a:prstGeom prst="rect">
            <a:avLst/>
          </a:prstGeom>
          <a:solidFill>
            <a:schemeClr val="accent2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183011" y="3654812"/>
            <a:ext cx="8709469" cy="19389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thaiDist">
              <a:lnSpc>
                <a:spcPts val="2400"/>
              </a:lnSpc>
              <a:buClr>
                <a:srgbClr val="F6DB3C"/>
              </a:buClr>
              <a:buSzPct val="50000"/>
              <a:buFont typeface="Wingdings" pitchFamily="2" charset="2"/>
              <a:buChar char="v"/>
            </a:pPr>
            <a:r>
              <a:rPr lang="th-TH" sz="2400" b="1" spc="-20" dirty="0" smtClean="0">
                <a:solidFill>
                  <a:srgbClr val="F6DB3C"/>
                </a:solidFill>
                <a:latin typeface="TH SarabunIT๙" pitchFamily="34" charset="-34"/>
                <a:cs typeface="TH SarabunIT๙" pitchFamily="34" charset="-34"/>
              </a:rPr>
              <a:t>ประธาน</a:t>
            </a:r>
            <a:r>
              <a:rPr lang="th-TH" sz="2400" b="1" spc="-20" dirty="0">
                <a:solidFill>
                  <a:srgbClr val="F6DB3C"/>
                </a:solidFill>
                <a:latin typeface="TH SarabunIT๙" pitchFamily="34" charset="-34"/>
                <a:cs typeface="TH SarabunIT๙" pitchFamily="34" charset="-34"/>
              </a:rPr>
              <a:t>คณะอนุกรรมการส่งเสริมคุณธรรมระดับจังหวัด </a:t>
            </a:r>
            <a:r>
              <a:rPr lang="th-TH" sz="2400" b="1" spc="-20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ประชุมชี้แจงแนวทางฯ แต่งตั้ง</a:t>
            </a:r>
            <a:r>
              <a:rPr lang="th-TH" sz="2400" b="1" spc="-2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คณะทำงานส่งเสริมคุณธรรมระดับอำเภอ/คณะทำงานการขับเคลื่อนและพัฒนาชุมชนด้วยพลังบวรฯ</a:t>
            </a:r>
          </a:p>
          <a:p>
            <a:pPr marL="342900" indent="-342900" algn="thaiDist">
              <a:lnSpc>
                <a:spcPts val="2400"/>
              </a:lnSpc>
              <a:buClr>
                <a:srgbClr val="F6DB3C"/>
              </a:buClr>
              <a:buSzPct val="50000"/>
              <a:buFont typeface="Wingdings" pitchFamily="2" charset="2"/>
              <a:buChar char="v"/>
            </a:pPr>
            <a:r>
              <a:rPr lang="th-TH" sz="2400" b="1" spc="-40" dirty="0" smtClean="0">
                <a:solidFill>
                  <a:srgbClr val="F6DB3C"/>
                </a:solidFill>
                <a:latin typeface="TH SarabunIT๙" pitchFamily="34" charset="-34"/>
                <a:cs typeface="TH SarabunIT๙" pitchFamily="34" charset="-34"/>
              </a:rPr>
              <a:t>ผู้บริหาร</a:t>
            </a:r>
            <a:r>
              <a:rPr lang="th-TH" sz="2400" b="1" spc="-40" dirty="0">
                <a:solidFill>
                  <a:srgbClr val="F6DB3C"/>
                </a:solidFill>
                <a:latin typeface="TH SarabunIT๙" pitchFamily="34" charset="-34"/>
                <a:cs typeface="TH SarabunIT๙" pitchFamily="34" charset="-34"/>
              </a:rPr>
              <a:t>สูงสุดของ</a:t>
            </a:r>
            <a:r>
              <a:rPr lang="th-TH" sz="2400" b="1" spc="-40" dirty="0" smtClean="0">
                <a:solidFill>
                  <a:srgbClr val="F6DB3C"/>
                </a:solidFill>
                <a:latin typeface="TH SarabunIT๙" pitchFamily="34" charset="-34"/>
                <a:cs typeface="TH SarabunIT๙" pitchFamily="34" charset="-34"/>
              </a:rPr>
              <a:t>จังหวัด </a:t>
            </a:r>
            <a:r>
              <a:rPr lang="th-TH" sz="2400" b="1" spc="-40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ประชุมชี้แจง</a:t>
            </a:r>
            <a:r>
              <a:rPr lang="th-TH" sz="2400" b="1" spc="-4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แนวทางฯ และเน้นย้ำทุกส่วนราชการใช้หลักการ “</a:t>
            </a:r>
            <a:r>
              <a:rPr lang="th-TH" sz="2400" b="1" spc="-40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บวร”</a:t>
            </a:r>
            <a:br>
              <a:rPr lang="th-TH" sz="2400" b="1" spc="-40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2400" b="1" spc="-40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ทำงาน</a:t>
            </a:r>
            <a:r>
              <a:rPr lang="th-TH" sz="2400" b="1" spc="-2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ใน</a:t>
            </a:r>
            <a:r>
              <a:rPr lang="th-TH" sz="2400" b="1" spc="-20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พื้นที่</a:t>
            </a:r>
            <a:endParaRPr lang="th-TH" sz="2400" b="1" spc="-20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  <a:p>
            <a:pPr marL="342900" indent="-342900" algn="thaiDist">
              <a:lnSpc>
                <a:spcPts val="2400"/>
              </a:lnSpc>
              <a:buClr>
                <a:srgbClr val="F6DB3C"/>
              </a:buClr>
              <a:buSzPct val="50000"/>
              <a:buFont typeface="Wingdings" pitchFamily="2" charset="2"/>
              <a:buChar char="v"/>
            </a:pPr>
            <a:r>
              <a:rPr lang="th-TH" sz="2400" b="1" dirty="0">
                <a:solidFill>
                  <a:srgbClr val="F6DB3C"/>
                </a:solidFill>
                <a:latin typeface="TH SarabunIT๙" pitchFamily="34" charset="-34"/>
                <a:cs typeface="TH SarabunIT๙" pitchFamily="34" charset="-34"/>
              </a:rPr>
              <a:t>ประธานคณะทำงานบริหารจัดการข้อมูลข่าวสารเพื่อการรับรู้ระดับจังหวัด  </a:t>
            </a:r>
            <a:r>
              <a:rPr lang="th-TH" sz="24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ผลักดัน</a:t>
            </a:r>
            <a:r>
              <a:rPr lang="th-TH" sz="24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การเผยแพร่ข้อมูลข่าวสารที่</a:t>
            </a:r>
            <a:r>
              <a:rPr lang="th-TH" sz="24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ได้รับไปยัง </a:t>
            </a:r>
            <a:r>
              <a:rPr lang="th-TH" sz="2400" b="1" dirty="0" err="1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สวจ</a:t>
            </a:r>
            <a:r>
              <a:rPr lang="th-TH" sz="24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. เพื่อส่งต่อข้อมูลข่าวสารไปยังชุมชนคุณธรรมฯ</a:t>
            </a:r>
            <a:endParaRPr lang="th-TH" sz="2400" b="1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6660232" y="265212"/>
            <a:ext cx="2372765" cy="615553"/>
          </a:xfrm>
          <a:prstGeom prst="rect">
            <a:avLst/>
          </a:prstGeom>
          <a:solidFill>
            <a:srgbClr val="7F7F7F">
              <a:alpha val="50196"/>
            </a:srgbClr>
          </a:solidFill>
        </p:spPr>
        <p:txBody>
          <a:bodyPr wrap="none">
            <a:spAutoFit/>
          </a:bodyPr>
          <a:lstStyle/>
          <a:p>
            <a:pPr>
              <a:lnSpc>
                <a:spcPts val="4000"/>
              </a:lnSpc>
            </a:pPr>
            <a:r>
              <a:rPr lang="th-TH" sz="3600" dirty="0" smtClean="0">
                <a:solidFill>
                  <a:schemeClr val="bg1"/>
                </a:solidFill>
                <a:latin typeface="SILPAKORN70yr" pitchFamily="2" charset="-34"/>
                <a:cs typeface="SILPAKORN70yr" pitchFamily="2" charset="-34"/>
              </a:rPr>
              <a:t>ระดับจังหวัด</a:t>
            </a:r>
            <a:endParaRPr lang="th-TH" sz="3600" dirty="0">
              <a:solidFill>
                <a:schemeClr val="bg1"/>
              </a:solidFill>
              <a:latin typeface="SILPAKORN70yr" pitchFamily="2" charset="-34"/>
              <a:cs typeface="SILPAKORN70yr" pitchFamily="2" charset="-34"/>
            </a:endParaRPr>
          </a:p>
        </p:txBody>
      </p:sp>
      <p:sp>
        <p:nvSpPr>
          <p:cNvPr id="10" name="สี่เหลี่ยมผืนผ้า 6"/>
          <p:cNvSpPr/>
          <p:nvPr/>
        </p:nvSpPr>
        <p:spPr>
          <a:xfrm>
            <a:off x="85592" y="3170481"/>
            <a:ext cx="2830223" cy="407099"/>
          </a:xfrm>
          <a:prstGeom prst="rect">
            <a:avLst/>
          </a:prstGeom>
          <a:solidFill>
            <a:schemeClr val="accent2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สี่เหลี่ยมผืนผ้า 5"/>
          <p:cNvSpPr/>
          <p:nvPr/>
        </p:nvSpPr>
        <p:spPr>
          <a:xfrm>
            <a:off x="251520" y="3242489"/>
            <a:ext cx="2736304" cy="4070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thaiDist">
              <a:lnSpc>
                <a:spcPts val="2400"/>
              </a:lnSpc>
              <a:buClr>
                <a:srgbClr val="F6DB3C"/>
              </a:buClr>
              <a:buSzPct val="50000"/>
            </a:pPr>
            <a:r>
              <a:rPr lang="th-TH" sz="2400" b="1" spc="-20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ผู้ว่าราชการจังหวัดในฐานะ</a:t>
            </a:r>
            <a:endParaRPr lang="th-TH" sz="2400" b="1" spc="-100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7754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ผลการค้นหารูปภาพสำหรับ ประชุม ชุมชนคุณธรรม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16"/>
          <a:stretch/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สี่เหลี่ยมผืนผ้า 6"/>
          <p:cNvSpPr/>
          <p:nvPr/>
        </p:nvSpPr>
        <p:spPr>
          <a:xfrm>
            <a:off x="0" y="3793604"/>
            <a:ext cx="9144000" cy="1800200"/>
          </a:xfrm>
          <a:prstGeom prst="rect">
            <a:avLst/>
          </a:prstGeom>
          <a:solidFill>
            <a:schemeClr val="accent2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503548" y="3889242"/>
            <a:ext cx="8316924" cy="16312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thaiDist">
              <a:lnSpc>
                <a:spcPts val="2400"/>
              </a:lnSpc>
              <a:buClr>
                <a:srgbClr val="F6DB3C"/>
              </a:buClr>
              <a:buSzPct val="50000"/>
              <a:buFont typeface="Wingdings" pitchFamily="2" charset="2"/>
              <a:buChar char="v"/>
            </a:pPr>
            <a:r>
              <a:rPr lang="th-TH" sz="2400" b="1" spc="-100" dirty="0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  <a:t>นายอำเภอ</a:t>
            </a:r>
            <a:r>
              <a:rPr lang="th-TH" sz="2400" b="1" spc="-10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2400" b="1" spc="-100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นำหลักการ “</a:t>
            </a:r>
            <a:r>
              <a:rPr lang="th-TH" sz="2400" b="1" spc="-10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บวร”  </a:t>
            </a:r>
            <a:r>
              <a:rPr lang="th-TH" sz="2400" b="1" spc="-100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ประชุมชี้แจงแนวทางฯ ระดับอำเภอ ส่งเสริมให้ส่วนราชการ เครือข่าย</a:t>
            </a:r>
            <a:br>
              <a:rPr lang="th-TH" sz="2400" b="1" spc="-100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24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ในพื้นที่ให้ความร่วมมือ และเป็นส่วนหนึ่งของ “บวร”</a:t>
            </a:r>
          </a:p>
          <a:p>
            <a:pPr marL="342900" indent="-342900" algn="thaiDist">
              <a:lnSpc>
                <a:spcPts val="2400"/>
              </a:lnSpc>
              <a:buClr>
                <a:srgbClr val="F6DB3C"/>
              </a:buClr>
              <a:buSzPct val="50000"/>
              <a:buFont typeface="Wingdings" pitchFamily="2" charset="2"/>
              <a:buChar char="v"/>
            </a:pPr>
            <a:r>
              <a:rPr lang="th-TH" sz="2400" b="1" spc="-30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ผลักดันการ</a:t>
            </a:r>
            <a:r>
              <a:rPr lang="th-TH" sz="2400" b="1" spc="-3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เผย</a:t>
            </a:r>
            <a:r>
              <a:rPr lang="th-TH" sz="2400" b="1" spc="-30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แพรข้อมูลข่าวสาร ที่ได้รับไปยัง กำนัน ผู้ใหญ่บ้าน หรือผู้นำท้องถิ่น เพื่อเผยแพร่</a:t>
            </a:r>
            <a:r>
              <a:rPr lang="th-TH" sz="24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ข้อมูลสู่ประชาชนในพื้นที่</a:t>
            </a:r>
          </a:p>
          <a:p>
            <a:pPr marL="342900" indent="-342900" algn="thaiDist">
              <a:lnSpc>
                <a:spcPts val="2400"/>
              </a:lnSpc>
              <a:buClr>
                <a:srgbClr val="F6DB3C"/>
              </a:buClr>
              <a:buSzPct val="50000"/>
              <a:buFont typeface="Wingdings" pitchFamily="2" charset="2"/>
              <a:buChar char="v"/>
            </a:pPr>
            <a:r>
              <a:rPr lang="th-TH" sz="2400" b="1" spc="-50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มอบหมายปลัดอำเภอที่รับผิดชอบ ทำหน้าที่กำกับติดตามการดำเนินงานส่งเสริมคุณธรรมในพื้นที่</a:t>
            </a:r>
            <a:endParaRPr lang="th-TH" sz="2400" b="1" spc="-50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6660232" y="265212"/>
            <a:ext cx="2279791" cy="615553"/>
          </a:xfrm>
          <a:prstGeom prst="rect">
            <a:avLst/>
          </a:prstGeom>
          <a:solidFill>
            <a:srgbClr val="7F7F7F">
              <a:alpha val="50196"/>
            </a:srgbClr>
          </a:solidFill>
        </p:spPr>
        <p:txBody>
          <a:bodyPr wrap="none">
            <a:spAutoFit/>
          </a:bodyPr>
          <a:lstStyle/>
          <a:p>
            <a:pPr>
              <a:lnSpc>
                <a:spcPts val="4000"/>
              </a:lnSpc>
            </a:pPr>
            <a:r>
              <a:rPr lang="th-TH" sz="3600" dirty="0" smtClean="0">
                <a:solidFill>
                  <a:schemeClr val="bg1"/>
                </a:solidFill>
                <a:latin typeface="SILPAKORN70yr" pitchFamily="2" charset="-34"/>
                <a:cs typeface="SILPAKORN70yr" pitchFamily="2" charset="-34"/>
              </a:rPr>
              <a:t>ระดับอำเภอ</a:t>
            </a:r>
            <a:endParaRPr lang="th-TH" sz="3600" dirty="0">
              <a:solidFill>
                <a:schemeClr val="bg1"/>
              </a:solidFill>
              <a:latin typeface="SILPAKORN70yr" pitchFamily="2" charset="-34"/>
              <a:cs typeface="SILPAKORN70yr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735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ผลการค้นหารูปภาพสำหรับ ประชุมหมู่บ้าน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29"/>
          <a:stretch/>
        </p:blipFill>
        <p:spPr bwMode="auto">
          <a:xfrm>
            <a:off x="0" y="-1"/>
            <a:ext cx="9144000" cy="571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สี่เหลี่ยมผืนผ้า 6"/>
          <p:cNvSpPr/>
          <p:nvPr/>
        </p:nvSpPr>
        <p:spPr>
          <a:xfrm>
            <a:off x="0" y="3084774"/>
            <a:ext cx="9144000" cy="2543296"/>
          </a:xfrm>
          <a:prstGeom prst="rect">
            <a:avLst/>
          </a:prstGeom>
          <a:solidFill>
            <a:schemeClr val="accent2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395536" y="3073524"/>
            <a:ext cx="8568952" cy="2554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thaiDist">
              <a:lnSpc>
                <a:spcPts val="2400"/>
              </a:lnSpc>
              <a:buClr>
                <a:srgbClr val="F6DB3C"/>
              </a:buClr>
              <a:buSzPct val="50000"/>
              <a:buFont typeface="Wingdings" pitchFamily="2" charset="2"/>
              <a:buChar char="v"/>
            </a:pPr>
            <a:r>
              <a:rPr lang="th-TH" sz="2400" b="1" spc="-130" dirty="0">
                <a:solidFill>
                  <a:srgbClr val="F6DB3C"/>
                </a:solidFill>
                <a:latin typeface="TH SarabunIT๙" pitchFamily="34" charset="-34"/>
                <a:cs typeface="TH SarabunIT๙" pitchFamily="34" charset="-34"/>
              </a:rPr>
              <a:t>คณะทำงานการขับเคลื่อนและพัฒนาชุมชนด้วยพลังบวร</a:t>
            </a:r>
            <a:r>
              <a:rPr lang="th-TH" sz="2400" b="1" spc="-130" dirty="0" smtClean="0">
                <a:solidFill>
                  <a:srgbClr val="F6DB3C"/>
                </a:solidFill>
                <a:latin typeface="TH SarabunIT๙" pitchFamily="34" charset="-34"/>
                <a:cs typeface="TH SarabunIT๙" pitchFamily="34" charset="-34"/>
              </a:rPr>
              <a:t>ฯ </a:t>
            </a:r>
            <a:r>
              <a:rPr lang="th-TH" sz="2400" b="1" spc="-130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มีภารกิจ ดังนี้</a:t>
            </a:r>
          </a:p>
          <a:p>
            <a:pPr algn="thaiDist">
              <a:lnSpc>
                <a:spcPts val="2400"/>
              </a:lnSpc>
              <a:buClr>
                <a:srgbClr val="F6DB3C"/>
              </a:buClr>
              <a:buSzPct val="50000"/>
            </a:pPr>
            <a:r>
              <a:rPr lang="th-TH" sz="2400" b="1" spc="-2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	</a:t>
            </a:r>
            <a:r>
              <a:rPr lang="th-TH" sz="2400" b="1" spc="-20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- ส่งเสริมและพัฒนาชุมชน ตามกระบวนการขับเคลื่อนชุมชนคุณธรรมฯ ๙ ขั้นตอน</a:t>
            </a:r>
            <a:endParaRPr lang="th-TH" sz="2400" b="1" spc="-100" dirty="0" smtClean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  <a:p>
            <a:pPr algn="thaiDist">
              <a:lnSpc>
                <a:spcPts val="2400"/>
              </a:lnSpc>
              <a:buClr>
                <a:srgbClr val="F6DB3C"/>
              </a:buClr>
              <a:buSzPct val="50000"/>
            </a:pPr>
            <a:r>
              <a:rPr lang="th-TH" sz="2400" b="1" spc="-180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	- ขับเคลื่อนงานกิจกรรมโครงการของทุกกระทรวง ทุกหน่วยงานที่ดำเนินการในพื้นที่ เน้นให้บวรมีส่วนร่วม		</a:t>
            </a:r>
            <a:r>
              <a:rPr lang="th-TH" sz="2400" b="1" spc="-150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- เป็นแกนกลางในการกระจายข้อมูลข่าวสารที่ถูกต้องเกี่ยวกับการดำเนินนโยบายต่างๆ ของรัฐบาลไป</a:t>
            </a:r>
            <a:br>
              <a:rPr lang="th-TH" sz="2400" b="1" spc="-150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2400" b="1" spc="-150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	  สู่ประชาชนอย่างทั่วถึงและเท่าเทียม</a:t>
            </a:r>
          </a:p>
          <a:p>
            <a:pPr marL="342900" indent="-342900" algn="thaiDist">
              <a:lnSpc>
                <a:spcPts val="2400"/>
              </a:lnSpc>
              <a:buClr>
                <a:srgbClr val="F6DB3C"/>
              </a:buClr>
              <a:buSzPct val="50000"/>
              <a:buFont typeface="Wingdings" pitchFamily="2" charset="2"/>
              <a:buChar char="v"/>
            </a:pPr>
            <a:r>
              <a:rPr lang="th-TH" sz="2400" b="1" spc="-50" dirty="0" smtClean="0">
                <a:solidFill>
                  <a:srgbClr val="F6DB3C"/>
                </a:solidFill>
                <a:latin typeface="TH SarabunIT๙" pitchFamily="34" charset="-34"/>
                <a:cs typeface="TH SarabunIT๙" pitchFamily="34" charset="-34"/>
              </a:rPr>
              <a:t>ผู้นำ “บวร” </a:t>
            </a:r>
            <a:r>
              <a:rPr lang="th-TH" sz="2400" b="1" spc="-50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เป็นแกนนำในการขับเคลื่อนชุมชน ทั้งยังกระจายข้อมูลข่าวสารตามบทบาทของตน</a:t>
            </a:r>
          </a:p>
          <a:p>
            <a:pPr marL="342900" indent="-342900" algn="thaiDist">
              <a:lnSpc>
                <a:spcPts val="2400"/>
              </a:lnSpc>
              <a:buClr>
                <a:srgbClr val="F6DB3C"/>
              </a:buClr>
              <a:buSzPct val="50000"/>
              <a:buFont typeface="Wingdings" pitchFamily="2" charset="2"/>
              <a:buChar char="v"/>
            </a:pPr>
            <a:r>
              <a:rPr lang="th-TH" sz="2400" b="1" spc="-70" dirty="0" smtClean="0">
                <a:solidFill>
                  <a:srgbClr val="F6DB3C"/>
                </a:solidFill>
                <a:latin typeface="TH SarabunIT๙" pitchFamily="34" charset="-34"/>
                <a:cs typeface="TH SarabunIT๙" pitchFamily="34" charset="-34"/>
              </a:rPr>
              <a:t>ประชาชนทุกภาคส่วน </a:t>
            </a:r>
            <a:r>
              <a:rPr lang="th-TH" sz="2400" b="1" spc="-70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เข้าร่วมกิจกรรมโครงการของชุมชน รับทราบเรื่องราวข่าวสารที่ถูกต้องของรัฐบาล</a:t>
            </a:r>
            <a:r>
              <a:rPr lang="th-TH" sz="2400" b="1" spc="-50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 และสนับสนุนให้คนในครอบครัวนำหลัก ๓ มิติมาใช้ในการดำเนินชีวิต</a:t>
            </a:r>
            <a:endParaRPr lang="th-TH" sz="2400" b="1" spc="-50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6660232" y="265212"/>
            <a:ext cx="1949573" cy="605294"/>
          </a:xfrm>
          <a:prstGeom prst="rect">
            <a:avLst/>
          </a:prstGeom>
          <a:solidFill>
            <a:srgbClr val="7F7F7F">
              <a:alpha val="60000"/>
            </a:srgbClr>
          </a:solidFill>
        </p:spPr>
        <p:txBody>
          <a:bodyPr wrap="none">
            <a:spAutoFit/>
          </a:bodyPr>
          <a:lstStyle/>
          <a:p>
            <a:pPr>
              <a:lnSpc>
                <a:spcPts val="4000"/>
              </a:lnSpc>
            </a:pPr>
            <a:r>
              <a:rPr lang="th-TH" sz="3200" dirty="0" smtClean="0">
                <a:solidFill>
                  <a:schemeClr val="bg1"/>
                </a:solidFill>
                <a:latin typeface="SILPAKORN70yr" pitchFamily="2" charset="-34"/>
                <a:cs typeface="SILPAKORN70yr" pitchFamily="2" charset="-34"/>
              </a:rPr>
              <a:t>ระดับชุมชน</a:t>
            </a:r>
            <a:endParaRPr lang="th-TH" sz="3200" dirty="0">
              <a:solidFill>
                <a:schemeClr val="bg1"/>
              </a:solidFill>
              <a:latin typeface="SILPAKORN70yr" pitchFamily="2" charset="-34"/>
              <a:cs typeface="SILPAKORN70yr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1664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64"/>
          <p:cNvSpPr/>
          <p:nvPr/>
        </p:nvSpPr>
        <p:spPr>
          <a:xfrm>
            <a:off x="-39626" y="3630240"/>
            <a:ext cx="9183626" cy="20847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6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-512" r="132" b="46380"/>
          <a:stretch/>
        </p:blipFill>
        <p:spPr>
          <a:xfrm>
            <a:off x="-36513" y="3577580"/>
            <a:ext cx="9180513" cy="2137420"/>
          </a:xfrm>
          <a:prstGeom prst="rect">
            <a:avLst/>
          </a:prstGeom>
        </p:spPr>
      </p:pic>
      <p:sp>
        <p:nvSpPr>
          <p:cNvPr id="7" name="สี่เหลี่ยมผืนผ้า 37"/>
          <p:cNvSpPr/>
          <p:nvPr/>
        </p:nvSpPr>
        <p:spPr>
          <a:xfrm>
            <a:off x="-36512" y="1993404"/>
            <a:ext cx="9180512" cy="504056"/>
          </a:xfrm>
          <a:prstGeom prst="rect">
            <a:avLst/>
          </a:prstGeom>
          <a:solidFill>
            <a:srgbClr val="FF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rgbClr val="FF66CC"/>
              </a:solidFill>
            </a:endParaRPr>
          </a:p>
        </p:txBody>
      </p:sp>
      <p:sp>
        <p:nvSpPr>
          <p:cNvPr id="8" name="สี่เหลี่ยมผืนผ้ามุมมน 2"/>
          <p:cNvSpPr/>
          <p:nvPr/>
        </p:nvSpPr>
        <p:spPr>
          <a:xfrm>
            <a:off x="611561" y="121197"/>
            <a:ext cx="7704856" cy="432048"/>
          </a:xfrm>
          <a:prstGeom prst="roundRect">
            <a:avLst>
              <a:gd name="adj" fmla="val 50000"/>
            </a:avLst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สี่เหลี่ยมผืนผ้า 12"/>
          <p:cNvSpPr/>
          <p:nvPr/>
        </p:nvSpPr>
        <p:spPr>
          <a:xfrm>
            <a:off x="776504" y="50929"/>
            <a:ext cx="80294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กรอบแนวคิดการขับเคลื่อนการดำเนินงานการสร้างความเข้มแข็งของ </a:t>
            </a: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“บวร</a:t>
            </a:r>
            <a:r>
              <a:rPr lang="th-TH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”</a:t>
            </a:r>
          </a:p>
        </p:txBody>
      </p:sp>
      <p:sp>
        <p:nvSpPr>
          <p:cNvPr id="10" name="สี่เหลี่ยมผืนผ้า 20"/>
          <p:cNvSpPr>
            <a:spLocks/>
          </p:cNvSpPr>
          <p:nvPr/>
        </p:nvSpPr>
        <p:spPr>
          <a:xfrm>
            <a:off x="2919995" y="2001520"/>
            <a:ext cx="6332525" cy="567948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lnSpc>
                <a:spcPts val="1600"/>
              </a:lnSpc>
              <a:spcAft>
                <a:spcPts val="0"/>
              </a:spcAft>
            </a:pPr>
            <a:r>
              <a:rPr lang="th-TH" sz="16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วิสัยทัศน์ ตามยุทธศาสตร์ชาติ  ๒๐ </a:t>
            </a:r>
            <a:r>
              <a:rPr lang="th-TH" sz="1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ปี</a:t>
            </a:r>
            <a:endParaRPr lang="th-TH" sz="16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itchFamily="2" charset="-34"/>
              <a:cs typeface="TH Niramit AS" pitchFamily="2" charset="-34"/>
            </a:endParaRPr>
          </a:p>
          <a:p>
            <a:pPr algn="ctr" fontAlgn="base">
              <a:lnSpc>
                <a:spcPts val="1600"/>
              </a:lnSpc>
              <a:spcAft>
                <a:spcPts val="0"/>
              </a:spcAft>
            </a:pPr>
            <a:r>
              <a:rPr lang="th-TH" sz="135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ประเทศ</a:t>
            </a:r>
            <a:r>
              <a:rPr lang="th-TH" sz="135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ไทยมีความ</a:t>
            </a:r>
            <a:r>
              <a:rPr lang="th-TH" sz="135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มั่นคงมั่ง</a:t>
            </a:r>
            <a:r>
              <a:rPr lang="th-TH" sz="135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คั่ง ยั่งยืนเป็นประเทศพัฒนา</a:t>
            </a:r>
            <a:r>
              <a:rPr lang="th-TH" sz="135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แล้ว</a:t>
            </a:r>
            <a:r>
              <a:rPr lang="th-TH" sz="135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 </a:t>
            </a:r>
            <a:r>
              <a:rPr lang="th-TH" sz="135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ด้วย</a:t>
            </a:r>
            <a:r>
              <a:rPr lang="th-TH" sz="135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การพัฒนาตามหลักปรัชญาของเศรษฐกิจพอเพียง</a:t>
            </a:r>
            <a:endParaRPr lang="en-US" sz="135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itchFamily="2" charset="-34"/>
              <a:cs typeface="TH Niramit AS" pitchFamily="2" charset="-34"/>
            </a:endParaRPr>
          </a:p>
        </p:txBody>
      </p:sp>
      <p:pic>
        <p:nvPicPr>
          <p:cNvPr id="11" name="Picture 22" descr="C:\Users\armana\Desktop\AW Bawon OK mail-page-0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721793"/>
            <a:ext cx="3303462" cy="163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สี่เหลี่ยมผืนผ้ามุมมน 21"/>
          <p:cNvSpPr/>
          <p:nvPr/>
        </p:nvSpPr>
        <p:spPr>
          <a:xfrm>
            <a:off x="1979712" y="481236"/>
            <a:ext cx="4752528" cy="432048"/>
          </a:xfrm>
          <a:prstGeom prst="roundRect">
            <a:avLst>
              <a:gd name="adj" fmla="val 50000"/>
            </a:avLst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สี่เหลี่ยมผืนผ้า 17"/>
          <p:cNvSpPr/>
          <p:nvPr/>
        </p:nvSpPr>
        <p:spPr>
          <a:xfrm>
            <a:off x="1979713" y="481237"/>
            <a:ext cx="4794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เพื่อความมั่นคง มั่งคั่ง </a:t>
            </a:r>
            <a:r>
              <a:rPr lang="th-TH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ยั่งยืน ของ</a:t>
            </a:r>
            <a:r>
              <a:rPr lang="th-TH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ชุมชน</a:t>
            </a:r>
            <a:r>
              <a:rPr lang="th-TH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คุณธรรมฯ</a:t>
            </a:r>
            <a:endParaRPr lang="th-TH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14" name="สี่เหลี่ยมผืนผ้ามุมมน 40"/>
          <p:cNvSpPr/>
          <p:nvPr/>
        </p:nvSpPr>
        <p:spPr>
          <a:xfrm>
            <a:off x="3303462" y="985354"/>
            <a:ext cx="5877050" cy="1008050"/>
          </a:xfrm>
          <a:prstGeom prst="roundRect">
            <a:avLst>
              <a:gd name="adj" fmla="val 11469"/>
            </a:avLst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กล่องข้อความ 2"/>
          <p:cNvSpPr txBox="1">
            <a:spLocks noChangeArrowheads="1"/>
          </p:cNvSpPr>
          <p:nvPr/>
        </p:nvSpPr>
        <p:spPr bwMode="auto">
          <a:xfrm>
            <a:off x="3203849" y="985292"/>
            <a:ext cx="5976664" cy="927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ts val="1700"/>
              </a:lnSpc>
            </a:pPr>
            <a:r>
              <a:rPr lang="th-TH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พระราชดำริในการพัฒนาคุณภาพชีวิตของปวงชนชาวไทยด้วยพลัง “บวร</a:t>
            </a:r>
            <a:r>
              <a:rPr lang="th-TH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”</a:t>
            </a:r>
          </a:p>
          <a:p>
            <a:pPr algn="ctr">
              <a:lnSpc>
                <a:spcPts val="1700"/>
              </a:lnSpc>
            </a:pPr>
            <a:r>
              <a:rPr lang="th-TH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ของ</a:t>
            </a:r>
            <a:r>
              <a:rPr lang="th-TH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พระบาทสมเด็จพระบรมชน</a:t>
            </a:r>
            <a:r>
              <a:rPr lang="th-TH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กาธิเบ</a:t>
            </a:r>
            <a:r>
              <a:rPr lang="th-TH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ศร มหาภูมิพลอดุลยเดชมหาราช บรมนาถบพิตร </a:t>
            </a:r>
            <a:endParaRPr lang="th-TH" sz="1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itchFamily="2" charset="-34"/>
              <a:cs typeface="TH Niramit AS" pitchFamily="2" charset="-34"/>
            </a:endParaRPr>
          </a:p>
          <a:p>
            <a:pPr algn="ctr">
              <a:lnSpc>
                <a:spcPts val="1700"/>
              </a:lnSpc>
            </a:pPr>
            <a:r>
              <a:rPr lang="th-TH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และ</a:t>
            </a:r>
            <a:r>
              <a:rPr lang="th-TH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พระปฐมบรมราช</a:t>
            </a:r>
            <a:r>
              <a:rPr lang="th-TH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โองการ ของพระบาทสมเด็จ</a:t>
            </a:r>
            <a:r>
              <a:rPr lang="th-TH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พระ</a:t>
            </a:r>
            <a:r>
              <a:rPr lang="th-TH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ปรเมนทร</a:t>
            </a:r>
            <a:r>
              <a:rPr lang="th-TH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รามาธิบดีศรีสินทรมหาวชิราลง</a:t>
            </a:r>
            <a:r>
              <a:rPr lang="th-TH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กรณ</a:t>
            </a:r>
            <a:r>
              <a:rPr lang="th-TH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 </a:t>
            </a:r>
            <a:r>
              <a:rPr lang="th-TH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พระวชิร</a:t>
            </a:r>
            <a:r>
              <a:rPr lang="th-TH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เกล้า</a:t>
            </a:r>
            <a:r>
              <a:rPr lang="th-TH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เจ้าอยู่หัว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itchFamily="2" charset="-34"/>
              <a:cs typeface="TH Niramit AS" pitchFamily="2" charset="-34"/>
            </a:endParaRPr>
          </a:p>
          <a:p>
            <a:pPr algn="ctr">
              <a:lnSpc>
                <a:spcPts val="1700"/>
              </a:lnSpc>
            </a:pPr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“</a:t>
            </a:r>
            <a:r>
              <a:rPr lang="th-TH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เราจะสืบสาน รักษา และต่อยอด และครองแผ่นดินโดยธรรม เพื่อประโยชน์สุขแห่งอาณาราษฎรตลอดไป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”</a:t>
            </a:r>
          </a:p>
        </p:txBody>
      </p:sp>
      <p:pic>
        <p:nvPicPr>
          <p:cNvPr id="16" name="Picture 7" descr="C:\Users\user\Desktop\team-123_jigsaw-96_1.out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1036" b="4463"/>
          <a:stretch/>
        </p:blipFill>
        <p:spPr bwMode="auto">
          <a:xfrm>
            <a:off x="8581441" y="985292"/>
            <a:ext cx="455055" cy="4403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7" name="Picture 13" descr="C:\Users\user\Desktop\119679788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5" y="337348"/>
            <a:ext cx="605577" cy="1152000"/>
          </a:xfrm>
          <a:prstGeom prst="rect">
            <a:avLst/>
          </a:prstGeom>
          <a:noFill/>
          <a:extLst/>
        </p:spPr>
      </p:pic>
      <p:sp>
        <p:nvSpPr>
          <p:cNvPr id="18" name="สี่เหลี่ยมผืนผ้า 45"/>
          <p:cNvSpPr/>
          <p:nvPr/>
        </p:nvSpPr>
        <p:spPr>
          <a:xfrm>
            <a:off x="-36512" y="2497461"/>
            <a:ext cx="3672408" cy="112376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มนมุมสี่เหลี่ยมผืนผ้าด้านเดียวกัน 39"/>
          <p:cNvSpPr/>
          <p:nvPr/>
        </p:nvSpPr>
        <p:spPr>
          <a:xfrm rot="10800000">
            <a:off x="-36512" y="2497460"/>
            <a:ext cx="3672408" cy="3240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0" name="สี่เหลี่ยมผืนผ้า 22"/>
          <p:cNvSpPr>
            <a:spLocks/>
          </p:cNvSpPr>
          <p:nvPr/>
        </p:nvSpPr>
        <p:spPr>
          <a:xfrm>
            <a:off x="-108520" y="2497460"/>
            <a:ext cx="3832462" cy="1152128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lnSpc>
                <a:spcPct val="115000"/>
              </a:lnSpc>
            </a:pPr>
            <a:r>
              <a:rPr lang="th-TH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ข้อสั่งการของ พลเอก ประยุทธ์  จันทร์โอชา นายกรัฐมนตรี</a:t>
            </a:r>
            <a:endParaRPr lang="en-US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itchFamily="2" charset="-34"/>
              <a:cs typeface="TH Niramit AS" pitchFamily="2" charset="-34"/>
            </a:endParaRPr>
          </a:p>
          <a:p>
            <a:pPr algn="ctr" fontAlgn="base">
              <a:lnSpc>
                <a:spcPct val="115000"/>
              </a:lnSpc>
            </a:pPr>
            <a:r>
              <a:rPr lang="th-TH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ทุกกระทรวง ทุกหน่วยงาน นำ</a:t>
            </a:r>
            <a:r>
              <a:rPr lang="th-TH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หลักการ </a:t>
            </a:r>
            <a:r>
              <a:rPr lang="en-US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“</a:t>
            </a:r>
            <a:r>
              <a:rPr lang="th-TH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บวร</a:t>
            </a:r>
            <a:r>
              <a:rPr lang="en-US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 : </a:t>
            </a:r>
            <a:r>
              <a:rPr lang="th-TH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บ้าน วัด โรงเรียน</a:t>
            </a:r>
            <a:r>
              <a:rPr lang="en-US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”</a:t>
            </a:r>
            <a:endParaRPr lang="th-TH" sz="13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itchFamily="2" charset="-34"/>
              <a:cs typeface="TH Niramit AS" pitchFamily="2" charset="-34"/>
            </a:endParaRPr>
          </a:p>
          <a:p>
            <a:pPr algn="ctr" fontAlgn="base">
              <a:lnSpc>
                <a:spcPct val="115000"/>
              </a:lnSpc>
            </a:pPr>
            <a:r>
              <a:rPr lang="th-TH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ขับเคลื่อนดำเนินกิจกรรมต่างๆ ในพื้นที่ รวมทั้ง</a:t>
            </a:r>
            <a:r>
              <a:rPr lang="th-TH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ให้เป็นแหล่ง</a:t>
            </a:r>
            <a:r>
              <a:rPr lang="th-TH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กระจาย</a:t>
            </a:r>
          </a:p>
          <a:p>
            <a:pPr algn="ctr" fontAlgn="base">
              <a:lnSpc>
                <a:spcPct val="115000"/>
              </a:lnSpc>
            </a:pPr>
            <a:r>
              <a:rPr lang="th-TH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ข้อมูลข่าวสารที่</a:t>
            </a:r>
            <a:r>
              <a:rPr lang="th-TH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ถูกต้องเกี่ยวกับนโยบายต่าง ๆ ของรัฐบาล</a:t>
            </a:r>
            <a:endParaRPr lang="en-US" sz="13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59" name="สี่เหลี่ยมผืนผ้า 49"/>
          <p:cNvSpPr/>
          <p:nvPr/>
        </p:nvSpPr>
        <p:spPr>
          <a:xfrm>
            <a:off x="6001663" y="2487245"/>
            <a:ext cx="3142548" cy="113398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0" name="มนมุมสี่เหลี่ยมผืนผ้าด้านเดียวกัน 50"/>
          <p:cNvSpPr/>
          <p:nvPr/>
        </p:nvSpPr>
        <p:spPr>
          <a:xfrm rot="10800000">
            <a:off x="6012160" y="2487245"/>
            <a:ext cx="889426" cy="3240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1" name="สี่เหลี่ยมผืนผ้า 51"/>
          <p:cNvSpPr>
            <a:spLocks/>
          </p:cNvSpPr>
          <p:nvPr/>
        </p:nvSpPr>
        <p:spPr>
          <a:xfrm>
            <a:off x="5795094" y="2487144"/>
            <a:ext cx="1369194" cy="298348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lnSpc>
                <a:spcPct val="115000"/>
              </a:lnSpc>
            </a:pPr>
            <a:r>
              <a:rPr lang="th-TH" sz="1600" b="1" spc="-6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วัตถุประสงค์</a:t>
            </a:r>
            <a:endParaRPr lang="en-US" sz="1600" b="1" spc="-6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62" name="TextBox 32"/>
          <p:cNvSpPr txBox="1"/>
          <p:nvPr/>
        </p:nvSpPr>
        <p:spPr>
          <a:xfrm>
            <a:off x="6820597" y="2505607"/>
            <a:ext cx="2359915" cy="6399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thaiDist">
              <a:lnSpc>
                <a:spcPts val="1400"/>
              </a:lnSpc>
              <a:spcAft>
                <a:spcPts val="0"/>
              </a:spcAft>
              <a:tabLst>
                <a:tab pos="-1260475" algn="l"/>
              </a:tabLst>
            </a:pPr>
            <a:r>
              <a:rPr lang="th-TH" sz="1200" b="1" spc="-3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     </a:t>
            </a:r>
            <a:r>
              <a:rPr lang="th-TH" sz="1200" b="1" spc="-6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เพื่อให้ทุกหน่วย</a:t>
            </a:r>
            <a:r>
              <a:rPr lang="th-TH" sz="1200" b="1" spc="-6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งานใช้กลไก </a:t>
            </a:r>
            <a:r>
              <a:rPr lang="en-US" sz="1200" b="1" spc="-6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“</a:t>
            </a:r>
            <a:r>
              <a:rPr lang="th-TH" sz="1200" b="1" spc="-6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บวร</a:t>
            </a:r>
            <a:r>
              <a:rPr lang="en-US" sz="1200" b="1" spc="-6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”</a:t>
            </a:r>
            <a:r>
              <a:rPr lang="th-TH" sz="1200" b="1" spc="-6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 ขับเคลื่อน</a:t>
            </a:r>
            <a:r>
              <a:rPr lang="th-TH" sz="1200" b="1" spc="-3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ชุมชน/กระจาย</a:t>
            </a:r>
            <a:r>
              <a:rPr lang="th-TH" sz="1200" b="1" spc="-3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ข้อมูล</a:t>
            </a:r>
            <a:r>
              <a:rPr lang="th-TH" sz="1200" b="1" spc="-3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ข่าวสารสู่ประชาชน</a:t>
            </a:r>
            <a:endParaRPr lang="en-US" sz="1200" b="1" spc="-3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64" name="วงรี 56"/>
          <p:cNvSpPr>
            <a:spLocks noChangeAspect="1"/>
          </p:cNvSpPr>
          <p:nvPr/>
        </p:nvSpPr>
        <p:spPr>
          <a:xfrm>
            <a:off x="6948264" y="2569468"/>
            <a:ext cx="109629" cy="108000"/>
          </a:xfrm>
          <a:prstGeom prst="ellipse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5" name="วงรี 58"/>
          <p:cNvSpPr>
            <a:spLocks noChangeAspect="1"/>
          </p:cNvSpPr>
          <p:nvPr/>
        </p:nvSpPr>
        <p:spPr>
          <a:xfrm>
            <a:off x="6228184" y="2965524"/>
            <a:ext cx="109629" cy="108000"/>
          </a:xfrm>
          <a:prstGeom prst="ellipse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6" name="วงรี 59"/>
          <p:cNvSpPr>
            <a:spLocks noChangeAspect="1"/>
          </p:cNvSpPr>
          <p:nvPr/>
        </p:nvSpPr>
        <p:spPr>
          <a:xfrm>
            <a:off x="6232770" y="3145532"/>
            <a:ext cx="109629" cy="108000"/>
          </a:xfrm>
          <a:prstGeom prst="ellipse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" name="สี่เหลี่ยมผืนผ้ามุมมน 60"/>
          <p:cNvSpPr/>
          <p:nvPr/>
        </p:nvSpPr>
        <p:spPr>
          <a:xfrm>
            <a:off x="-8261" y="3649588"/>
            <a:ext cx="2348014" cy="621561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3" name="สี่เหลี่ยมผืนผ้า 12"/>
          <p:cNvSpPr/>
          <p:nvPr/>
        </p:nvSpPr>
        <p:spPr>
          <a:xfrm>
            <a:off x="-108520" y="3650722"/>
            <a:ext cx="15184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h-TH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กลไกการสร้าง</a:t>
            </a:r>
          </a:p>
          <a:p>
            <a:pPr algn="r"/>
            <a:r>
              <a:rPr lang="th-TH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ความเข้มแข็งของ</a:t>
            </a:r>
          </a:p>
        </p:txBody>
      </p:sp>
      <p:sp>
        <p:nvSpPr>
          <p:cNvPr id="24" name="สี่เหลี่ยมผืนผ้า 12"/>
          <p:cNvSpPr/>
          <p:nvPr/>
        </p:nvSpPr>
        <p:spPr>
          <a:xfrm>
            <a:off x="1115616" y="3695086"/>
            <a:ext cx="12601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 </a:t>
            </a: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“บวร</a:t>
            </a:r>
            <a:r>
              <a:rPr lang="th-TH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”</a:t>
            </a:r>
          </a:p>
        </p:txBody>
      </p:sp>
      <p:sp>
        <p:nvSpPr>
          <p:cNvPr id="25" name="สามเหลี่ยมหน้าจั่ว 54"/>
          <p:cNvSpPr/>
          <p:nvPr/>
        </p:nvSpPr>
        <p:spPr>
          <a:xfrm rot="5074227">
            <a:off x="2260056" y="3688131"/>
            <a:ext cx="280510" cy="384331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26" name="กลุ่ม 74"/>
          <p:cNvGrpSpPr/>
          <p:nvPr/>
        </p:nvGrpSpPr>
        <p:grpSpPr>
          <a:xfrm>
            <a:off x="7471283" y="3649588"/>
            <a:ext cx="1349189" cy="371073"/>
            <a:chOff x="2915816" y="4367927"/>
            <a:chExt cx="1349189" cy="371073"/>
          </a:xfrm>
        </p:grpSpPr>
        <p:sp>
          <p:nvSpPr>
            <p:cNvPr id="57" name="สี่เหลี่ยมผืนผ้ามุมมน 75"/>
            <p:cNvSpPr/>
            <p:nvPr/>
          </p:nvSpPr>
          <p:spPr>
            <a:xfrm>
              <a:off x="2987824" y="4367927"/>
              <a:ext cx="1251841" cy="354374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8" name="สี่เหลี่ยมผืนผ้า 12"/>
            <p:cNvSpPr/>
            <p:nvPr/>
          </p:nvSpPr>
          <p:spPr>
            <a:xfrm>
              <a:off x="2915816" y="4369668"/>
              <a:ext cx="134918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1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Niramit AS" pitchFamily="2" charset="-34"/>
                  <a:cs typeface="TH Niramit AS" pitchFamily="2" charset="-34"/>
                </a:rPr>
                <a:t>ระดับอำเภอ</a:t>
              </a:r>
            </a:p>
          </p:txBody>
        </p:sp>
      </p:grpSp>
      <p:grpSp>
        <p:nvGrpSpPr>
          <p:cNvPr id="27" name="กลุ่ม 77"/>
          <p:cNvGrpSpPr/>
          <p:nvPr/>
        </p:nvGrpSpPr>
        <p:grpSpPr>
          <a:xfrm>
            <a:off x="-36512" y="4369668"/>
            <a:ext cx="1349189" cy="371073"/>
            <a:chOff x="2915816" y="4367927"/>
            <a:chExt cx="1349189" cy="371073"/>
          </a:xfrm>
        </p:grpSpPr>
        <p:sp>
          <p:nvSpPr>
            <p:cNvPr id="55" name="สี่เหลี่ยมผืนผ้ามุมมน 78"/>
            <p:cNvSpPr/>
            <p:nvPr/>
          </p:nvSpPr>
          <p:spPr>
            <a:xfrm>
              <a:off x="2987824" y="4367927"/>
              <a:ext cx="1251841" cy="354374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6" name="สี่เหลี่ยมผืนผ้า 12"/>
            <p:cNvSpPr/>
            <p:nvPr/>
          </p:nvSpPr>
          <p:spPr>
            <a:xfrm>
              <a:off x="2915816" y="4369668"/>
              <a:ext cx="134918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1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Niramit AS" pitchFamily="2" charset="-34"/>
                  <a:cs typeface="TH Niramit AS" pitchFamily="2" charset="-34"/>
                </a:rPr>
                <a:t>ระดับชุมชน</a:t>
              </a:r>
            </a:p>
          </p:txBody>
        </p:sp>
      </p:grpSp>
      <p:sp>
        <p:nvSpPr>
          <p:cNvPr id="28" name="สี่เหลี่ยมผืนผ้า 12"/>
          <p:cNvSpPr/>
          <p:nvPr/>
        </p:nvSpPr>
        <p:spPr>
          <a:xfrm>
            <a:off x="5380114" y="3990464"/>
            <a:ext cx="13538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นำนโยบาย</a:t>
            </a:r>
          </a:p>
          <a:p>
            <a:pPr algn="ctr"/>
            <a:r>
              <a:rPr lang="th-TH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สู่การปฏิบัติในพื้นที่</a:t>
            </a:r>
          </a:p>
        </p:txBody>
      </p:sp>
      <p:pic>
        <p:nvPicPr>
          <p:cNvPr id="29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96" y="3549498"/>
            <a:ext cx="694676" cy="661596"/>
          </a:xfrm>
          <a:prstGeom prst="rect">
            <a:avLst/>
          </a:prstGeom>
        </p:spPr>
      </p:pic>
      <p:pic>
        <p:nvPicPr>
          <p:cNvPr id="30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839885"/>
            <a:ext cx="676738" cy="627639"/>
          </a:xfrm>
          <a:prstGeom prst="rect">
            <a:avLst/>
          </a:prstGeom>
          <a:effectLst/>
        </p:spPr>
      </p:pic>
      <p:grpSp>
        <p:nvGrpSpPr>
          <p:cNvPr id="31" name="กลุ่ม 2049"/>
          <p:cNvGrpSpPr/>
          <p:nvPr/>
        </p:nvGrpSpPr>
        <p:grpSpPr>
          <a:xfrm>
            <a:off x="3049348" y="3649588"/>
            <a:ext cx="1349189" cy="371073"/>
            <a:chOff x="2915816" y="4367927"/>
            <a:chExt cx="1349189" cy="371073"/>
          </a:xfrm>
        </p:grpSpPr>
        <p:sp>
          <p:nvSpPr>
            <p:cNvPr id="53" name="สี่เหลี่ยมผืนผ้ามุมมน 67"/>
            <p:cNvSpPr/>
            <p:nvPr/>
          </p:nvSpPr>
          <p:spPr>
            <a:xfrm>
              <a:off x="2987824" y="4367927"/>
              <a:ext cx="1251841" cy="354374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4" name="สี่เหลี่ยมผืนผ้า 12"/>
            <p:cNvSpPr/>
            <p:nvPr/>
          </p:nvSpPr>
          <p:spPr>
            <a:xfrm>
              <a:off x="2915816" y="4369668"/>
              <a:ext cx="134918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1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Niramit AS" pitchFamily="2" charset="-34"/>
                  <a:cs typeface="TH Niramit AS" pitchFamily="2" charset="-34"/>
                </a:rPr>
                <a:t>ระดับกระทรวง</a:t>
              </a:r>
            </a:p>
          </p:txBody>
        </p:sp>
      </p:grpSp>
      <p:grpSp>
        <p:nvGrpSpPr>
          <p:cNvPr id="32" name="กลุ่ม 2053"/>
          <p:cNvGrpSpPr/>
          <p:nvPr/>
        </p:nvGrpSpPr>
        <p:grpSpPr>
          <a:xfrm>
            <a:off x="6804248" y="3396694"/>
            <a:ext cx="1096146" cy="1044982"/>
            <a:chOff x="6804248" y="3396694"/>
            <a:chExt cx="1096146" cy="1044982"/>
          </a:xfrm>
        </p:grpSpPr>
        <p:pic>
          <p:nvPicPr>
            <p:cNvPr id="51" name="Picture 3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20272" y="3396694"/>
              <a:ext cx="880122" cy="900966"/>
            </a:xfrm>
            <a:prstGeom prst="rect">
              <a:avLst/>
            </a:prstGeom>
          </p:spPr>
        </p:pic>
        <p:pic>
          <p:nvPicPr>
            <p:cNvPr id="52" name="Picture 11" descr="D:\07 สมัชชาคุณธรรม 61\แผนแม่บทส่งเสริมคุณธรรม\02 แนวทางการส่งเสริม พัฒนาและคัดเลือกชุมชนคุณธรรม\รูปภาพ\Untitled-3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4248" y="4026200"/>
              <a:ext cx="851546" cy="415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3" name="กลุ่ม 71"/>
          <p:cNvGrpSpPr/>
          <p:nvPr/>
        </p:nvGrpSpPr>
        <p:grpSpPr>
          <a:xfrm>
            <a:off x="5399077" y="3656995"/>
            <a:ext cx="1349189" cy="371073"/>
            <a:chOff x="2915816" y="4367927"/>
            <a:chExt cx="1349189" cy="371073"/>
          </a:xfrm>
        </p:grpSpPr>
        <p:sp>
          <p:nvSpPr>
            <p:cNvPr id="49" name="สี่เหลี่ยมผืนผ้ามุมมน 72"/>
            <p:cNvSpPr/>
            <p:nvPr/>
          </p:nvSpPr>
          <p:spPr>
            <a:xfrm>
              <a:off x="2987824" y="4367927"/>
              <a:ext cx="1251841" cy="354374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0" name="สี่เหลี่ยมผืนผ้า 12"/>
            <p:cNvSpPr/>
            <p:nvPr/>
          </p:nvSpPr>
          <p:spPr>
            <a:xfrm>
              <a:off x="2915816" y="4369668"/>
              <a:ext cx="134918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1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Niramit AS" pitchFamily="2" charset="-34"/>
                  <a:cs typeface="TH Niramit AS" pitchFamily="2" charset="-34"/>
                </a:rPr>
                <a:t>ระดับจังหวัด</a:t>
              </a:r>
            </a:p>
          </p:txBody>
        </p:sp>
      </p:grpSp>
      <p:grpSp>
        <p:nvGrpSpPr>
          <p:cNvPr id="34" name="กลุ่ม 2052"/>
          <p:cNvGrpSpPr/>
          <p:nvPr/>
        </p:nvGrpSpPr>
        <p:grpSpPr>
          <a:xfrm>
            <a:off x="4788018" y="3577580"/>
            <a:ext cx="1008114" cy="882576"/>
            <a:chOff x="4732079" y="3626048"/>
            <a:chExt cx="1008114" cy="882576"/>
          </a:xfrm>
        </p:grpSpPr>
        <p:grpSp>
          <p:nvGrpSpPr>
            <p:cNvPr id="45" name="กลุ่ม 2050"/>
            <p:cNvGrpSpPr/>
            <p:nvPr/>
          </p:nvGrpSpPr>
          <p:grpSpPr>
            <a:xfrm>
              <a:off x="4732079" y="3928765"/>
              <a:ext cx="1008114" cy="579859"/>
              <a:chOff x="6686353" y="3788739"/>
              <a:chExt cx="1129576" cy="701642"/>
            </a:xfrm>
          </p:grpSpPr>
          <p:pic>
            <p:nvPicPr>
              <p:cNvPr id="47" name="Picture 33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7306294" y="3817536"/>
                <a:ext cx="509635" cy="606634"/>
              </a:xfrm>
              <a:prstGeom prst="rect">
                <a:avLst/>
              </a:prstGeom>
            </p:spPr>
          </p:pic>
          <p:pic>
            <p:nvPicPr>
              <p:cNvPr id="48" name="Picture 32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6353" y="3788739"/>
                <a:ext cx="687838" cy="701642"/>
              </a:xfrm>
              <a:prstGeom prst="rect">
                <a:avLst/>
              </a:prstGeom>
            </p:spPr>
          </p:pic>
        </p:grpSp>
        <p:pic>
          <p:nvPicPr>
            <p:cNvPr id="46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2125" y="3626048"/>
              <a:ext cx="448117" cy="671612"/>
            </a:xfrm>
            <a:prstGeom prst="rect">
              <a:avLst/>
            </a:prstGeom>
          </p:spPr>
        </p:pic>
      </p:grpSp>
      <p:sp>
        <p:nvSpPr>
          <p:cNvPr id="35" name="สี่เหลี่ยมผืนผ้า 12"/>
          <p:cNvSpPr/>
          <p:nvPr/>
        </p:nvSpPr>
        <p:spPr>
          <a:xfrm>
            <a:off x="7308304" y="3990464"/>
            <a:ext cx="17281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กำกับติดตาม</a:t>
            </a:r>
          </a:p>
          <a:p>
            <a:pPr algn="ctr"/>
            <a:r>
              <a:rPr lang="th-TH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ร่วมเป็นพลังขับเคลื่อน</a:t>
            </a:r>
          </a:p>
        </p:txBody>
      </p:sp>
      <p:sp>
        <p:nvSpPr>
          <p:cNvPr id="36" name="สี่เหลี่ยมผืนผ้า 12"/>
          <p:cNvSpPr/>
          <p:nvPr/>
        </p:nvSpPr>
        <p:spPr>
          <a:xfrm>
            <a:off x="2905928" y="3983057"/>
            <a:ext cx="17756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ถ่ายทอดนโยบาย นำหลักการ</a:t>
            </a:r>
          </a:p>
          <a:p>
            <a:pPr algn="ctr"/>
            <a:r>
              <a:rPr lang="th-TH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 “บวร” ขับเคลื่อนงานในพื้นที่</a:t>
            </a:r>
          </a:p>
        </p:txBody>
      </p:sp>
      <p:pic>
        <p:nvPicPr>
          <p:cNvPr id="37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740741"/>
            <a:ext cx="782440" cy="752347"/>
          </a:xfrm>
          <a:prstGeom prst="rect">
            <a:avLst/>
          </a:prstGeom>
        </p:spPr>
      </p:pic>
      <p:grpSp>
        <p:nvGrpSpPr>
          <p:cNvPr id="75" name="Group 74"/>
          <p:cNvGrpSpPr/>
          <p:nvPr/>
        </p:nvGrpSpPr>
        <p:grpSpPr>
          <a:xfrm rot="16673455">
            <a:off x="5560550" y="4254552"/>
            <a:ext cx="1191253" cy="1007641"/>
            <a:chOff x="9093934" y="2687026"/>
            <a:chExt cx="1191253" cy="1007640"/>
          </a:xfrm>
        </p:grpSpPr>
        <p:pic>
          <p:nvPicPr>
            <p:cNvPr id="39" name="Picture 2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565300" flipH="1">
              <a:off x="9093934" y="2919523"/>
              <a:ext cx="744635" cy="744635"/>
            </a:xfrm>
            <a:prstGeom prst="rect">
              <a:avLst/>
            </a:prstGeom>
          </p:spPr>
        </p:pic>
        <p:pic>
          <p:nvPicPr>
            <p:cNvPr id="40" name="Picture 2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307214" y="2687026"/>
              <a:ext cx="744635" cy="744635"/>
            </a:xfrm>
            <a:prstGeom prst="rect">
              <a:avLst/>
            </a:prstGeom>
          </p:spPr>
        </p:pic>
        <p:pic>
          <p:nvPicPr>
            <p:cNvPr id="42" name="Picture 2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834746" flipH="1">
              <a:off x="9540552" y="2950031"/>
              <a:ext cx="744635" cy="744635"/>
            </a:xfrm>
            <a:prstGeom prst="rect">
              <a:avLst/>
            </a:prstGeom>
          </p:spPr>
        </p:pic>
      </p:grpSp>
      <p:sp>
        <p:nvSpPr>
          <p:cNvPr id="43" name="สี่เหลี่ยมผืนผ้ามุมมน 107"/>
          <p:cNvSpPr/>
          <p:nvPr/>
        </p:nvSpPr>
        <p:spPr>
          <a:xfrm>
            <a:off x="6192180" y="4585692"/>
            <a:ext cx="2907175" cy="1087528"/>
          </a:xfrm>
          <a:prstGeom prst="roundRect">
            <a:avLst>
              <a:gd name="adj" fmla="val 14677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4" name="สี่เหลี่ยมผืนผ้า 108"/>
          <p:cNvSpPr>
            <a:spLocks/>
          </p:cNvSpPr>
          <p:nvPr/>
        </p:nvSpPr>
        <p:spPr>
          <a:xfrm>
            <a:off x="6156176" y="4657700"/>
            <a:ext cx="3024336" cy="1152128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lnSpc>
                <a:spcPts val="1500"/>
              </a:lnSpc>
            </a:pPr>
            <a:r>
              <a:rPr lang="th-TH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เกิดการบูร</a:t>
            </a:r>
            <a:r>
              <a:rPr lang="th-TH" sz="1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ณา</a:t>
            </a:r>
            <a:r>
              <a:rPr lang="th-TH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การทุกภาค</a:t>
            </a:r>
            <a:r>
              <a:rPr lang="th-TH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ส่วน</a:t>
            </a:r>
          </a:p>
          <a:p>
            <a:pPr algn="ctr" fontAlgn="base">
              <a:lnSpc>
                <a:spcPts val="1500"/>
              </a:lnSpc>
            </a:pPr>
            <a:r>
              <a:rPr lang="th-TH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ประชาชนได้รับประโยชน์จากการดำเนินงาน</a:t>
            </a:r>
          </a:p>
          <a:p>
            <a:pPr algn="ctr" fontAlgn="base">
              <a:lnSpc>
                <a:spcPts val="1500"/>
              </a:lnSpc>
            </a:pPr>
            <a:r>
              <a:rPr lang="th-TH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ของภาครัฐ อย่างทั่วถึงและเท่าเทียม</a:t>
            </a:r>
          </a:p>
          <a:p>
            <a:pPr algn="ctr" fontAlgn="base">
              <a:lnSpc>
                <a:spcPts val="1500"/>
              </a:lnSpc>
            </a:pPr>
            <a:r>
              <a:rPr lang="th-TH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เกิด</a:t>
            </a:r>
            <a:r>
              <a:rPr lang="th-TH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สังคม</a:t>
            </a:r>
            <a:r>
              <a:rPr lang="th-TH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คุณธรรม</a:t>
            </a:r>
          </a:p>
          <a:p>
            <a:pPr algn="ctr" fontAlgn="base">
              <a:lnSpc>
                <a:spcPts val="1500"/>
              </a:lnSpc>
            </a:pPr>
            <a:r>
              <a:rPr lang="th-TH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ที่</a:t>
            </a:r>
            <a:r>
              <a:rPr lang="th-TH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มีความรักสามัคคี มั่นคง มั่งคั่ง ยั่งยืน</a:t>
            </a:r>
          </a:p>
        </p:txBody>
      </p:sp>
      <p:sp>
        <p:nvSpPr>
          <p:cNvPr id="3" name="Rectangle 2"/>
          <p:cNvSpPr/>
          <p:nvPr/>
        </p:nvSpPr>
        <p:spPr>
          <a:xfrm>
            <a:off x="742274" y="4786106"/>
            <a:ext cx="5052820" cy="730078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32"/>
          <p:cNvSpPr txBox="1"/>
          <p:nvPr/>
        </p:nvSpPr>
        <p:spPr>
          <a:xfrm>
            <a:off x="6156176" y="2893516"/>
            <a:ext cx="3310482" cy="91952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thaiDist">
              <a:lnSpc>
                <a:spcPts val="1500"/>
              </a:lnSpc>
              <a:tabLst>
                <a:tab pos="-1260475" algn="l"/>
              </a:tabLst>
            </a:pPr>
            <a:r>
              <a:rPr lang="th-TH" sz="1200" b="1" spc="-4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      เพื่อให้</a:t>
            </a:r>
            <a:r>
              <a:rPr lang="th-TH" sz="1200" b="1" spc="-4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เกิดการบูร</a:t>
            </a:r>
            <a:r>
              <a:rPr lang="th-TH" sz="1200" b="1" spc="-4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ณา</a:t>
            </a:r>
            <a:r>
              <a:rPr lang="th-TH" sz="1200" b="1" spc="-4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การ</a:t>
            </a:r>
            <a:r>
              <a:rPr lang="th-TH" sz="1200" b="1" spc="-4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การ่วมกันของทุก</a:t>
            </a:r>
            <a:r>
              <a:rPr lang="th-TH" sz="1200" b="1" spc="-4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ภาค</a:t>
            </a:r>
            <a:r>
              <a:rPr lang="th-TH" sz="1200" b="1" spc="-4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ส่วน</a:t>
            </a:r>
          </a:p>
          <a:p>
            <a:pPr algn="thaiDist">
              <a:lnSpc>
                <a:spcPts val="1500"/>
              </a:lnSpc>
              <a:tabLst>
                <a:tab pos="-1260475" algn="l"/>
              </a:tabLst>
            </a:pPr>
            <a:r>
              <a:rPr lang="th-TH" sz="1200" b="1" spc="-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      เพื่อให้</a:t>
            </a:r>
            <a:r>
              <a:rPr lang="th-TH" sz="1200" b="1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คนในชุมชนปฏิบัติตามหลักธรรมทาง</a:t>
            </a:r>
            <a:r>
              <a:rPr lang="th-TH" sz="1200" b="1" spc="-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ศาสนา น้อมนำ</a:t>
            </a:r>
          </a:p>
          <a:p>
            <a:pPr algn="thaiDist">
              <a:lnSpc>
                <a:spcPts val="1500"/>
              </a:lnSpc>
              <a:tabLst>
                <a:tab pos="-1260475" algn="l"/>
              </a:tabLst>
            </a:pPr>
            <a:r>
              <a:rPr lang="th-TH" sz="1200" b="1" spc="-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หลักปรัชญาของเศรษฐกิจ</a:t>
            </a:r>
            <a:r>
              <a:rPr lang="th-TH" sz="1200" b="1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พอเพียงและวิถี</a:t>
            </a:r>
            <a:r>
              <a:rPr lang="th-TH" sz="1200" b="1" spc="-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วัฒนธรรมที่</a:t>
            </a:r>
            <a:r>
              <a:rPr lang="th-TH" sz="1200" b="1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ดี</a:t>
            </a:r>
            <a:r>
              <a:rPr lang="th-TH" sz="1200" b="1" spc="-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งาม</a:t>
            </a:r>
            <a:endParaRPr lang="en-US" sz="1200" b="1" spc="-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67" name="สี่เหลี่ยมผืนผ้า 49"/>
          <p:cNvSpPr/>
          <p:nvPr/>
        </p:nvSpPr>
        <p:spPr>
          <a:xfrm>
            <a:off x="3635896" y="2487245"/>
            <a:ext cx="2365767" cy="1133981"/>
          </a:xfrm>
          <a:prstGeom prst="rect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8" name="มนมุมสี่เหลี่ยมผืนผ้าด้านเดียวกัน 50"/>
          <p:cNvSpPr/>
          <p:nvPr/>
        </p:nvSpPr>
        <p:spPr>
          <a:xfrm rot="10800000">
            <a:off x="3709789" y="2487245"/>
            <a:ext cx="1081415" cy="3240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9" name="สี่เหลี่ยมผืนผ้า 51"/>
          <p:cNvSpPr>
            <a:spLocks/>
          </p:cNvSpPr>
          <p:nvPr/>
        </p:nvSpPr>
        <p:spPr>
          <a:xfrm>
            <a:off x="3562846" y="2487144"/>
            <a:ext cx="1369194" cy="298348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lnSpc>
                <a:spcPct val="115000"/>
              </a:lnSpc>
            </a:pPr>
            <a:r>
              <a:rPr lang="th-TH" sz="1600" b="1" spc="-6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มติคณะรัฐมนตรี</a:t>
            </a:r>
            <a:endParaRPr lang="en-US" sz="1600" b="1" spc="-6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70" name="TextBox 32"/>
          <p:cNvSpPr txBox="1"/>
          <p:nvPr/>
        </p:nvSpPr>
        <p:spPr>
          <a:xfrm>
            <a:off x="3601339" y="2785492"/>
            <a:ext cx="2482829" cy="6399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ts val="1400"/>
              </a:lnSpc>
              <a:spcAft>
                <a:spcPts val="0"/>
              </a:spcAft>
              <a:tabLst>
                <a:tab pos="-1260475" algn="l"/>
              </a:tabLst>
            </a:pPr>
            <a:r>
              <a:rPr lang="th-TH" sz="1200" b="1" spc="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คณะรัฐมนตรี</a:t>
            </a:r>
            <a:r>
              <a:rPr lang="th-TH" sz="1200" b="1" spc="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มีมติรับทราบ </a:t>
            </a:r>
            <a:r>
              <a:rPr lang="th-TH" sz="1200" b="1" spc="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แนวทางการสร้าง</a:t>
            </a:r>
            <a:br>
              <a:rPr lang="th-TH" sz="1200" b="1" spc="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</a:br>
            <a:r>
              <a:rPr lang="th-TH" sz="1200" b="1" spc="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ความ</a:t>
            </a:r>
            <a:r>
              <a:rPr lang="th-TH" sz="1200" b="1" spc="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เข้มแข็งของ “บวร</a:t>
            </a:r>
            <a:r>
              <a:rPr lang="th-TH" sz="1200" b="1" spc="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”ฯ โดย</a:t>
            </a:r>
            <a:r>
              <a:rPr lang="th-TH" sz="1200" b="1" spc="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สามารถ</a:t>
            </a:r>
            <a:r>
              <a:rPr lang="th-TH" sz="1200" b="1" spc="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ปรับเปลี่ยนให้สอดคล้อง</a:t>
            </a:r>
            <a:r>
              <a:rPr lang="th-TH" sz="1200" b="1" spc="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บริบทของ</a:t>
            </a:r>
            <a:r>
              <a:rPr lang="th-TH" sz="1200" b="1" spc="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พื้นที่</a:t>
            </a:r>
          </a:p>
          <a:p>
            <a:pPr algn="ctr">
              <a:lnSpc>
                <a:spcPts val="1400"/>
              </a:lnSpc>
              <a:spcAft>
                <a:spcPts val="0"/>
              </a:spcAft>
              <a:tabLst>
                <a:tab pos="-1260475" algn="l"/>
              </a:tabLst>
            </a:pPr>
            <a:r>
              <a:rPr lang="th-TH" sz="1200" b="1" spc="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และ</a:t>
            </a:r>
            <a:r>
              <a:rPr lang="th-TH" sz="1200" b="1" spc="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สภาพสังคมในปัจจุบัน</a:t>
            </a:r>
          </a:p>
        </p:txBody>
      </p:sp>
      <p:sp>
        <p:nvSpPr>
          <p:cNvPr id="38" name="สี่เหลี่ยมผืนผ้า 5"/>
          <p:cNvSpPr/>
          <p:nvPr/>
        </p:nvSpPr>
        <p:spPr>
          <a:xfrm>
            <a:off x="683568" y="4736966"/>
            <a:ext cx="5174079" cy="7848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thaiDist">
              <a:lnSpc>
                <a:spcPts val="1800"/>
              </a:lnSpc>
              <a:buClr>
                <a:srgbClr val="C00000"/>
              </a:buClr>
            </a:pPr>
            <a:r>
              <a:rPr lang="th-TH" sz="1500" b="1" spc="-13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คณะทำงานการขับเคลื่อนและพัฒนาชุมชนด้วยพลังบวร</a:t>
            </a:r>
            <a:r>
              <a:rPr lang="th-TH" sz="1500" b="1" spc="-13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ฯ</a:t>
            </a:r>
            <a:r>
              <a:rPr lang="th-TH" sz="1500" b="1" spc="-13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 เป็นแกนกลางในการขับเคลื่อน และประสานงาน</a:t>
            </a:r>
          </a:p>
          <a:p>
            <a:pPr algn="thaiDist">
              <a:lnSpc>
                <a:spcPts val="1800"/>
              </a:lnSpc>
              <a:buClr>
                <a:srgbClr val="C00000"/>
              </a:buClr>
            </a:pPr>
            <a:r>
              <a:rPr lang="th-TH" sz="1500" b="1" spc="-6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ผู้นำ “บวร”</a:t>
            </a:r>
            <a:r>
              <a:rPr lang="th-TH" sz="1500" b="1" spc="-6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 เป็นแกนนำในการขับเคลื่อนชุมชน ทั้งยังกระจายข้อมูลข่าวสารตามบทบาทของตน</a:t>
            </a:r>
          </a:p>
          <a:p>
            <a:pPr algn="thaiDist">
              <a:lnSpc>
                <a:spcPts val="1800"/>
              </a:lnSpc>
              <a:buClr>
                <a:srgbClr val="C00000"/>
              </a:buClr>
            </a:pPr>
            <a:r>
              <a:rPr lang="th-TH" sz="1500" b="1" spc="-5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ประชาชนทุกภาคส่วน </a:t>
            </a:r>
            <a:r>
              <a:rPr lang="th-TH" sz="1500" b="1" spc="-5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เข้าร่วมกิจกรรมฯ รับทราบเรื่องราวข่าวสาร ดำรงชีวิตถูกต้องดีงาม</a:t>
            </a:r>
            <a:endParaRPr lang="th-TH" sz="1500" b="1" spc="-5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itchFamily="2" charset="-34"/>
              <a:cs typeface="TH Niramit AS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495687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554"/>
            <a:ext cx="9144000" cy="6096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9" name="สี่เหลี่ยมผืนผ้า 98"/>
          <p:cNvSpPr/>
          <p:nvPr/>
        </p:nvSpPr>
        <p:spPr>
          <a:xfrm>
            <a:off x="599202" y="1162800"/>
            <a:ext cx="8091959" cy="714745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97" name="สี่เหลี่ยมผืนผ้า 96"/>
          <p:cNvSpPr/>
          <p:nvPr/>
        </p:nvSpPr>
        <p:spPr>
          <a:xfrm>
            <a:off x="599202" y="551652"/>
            <a:ext cx="8091960" cy="601806"/>
          </a:xfrm>
          <a:prstGeom prst="rect">
            <a:avLst/>
          </a:prstGeom>
          <a:solidFill>
            <a:schemeClr val="bg1">
              <a:lumMod val="85000"/>
              <a:alpha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71" name="สี่เหลี่ยมผืนผ้า 12"/>
          <p:cNvSpPr/>
          <p:nvPr/>
        </p:nvSpPr>
        <p:spPr>
          <a:xfrm>
            <a:off x="599203" y="121196"/>
            <a:ext cx="8064897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th-TH" sz="1800" dirty="0">
                <a:solidFill>
                  <a:srgbClr val="F9E883"/>
                </a:solidFill>
                <a:latin typeface="SILPAKORN70yr" pitchFamily="2" charset="-34"/>
                <a:cs typeface="SILPAKORN70yr" pitchFamily="2" charset="-34"/>
              </a:rPr>
              <a:t>แผนผังเส้นทางการส่งต่อข้อมูล</a:t>
            </a:r>
            <a:r>
              <a:rPr lang="th-TH" sz="1800" dirty="0" smtClean="0">
                <a:solidFill>
                  <a:srgbClr val="F9E883"/>
                </a:solidFill>
                <a:latin typeface="SILPAKORN70yr" pitchFamily="2" charset="-34"/>
                <a:cs typeface="SILPAKORN70yr" pitchFamily="2" charset="-34"/>
              </a:rPr>
              <a:t>ข่าวสาร</a:t>
            </a:r>
            <a:r>
              <a:rPr lang="th-TH" sz="1800" dirty="0">
                <a:solidFill>
                  <a:srgbClr val="F9E883"/>
                </a:solidFill>
                <a:latin typeface="SILPAKORN70yr" pitchFamily="2" charset="-34"/>
                <a:cs typeface="SILPAKORN70yr" pitchFamily="2" charset="-34"/>
              </a:rPr>
              <a:t>เพื่อสร้างการรับรู้และการมีส่วนร่วมของประชาชน </a:t>
            </a:r>
          </a:p>
        </p:txBody>
      </p:sp>
      <p:sp>
        <p:nvSpPr>
          <p:cNvPr id="100" name="สี่เหลี่ยมผืนผ้า 99"/>
          <p:cNvSpPr/>
          <p:nvPr/>
        </p:nvSpPr>
        <p:spPr>
          <a:xfrm>
            <a:off x="599203" y="1877545"/>
            <a:ext cx="8091958" cy="746730"/>
          </a:xfrm>
          <a:prstGeom prst="rect">
            <a:avLst/>
          </a:prstGeom>
          <a:solidFill>
            <a:schemeClr val="bg1">
              <a:lumMod val="50000"/>
              <a:alpha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75" name="สี่เหลี่ยมผืนผ้า 12"/>
          <p:cNvSpPr/>
          <p:nvPr/>
        </p:nvSpPr>
        <p:spPr>
          <a:xfrm>
            <a:off x="1164795" y="1153458"/>
            <a:ext cx="7139264" cy="80021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th-TH" sz="1800" b="1" dirty="0">
                <a:solidFill>
                  <a:srgbClr val="FDE27F"/>
                </a:solidFill>
                <a:latin typeface="TH SarabunIT๙" pitchFamily="34" charset="-34"/>
                <a:cs typeface="TH SarabunIT๙" pitchFamily="34" charset="-34"/>
              </a:rPr>
              <a:t>กระทรวงมหาดไทย </a:t>
            </a:r>
          </a:p>
          <a:p>
            <a:pPr algn="ctr">
              <a:lnSpc>
                <a:spcPts val="1800"/>
              </a:lnSpc>
            </a:pPr>
            <a:r>
              <a:rPr lang="th-TH" sz="16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คณะทำงาน</a:t>
            </a:r>
            <a:r>
              <a:rPr lang="th-TH" sz="1600" b="1" dirty="0" err="1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บูรณา</a:t>
            </a:r>
            <a:r>
              <a:rPr lang="th-TH" sz="16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การข้อมูลข่าวสารเพื่อการรับรู้สู่ชุมชน “ทีม </a:t>
            </a:r>
            <a:r>
              <a:rPr lang="en-US" sz="16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Admin </a:t>
            </a:r>
            <a:r>
              <a:rPr lang="th-TH" sz="16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กลาง”</a:t>
            </a:r>
          </a:p>
          <a:p>
            <a:pPr algn="ctr">
              <a:lnSpc>
                <a:spcPts val="1800"/>
              </a:lnSpc>
            </a:pPr>
            <a:r>
              <a:rPr lang="th-TH" sz="16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เผยแพร่ระดับส่วนกลาง พร้อมส่งต่อไป</a:t>
            </a:r>
            <a:r>
              <a:rPr lang="th-TH" sz="16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ยัง ทีม </a:t>
            </a:r>
            <a:r>
              <a:rPr lang="en-US" sz="16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Admin </a:t>
            </a:r>
            <a:r>
              <a:rPr lang="th-TH" sz="16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จังหวัด (</a:t>
            </a:r>
            <a:r>
              <a:rPr lang="th-TH" sz="16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ทาง</a:t>
            </a:r>
            <a:r>
              <a:rPr lang="th-TH" sz="1600" b="1" dirty="0" err="1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ไลน์</a:t>
            </a:r>
            <a:r>
              <a:rPr lang="th-TH" sz="16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กลุ่ม “ข้อมูลและการสร้างการรับรู้”)</a:t>
            </a:r>
          </a:p>
        </p:txBody>
      </p:sp>
      <p:sp>
        <p:nvSpPr>
          <p:cNvPr id="79" name="สี่เหลี่ยมผืนผ้า 12"/>
          <p:cNvSpPr/>
          <p:nvPr/>
        </p:nvSpPr>
        <p:spPr>
          <a:xfrm>
            <a:off x="2615427" y="584602"/>
            <a:ext cx="4464496" cy="55399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th-TH" sz="1800" b="1" dirty="0">
                <a:solidFill>
                  <a:srgbClr val="FDE27F"/>
                </a:solidFill>
                <a:latin typeface="TH SarabunIT๙" pitchFamily="34" charset="-34"/>
                <a:cs typeface="TH SarabunIT๙" pitchFamily="34" charset="-34"/>
              </a:rPr>
              <a:t>ทุกกระทรวง</a:t>
            </a:r>
          </a:p>
          <a:p>
            <a:pPr algn="ctr">
              <a:lnSpc>
                <a:spcPts val="1800"/>
              </a:lnSpc>
            </a:pPr>
            <a:r>
              <a:rPr lang="th-TH" sz="16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จัดทำข้อมูลข่าวสาร</a:t>
            </a:r>
            <a:r>
              <a:rPr lang="th-TH" sz="16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ฯ ส่งไป</a:t>
            </a:r>
            <a:r>
              <a:rPr lang="th-TH" sz="16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ยัง</a:t>
            </a:r>
            <a:r>
              <a:rPr lang="th-TH" sz="16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กระทรวงมหาดไทย (</a:t>
            </a:r>
            <a:r>
              <a:rPr lang="th-TH" sz="16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ดำเนินการตาม </a:t>
            </a:r>
            <a:r>
              <a:rPr lang="en-US" sz="16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MOU</a:t>
            </a:r>
            <a:r>
              <a:rPr lang="en-US" sz="16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)</a:t>
            </a:r>
            <a:endParaRPr lang="th-TH" sz="1600" b="1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04" name="สี่เหลี่ยมผืนผ้า 103"/>
          <p:cNvSpPr/>
          <p:nvPr/>
        </p:nvSpPr>
        <p:spPr>
          <a:xfrm>
            <a:off x="599202" y="3722799"/>
            <a:ext cx="8091959" cy="1143903"/>
          </a:xfrm>
          <a:prstGeom prst="rect">
            <a:avLst/>
          </a:prstGeom>
          <a:solidFill>
            <a:schemeClr val="tx1">
              <a:lumMod val="95000"/>
              <a:lumOff val="5000"/>
              <a:alpha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85" name="สี่เหลี่ยมผืนผ้า 12"/>
          <p:cNvSpPr/>
          <p:nvPr/>
        </p:nvSpPr>
        <p:spPr>
          <a:xfrm>
            <a:off x="722388" y="1858773"/>
            <a:ext cx="7941711" cy="78483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th-TH" sz="1800" b="1" dirty="0" smtClean="0">
                <a:solidFill>
                  <a:srgbClr val="FDE27F"/>
                </a:solidFill>
                <a:latin typeface="TH SarabunIT๙" pitchFamily="34" charset="-34"/>
                <a:cs typeface="TH SarabunIT๙" pitchFamily="34" charset="-34"/>
              </a:rPr>
              <a:t>จังหวัด</a:t>
            </a:r>
            <a:r>
              <a:rPr lang="th-TH" sz="1800" b="1" dirty="0" smtClean="0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  <a:t> </a:t>
            </a:r>
            <a:endParaRPr lang="th-TH" sz="1800" b="1" dirty="0">
              <a:solidFill>
                <a:srgbClr val="FFFF00"/>
              </a:solidFill>
              <a:latin typeface="TH SarabunIT๙" pitchFamily="34" charset="-34"/>
              <a:cs typeface="TH SarabunIT๙" pitchFamily="34" charset="-34"/>
            </a:endParaRPr>
          </a:p>
          <a:p>
            <a:pPr algn="ctr">
              <a:lnSpc>
                <a:spcPts val="1800"/>
              </a:lnSpc>
            </a:pPr>
            <a:r>
              <a:rPr lang="th-TH" sz="16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คณะทำงานบริหารจัดการข้อมูลข่าวสารเพื่อการรับรู้ระดับจังหวัด “ทีม </a:t>
            </a:r>
            <a:r>
              <a:rPr lang="en-US" sz="16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Admin </a:t>
            </a:r>
            <a:r>
              <a:rPr lang="th-TH" sz="16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จังหวัด” </a:t>
            </a:r>
            <a:r>
              <a:rPr lang="th-TH" sz="16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 รับ</a:t>
            </a:r>
            <a:r>
              <a:rPr lang="th-TH" sz="16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ข้อมูลข่าวสาร</a:t>
            </a:r>
            <a:r>
              <a:rPr lang="th-TH" sz="16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จาก “</a:t>
            </a:r>
            <a:r>
              <a:rPr lang="th-TH" sz="16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ทีม </a:t>
            </a:r>
            <a:r>
              <a:rPr lang="en-US" sz="16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Admin </a:t>
            </a:r>
            <a:r>
              <a:rPr lang="th-TH" sz="16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กลาง”</a:t>
            </a:r>
          </a:p>
          <a:p>
            <a:pPr algn="ctr">
              <a:lnSpc>
                <a:spcPts val="1800"/>
              </a:lnSpc>
            </a:pPr>
            <a:r>
              <a:rPr lang="th-TH" sz="16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เผยแพร่ระดับ</a:t>
            </a:r>
            <a:r>
              <a:rPr lang="th-TH" sz="16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จังหวัด พร้อม</a:t>
            </a:r>
            <a:r>
              <a:rPr lang="th-TH" sz="16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ส่งต่อไป</a:t>
            </a:r>
            <a:r>
              <a:rPr lang="th-TH" sz="16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ยังทีม </a:t>
            </a:r>
            <a:r>
              <a:rPr lang="en-US" sz="16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Admin </a:t>
            </a:r>
            <a:r>
              <a:rPr lang="th-TH" sz="16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อำเภอ/ท้องถิ่น </a:t>
            </a:r>
            <a:r>
              <a:rPr lang="th-TH" sz="16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และ </a:t>
            </a:r>
            <a:r>
              <a:rPr lang="th-TH" sz="1600" b="1" dirty="0" err="1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สวจ</a:t>
            </a:r>
            <a:r>
              <a:rPr lang="th-TH" sz="16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. (</a:t>
            </a:r>
            <a:r>
              <a:rPr lang="th-TH" sz="16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ทาง</a:t>
            </a:r>
            <a:r>
              <a:rPr lang="th-TH" sz="1600" b="1" dirty="0" err="1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ไลน์</a:t>
            </a:r>
            <a:r>
              <a:rPr lang="th-TH" sz="16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กลุ่ม/โทรสาร)</a:t>
            </a:r>
          </a:p>
        </p:txBody>
      </p:sp>
      <p:sp>
        <p:nvSpPr>
          <p:cNvPr id="90" name="สี่เหลี่ยมผืนผ้า 12"/>
          <p:cNvSpPr/>
          <p:nvPr/>
        </p:nvSpPr>
        <p:spPr>
          <a:xfrm>
            <a:off x="1442524" y="3722799"/>
            <a:ext cx="6560214" cy="114390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th-TH" sz="1800" b="1" dirty="0" smtClean="0">
                <a:solidFill>
                  <a:srgbClr val="FDE27F"/>
                </a:solidFill>
                <a:latin typeface="TH SarabunIT๙" pitchFamily="34" charset="-34"/>
                <a:cs typeface="TH SarabunIT๙" pitchFamily="34" charset="-34"/>
              </a:rPr>
              <a:t>ชุมชน </a:t>
            </a:r>
            <a:endParaRPr lang="th-TH" sz="1800" b="1" dirty="0">
              <a:solidFill>
                <a:srgbClr val="FDE27F"/>
              </a:solidFill>
              <a:latin typeface="TH SarabunIT๙" pitchFamily="34" charset="-34"/>
              <a:cs typeface="TH SarabunIT๙" pitchFamily="34" charset="-34"/>
            </a:endParaRPr>
          </a:p>
          <a:p>
            <a:pPr algn="ctr">
              <a:lnSpc>
                <a:spcPts val="1600"/>
              </a:lnSpc>
            </a:pPr>
            <a:r>
              <a:rPr lang="th-TH" sz="1600" b="1" spc="-90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คณะทำงานขับเคลื่อนการพัฒนาชุมชนด้วยพลังบวรฯ</a:t>
            </a:r>
            <a:endParaRPr lang="th-TH" sz="1600" b="1" spc="-90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  <a:p>
            <a:pPr algn="ctr">
              <a:lnSpc>
                <a:spcPts val="1600"/>
              </a:lnSpc>
            </a:pPr>
            <a:r>
              <a:rPr lang="th-TH" sz="16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รับ</a:t>
            </a:r>
            <a:r>
              <a:rPr lang="th-TH" sz="16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ข้อมูลข่าวสาร</a:t>
            </a:r>
            <a:r>
              <a:rPr lang="th-TH" sz="16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จาก “สำนักงานวัฒนธรรมจังหวัด” </a:t>
            </a:r>
            <a:r>
              <a:rPr lang="th-TH" sz="1600" b="1" spc="-60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เผยแพร่ระดับชุมชน ผ่านช่องทางต่างๆ เช่น เวทีประชาคม</a:t>
            </a:r>
          </a:p>
          <a:p>
            <a:pPr algn="ctr">
              <a:lnSpc>
                <a:spcPts val="1600"/>
              </a:lnSpc>
            </a:pPr>
            <a:r>
              <a:rPr lang="th-TH" sz="1600" b="1" spc="-60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วิทยุชุมชน เสียงตามสาย หอกระจายข่าวหมู่บ้าน ในวันสำคัญทางศาสนาของแต่ละศาสนา ฯลฯ</a:t>
            </a:r>
          </a:p>
          <a:p>
            <a:pPr algn="ctr">
              <a:lnSpc>
                <a:spcPts val="1600"/>
              </a:lnSpc>
            </a:pPr>
            <a:r>
              <a:rPr lang="th-TH" sz="1600" b="1" spc="-60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นอกจากนี้ผู้นำ บวร ยังกระจายข้อมูลข่าวสารตามบทบาทของตนเอง ผ่านช่องทางต่างๆ สู่ประชาชน</a:t>
            </a:r>
            <a:endParaRPr lang="th-TH" sz="1600" b="1" spc="-60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05" name="สี่เหลี่ยมผืนผ้า 104"/>
          <p:cNvSpPr/>
          <p:nvPr/>
        </p:nvSpPr>
        <p:spPr>
          <a:xfrm>
            <a:off x="599203" y="4945076"/>
            <a:ext cx="8091959" cy="571951"/>
          </a:xfrm>
          <a:prstGeom prst="rect">
            <a:avLst/>
          </a:prstGeom>
          <a:solidFill>
            <a:schemeClr val="tx1">
              <a:alpha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03" name="สี่เหลี่ยมผืนผ้า 102"/>
          <p:cNvSpPr/>
          <p:nvPr/>
        </p:nvSpPr>
        <p:spPr>
          <a:xfrm>
            <a:off x="4572000" y="2625319"/>
            <a:ext cx="4119161" cy="1097480"/>
          </a:xfrm>
          <a:prstGeom prst="rect">
            <a:avLst/>
          </a:prstGeom>
          <a:solidFill>
            <a:schemeClr val="bg1">
              <a:lumMod val="50000"/>
              <a:alpha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93" name="สี่เหลี่ยมผืนผ้า 12"/>
          <p:cNvSpPr/>
          <p:nvPr/>
        </p:nvSpPr>
        <p:spPr>
          <a:xfrm>
            <a:off x="2335135" y="4945076"/>
            <a:ext cx="4320479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th-TH" sz="1800" b="1" spc="-90" dirty="0" smtClean="0">
                <a:solidFill>
                  <a:srgbClr val="FDE27F"/>
                </a:solidFill>
                <a:latin typeface="TH SarabunIT๙" pitchFamily="34" charset="-34"/>
                <a:cs typeface="TH SarabunIT๙" pitchFamily="34" charset="-34"/>
              </a:rPr>
              <a:t>ประชาชน</a:t>
            </a:r>
            <a:r>
              <a:rPr lang="th-TH" sz="1800" b="1" spc="-90" dirty="0">
                <a:solidFill>
                  <a:srgbClr val="FDE27F"/>
                </a:solidFill>
                <a:latin typeface="TH SarabunIT๙" pitchFamily="34" charset="-34"/>
                <a:cs typeface="TH SarabunIT๙" pitchFamily="34" charset="-34"/>
              </a:rPr>
              <a:t>ในชุมชนได้รับ</a:t>
            </a:r>
            <a:r>
              <a:rPr lang="th-TH" sz="1800" b="1" spc="-90" dirty="0" smtClean="0">
                <a:solidFill>
                  <a:srgbClr val="FDE27F"/>
                </a:solidFill>
                <a:latin typeface="TH SarabunIT๙" pitchFamily="34" charset="-34"/>
                <a:cs typeface="TH SarabunIT๙" pitchFamily="34" charset="-34"/>
              </a:rPr>
              <a:t>ข้อมูลข่าวสาร </a:t>
            </a:r>
            <a:r>
              <a:rPr lang="th-TH" sz="1800" b="1" spc="-90" dirty="0">
                <a:solidFill>
                  <a:srgbClr val="FDE27F"/>
                </a:solidFill>
                <a:latin typeface="TH SarabunIT๙" pitchFamily="34" charset="-34"/>
                <a:cs typeface="TH SarabunIT๙" pitchFamily="34" charset="-34"/>
              </a:rPr>
              <a:t>มีความรู้ความ</a:t>
            </a:r>
            <a:r>
              <a:rPr lang="th-TH" sz="1800" b="1" spc="-90" dirty="0" smtClean="0">
                <a:solidFill>
                  <a:srgbClr val="FDE27F"/>
                </a:solidFill>
                <a:latin typeface="TH SarabunIT๙" pitchFamily="34" charset="-34"/>
                <a:cs typeface="TH SarabunIT๙" pitchFamily="34" charset="-34"/>
              </a:rPr>
              <a:t>เข้าใจและเข้าถึง</a:t>
            </a:r>
          </a:p>
          <a:p>
            <a:pPr algn="ctr"/>
            <a:r>
              <a:rPr lang="th-TH" sz="1800" b="1" spc="-90" dirty="0" smtClean="0">
                <a:solidFill>
                  <a:srgbClr val="FDE27F"/>
                </a:solidFill>
                <a:latin typeface="TH SarabunIT๙" pitchFamily="34" charset="-34"/>
                <a:cs typeface="TH SarabunIT๙" pitchFamily="34" charset="-34"/>
              </a:rPr>
              <a:t>นโยบายแผนงานโครงการ</a:t>
            </a:r>
            <a:r>
              <a:rPr lang="th-TH" sz="1800" b="1" spc="-90" dirty="0">
                <a:solidFill>
                  <a:srgbClr val="FDE27F"/>
                </a:solidFill>
                <a:latin typeface="TH SarabunIT๙" pitchFamily="34" charset="-34"/>
                <a:cs typeface="TH SarabunIT๙" pitchFamily="34" charset="-34"/>
              </a:rPr>
              <a:t>ต่างๆ ของ</a:t>
            </a:r>
            <a:r>
              <a:rPr lang="th-TH" sz="1800" b="1" spc="-90" dirty="0" smtClean="0">
                <a:solidFill>
                  <a:srgbClr val="FDE27F"/>
                </a:solidFill>
                <a:latin typeface="TH SarabunIT๙" pitchFamily="34" charset="-34"/>
                <a:cs typeface="TH SarabunIT๙" pitchFamily="34" charset="-34"/>
              </a:rPr>
              <a:t>รัฐบาลอย่าง</a:t>
            </a:r>
            <a:r>
              <a:rPr lang="th-TH" sz="1800" b="1" spc="-90" dirty="0">
                <a:solidFill>
                  <a:srgbClr val="FDE27F"/>
                </a:solidFill>
                <a:latin typeface="TH SarabunIT๙" pitchFamily="34" charset="-34"/>
                <a:cs typeface="TH SarabunIT๙" pitchFamily="34" charset="-34"/>
              </a:rPr>
              <a:t>ทั่วถึงและเท่าเทียม</a:t>
            </a:r>
          </a:p>
        </p:txBody>
      </p:sp>
      <p:sp>
        <p:nvSpPr>
          <p:cNvPr id="95" name="สี่เหลี่ยมผืนผ้า 12"/>
          <p:cNvSpPr/>
          <p:nvPr/>
        </p:nvSpPr>
        <p:spPr>
          <a:xfrm>
            <a:off x="4423366" y="2624053"/>
            <a:ext cx="4464496" cy="114390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th-TH" sz="1800" b="1" dirty="0" smtClean="0">
                <a:solidFill>
                  <a:srgbClr val="FDE27F"/>
                </a:solidFill>
                <a:latin typeface="TH SarabunIT๙" pitchFamily="34" charset="-34"/>
                <a:cs typeface="TH SarabunIT๙" pitchFamily="34" charset="-34"/>
              </a:rPr>
              <a:t>อำเภอ </a:t>
            </a:r>
            <a:endParaRPr lang="th-TH" sz="1800" b="1" dirty="0">
              <a:solidFill>
                <a:srgbClr val="FDE27F"/>
              </a:solidFill>
              <a:latin typeface="TH SarabunIT๙" pitchFamily="34" charset="-34"/>
              <a:cs typeface="TH SarabunIT๙" pitchFamily="34" charset="-34"/>
            </a:endParaRPr>
          </a:p>
          <a:p>
            <a:pPr algn="ctr">
              <a:lnSpc>
                <a:spcPts val="1600"/>
              </a:lnSpc>
            </a:pPr>
            <a:r>
              <a:rPr lang="th-TH" sz="1600" b="1" spc="-9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คณะทำงานบริหารจัดการข้อมูลข่าวสารเพื่อการรับรู้</a:t>
            </a:r>
            <a:r>
              <a:rPr lang="th-TH" sz="1600" b="1" spc="-90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ระดับอำเภอ/ท้องถิ่น </a:t>
            </a:r>
          </a:p>
          <a:p>
            <a:pPr algn="ctr">
              <a:lnSpc>
                <a:spcPts val="1600"/>
              </a:lnSpc>
            </a:pPr>
            <a:r>
              <a:rPr lang="th-TH" sz="1600" b="1" spc="-90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“</a:t>
            </a:r>
            <a:r>
              <a:rPr lang="th-TH" sz="1600" b="1" spc="-9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ทีม </a:t>
            </a:r>
            <a:r>
              <a:rPr lang="en-US" sz="1600" b="1" spc="-9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Admin </a:t>
            </a:r>
            <a:r>
              <a:rPr lang="th-TH" sz="1600" b="1" spc="-90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อำเภอ/ท้องถิ่น”  </a:t>
            </a:r>
            <a:r>
              <a:rPr lang="th-TH" sz="16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รับ</a:t>
            </a:r>
            <a:r>
              <a:rPr lang="th-TH" sz="16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ข้อมูลข่าวสาร</a:t>
            </a:r>
            <a:r>
              <a:rPr lang="th-TH" sz="16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จาก “</a:t>
            </a:r>
            <a:r>
              <a:rPr lang="th-TH" sz="16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ทีม </a:t>
            </a:r>
            <a:r>
              <a:rPr lang="en-US" sz="16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Admin </a:t>
            </a:r>
            <a:r>
              <a:rPr lang="th-TH" sz="16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จังหวัด”</a:t>
            </a:r>
            <a:endParaRPr lang="th-TH" sz="1600" b="1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  <a:p>
            <a:pPr algn="ctr">
              <a:lnSpc>
                <a:spcPts val="1600"/>
              </a:lnSpc>
            </a:pPr>
            <a:r>
              <a:rPr lang="th-TH" sz="16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เผยแพร่ระดับอำเภอ </a:t>
            </a:r>
            <a:r>
              <a:rPr lang="th-TH" sz="16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พร้อม</a:t>
            </a:r>
            <a:r>
              <a:rPr lang="th-TH" sz="16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ส่งต่อไป</a:t>
            </a:r>
            <a:r>
              <a:rPr lang="th-TH" sz="16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ยังทีม </a:t>
            </a:r>
            <a:r>
              <a:rPr lang="th-TH" sz="16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กำนัน/ผู้ใหญ่บ้าน/ผู้นำชุมชน</a:t>
            </a:r>
          </a:p>
          <a:p>
            <a:pPr algn="ctr">
              <a:lnSpc>
                <a:spcPts val="1600"/>
              </a:lnSpc>
            </a:pPr>
            <a:r>
              <a:rPr lang="th-TH" sz="16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ตามช่องทางปกติที่มีอยู่เดิม</a:t>
            </a:r>
            <a:endParaRPr lang="th-TH" sz="1600" b="1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02" name="สี่เหลี่ยมผืนผ้า 101"/>
          <p:cNvSpPr/>
          <p:nvPr/>
        </p:nvSpPr>
        <p:spPr>
          <a:xfrm>
            <a:off x="599203" y="2628199"/>
            <a:ext cx="3972797" cy="1094600"/>
          </a:xfrm>
          <a:prstGeom prst="rect">
            <a:avLst/>
          </a:prstGeom>
          <a:solidFill>
            <a:schemeClr val="tx1">
              <a:lumMod val="85000"/>
              <a:lumOff val="15000"/>
              <a:alpha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96" name="สี่เหลี่ยมผืนผ้า 12"/>
          <p:cNvSpPr/>
          <p:nvPr/>
        </p:nvSpPr>
        <p:spPr>
          <a:xfrm>
            <a:off x="467544" y="2624053"/>
            <a:ext cx="4178713" cy="116955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th-TH" sz="1800" b="1" dirty="0" smtClean="0">
                <a:solidFill>
                  <a:srgbClr val="FDE27F"/>
                </a:solidFill>
                <a:latin typeface="TH SarabunIT๙" pitchFamily="34" charset="-34"/>
                <a:cs typeface="TH SarabunIT๙" pitchFamily="34" charset="-34"/>
              </a:rPr>
              <a:t>สำนักงานวัฒนธรรมจังหวัด</a:t>
            </a:r>
          </a:p>
          <a:p>
            <a:pPr algn="ctr">
              <a:lnSpc>
                <a:spcPts val="1800"/>
              </a:lnSpc>
            </a:pPr>
            <a:r>
              <a:rPr lang="th-TH" sz="1600" b="1" spc="-9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“ทีม </a:t>
            </a:r>
            <a:r>
              <a:rPr lang="en-US" sz="1600" b="1" spc="-9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Admin </a:t>
            </a:r>
            <a:r>
              <a:rPr lang="th-TH" sz="1600" b="1" spc="-9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สำนักงานวัฒนธรรมจังหวัด” </a:t>
            </a:r>
          </a:p>
          <a:p>
            <a:pPr algn="ctr">
              <a:lnSpc>
                <a:spcPts val="1600"/>
              </a:lnSpc>
            </a:pPr>
            <a:r>
              <a:rPr lang="th-TH" sz="1600" b="1" spc="-9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รับข้อมูลข่าวสารจาก “ทีม </a:t>
            </a:r>
            <a:r>
              <a:rPr lang="en-US" sz="1600" b="1" spc="-9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Admin </a:t>
            </a:r>
            <a:r>
              <a:rPr lang="th-TH" sz="1600" b="1" spc="-9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จังหวัด” เผยแพร่ระดับจังหวัด</a:t>
            </a:r>
          </a:p>
          <a:p>
            <a:pPr algn="ctr">
              <a:lnSpc>
                <a:spcPts val="1600"/>
              </a:lnSpc>
            </a:pPr>
            <a:r>
              <a:rPr lang="th-TH" sz="1600" b="1" spc="-9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พร้อมส่งต่อไปยังคณะทำงานขับเคลื่อนการพัฒนาชุมชนด้วยพลังบวรฯ</a:t>
            </a:r>
          </a:p>
          <a:p>
            <a:pPr algn="ctr">
              <a:lnSpc>
                <a:spcPts val="1600"/>
              </a:lnSpc>
            </a:pPr>
            <a:r>
              <a:rPr lang="th-TH" sz="1600" b="1" spc="-9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 ติดตาม รายงานผลการเผยแพร่ข้อมูลข่าวสารของชุมชน</a:t>
            </a:r>
          </a:p>
        </p:txBody>
      </p:sp>
      <p:cxnSp>
        <p:nvCxnSpPr>
          <p:cNvPr id="107" name="ลูกศรเชื่อมต่อแบบตรง 106"/>
          <p:cNvCxnSpPr/>
          <p:nvPr/>
        </p:nvCxnSpPr>
        <p:spPr>
          <a:xfrm>
            <a:off x="599203" y="1138600"/>
            <a:ext cx="8091959" cy="0"/>
          </a:xfrm>
          <a:prstGeom prst="straightConnector1">
            <a:avLst/>
          </a:prstGeom>
          <a:ln w="19050">
            <a:solidFill>
              <a:schemeClr val="bg1">
                <a:lumMod val="8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ลูกศรเชื่อมต่อแบบตรง 108"/>
          <p:cNvCxnSpPr/>
          <p:nvPr/>
        </p:nvCxnSpPr>
        <p:spPr>
          <a:xfrm>
            <a:off x="591004" y="1879852"/>
            <a:ext cx="8091959" cy="0"/>
          </a:xfrm>
          <a:prstGeom prst="straightConnector1">
            <a:avLst/>
          </a:prstGeom>
          <a:ln w="19050">
            <a:solidFill>
              <a:schemeClr val="bg1">
                <a:lumMod val="8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ลูกศรเชื่อมต่อแบบตรง 109"/>
          <p:cNvCxnSpPr/>
          <p:nvPr/>
        </p:nvCxnSpPr>
        <p:spPr>
          <a:xfrm>
            <a:off x="591003" y="2617057"/>
            <a:ext cx="8091959" cy="0"/>
          </a:xfrm>
          <a:prstGeom prst="straightConnector1">
            <a:avLst/>
          </a:prstGeom>
          <a:ln w="19050">
            <a:solidFill>
              <a:schemeClr val="bg1">
                <a:lumMod val="8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ลูกศรเชื่อมต่อแบบตรง 110"/>
          <p:cNvCxnSpPr/>
          <p:nvPr/>
        </p:nvCxnSpPr>
        <p:spPr>
          <a:xfrm>
            <a:off x="599203" y="3734631"/>
            <a:ext cx="8091959" cy="0"/>
          </a:xfrm>
          <a:prstGeom prst="straightConnector1">
            <a:avLst/>
          </a:prstGeom>
          <a:ln w="19050">
            <a:solidFill>
              <a:schemeClr val="bg1">
                <a:lumMod val="8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ลูกศรเชื่อมต่อแบบตรง 111"/>
          <p:cNvCxnSpPr/>
          <p:nvPr/>
        </p:nvCxnSpPr>
        <p:spPr>
          <a:xfrm>
            <a:off x="591002" y="4945076"/>
            <a:ext cx="8091959" cy="0"/>
          </a:xfrm>
          <a:prstGeom prst="straightConnector1">
            <a:avLst/>
          </a:prstGeom>
          <a:ln w="19050">
            <a:solidFill>
              <a:schemeClr val="bg1">
                <a:lumMod val="8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ลูกศรเชื่อมต่อแบบตรง 112"/>
          <p:cNvCxnSpPr/>
          <p:nvPr/>
        </p:nvCxnSpPr>
        <p:spPr>
          <a:xfrm>
            <a:off x="4572000" y="2617057"/>
            <a:ext cx="0" cy="1105742"/>
          </a:xfrm>
          <a:prstGeom prst="straightConnector1">
            <a:avLst/>
          </a:prstGeom>
          <a:ln w="19050">
            <a:solidFill>
              <a:schemeClr val="bg1">
                <a:lumMod val="8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335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8"/>
          <a:stretch/>
        </p:blipFill>
        <p:spPr>
          <a:xfrm>
            <a:off x="0" y="-9237"/>
            <a:ext cx="9144000" cy="5724237"/>
          </a:xfrm>
          <a:prstGeom prst="rect">
            <a:avLst/>
          </a:prstGeom>
        </p:spPr>
      </p:pic>
      <p:sp>
        <p:nvSpPr>
          <p:cNvPr id="40" name="สี่เหลี่ยมผืนผ้า 39"/>
          <p:cNvSpPr/>
          <p:nvPr/>
        </p:nvSpPr>
        <p:spPr>
          <a:xfrm>
            <a:off x="0" y="-9237"/>
            <a:ext cx="9144000" cy="5724237"/>
          </a:xfrm>
          <a:prstGeom prst="rect">
            <a:avLst/>
          </a:prstGeom>
          <a:solidFill>
            <a:srgbClr val="1B3D29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7" name="ตัวเชื่อมต่อตรง 6"/>
          <p:cNvCxnSpPr/>
          <p:nvPr/>
        </p:nvCxnSpPr>
        <p:spPr>
          <a:xfrm>
            <a:off x="683568" y="5248664"/>
            <a:ext cx="7776864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83568" y="785655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๑.จัดทำร่างแนวทางเดือน ต.ค. </a:t>
            </a:r>
            <a:endParaRPr lang="th-TH" sz="1600" b="1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cxnSp>
        <p:nvCxnSpPr>
          <p:cNvPr id="11" name="ตัวเชื่อมต่อตรง 10"/>
          <p:cNvCxnSpPr/>
          <p:nvPr/>
        </p:nvCxnSpPr>
        <p:spPr>
          <a:xfrm>
            <a:off x="2483768" y="1098289"/>
            <a:ext cx="0" cy="4131145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ตัวเชื่อมต่อตรง 12"/>
          <p:cNvCxnSpPr/>
          <p:nvPr/>
        </p:nvCxnSpPr>
        <p:spPr>
          <a:xfrm>
            <a:off x="6588224" y="1705372"/>
            <a:ext cx="0" cy="3524062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ลูกศรเชื่อมต่อแบบตรง 25"/>
          <p:cNvCxnSpPr/>
          <p:nvPr/>
        </p:nvCxnSpPr>
        <p:spPr>
          <a:xfrm flipH="1">
            <a:off x="611560" y="1124209"/>
            <a:ext cx="1872208" cy="0"/>
          </a:xfrm>
          <a:prstGeom prst="straightConnector1">
            <a:avLst/>
          </a:prstGeom>
          <a:ln w="38100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ตัวเชื่อมต่อตรง 26"/>
          <p:cNvCxnSpPr/>
          <p:nvPr/>
        </p:nvCxnSpPr>
        <p:spPr>
          <a:xfrm>
            <a:off x="2555776" y="1199778"/>
            <a:ext cx="0" cy="4029656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446589" y="929012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๒.จัดประชุมหน่วยงาน ๑ พ.ย. ๖๒     </a:t>
            </a:r>
            <a:endParaRPr lang="th-TH" sz="1600" b="1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cxnSp>
        <p:nvCxnSpPr>
          <p:cNvPr id="31" name="ลูกศรเชื่อมต่อแบบตรง 30"/>
          <p:cNvCxnSpPr/>
          <p:nvPr/>
        </p:nvCxnSpPr>
        <p:spPr>
          <a:xfrm flipH="1">
            <a:off x="2662613" y="1487810"/>
            <a:ext cx="1117299" cy="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559056" y="1199778"/>
            <a:ext cx="28050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๓.ปรับปรุงเพิ่มเติมแนวทาง ๒-๙ พ.ย. ๖๒     </a:t>
            </a:r>
            <a:endParaRPr lang="th-TH" sz="1600" b="1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cxnSp>
        <p:nvCxnSpPr>
          <p:cNvPr id="34" name="ตัวเชื่อมต่อตรง 33"/>
          <p:cNvCxnSpPr/>
          <p:nvPr/>
        </p:nvCxnSpPr>
        <p:spPr>
          <a:xfrm>
            <a:off x="2659624" y="1481650"/>
            <a:ext cx="0" cy="3747784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ตัวเชื่อมต่อตรง 35"/>
          <p:cNvCxnSpPr/>
          <p:nvPr/>
        </p:nvCxnSpPr>
        <p:spPr>
          <a:xfrm>
            <a:off x="3776923" y="1509510"/>
            <a:ext cx="0" cy="3719924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ลูกศรเชื่อมต่อแบบตรง 36"/>
          <p:cNvCxnSpPr/>
          <p:nvPr/>
        </p:nvCxnSpPr>
        <p:spPr>
          <a:xfrm flipH="1">
            <a:off x="2662613" y="1847850"/>
            <a:ext cx="3925611" cy="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2578704" y="1559818"/>
            <a:ext cx="28050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๔.ดำเนินการทดลองปฏิบัติงาน ๒-๓๐ พ.ย. ๖๒     </a:t>
            </a:r>
            <a:endParaRPr lang="th-TH" sz="1600" b="1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cxnSp>
        <p:nvCxnSpPr>
          <p:cNvPr id="41" name="ลูกศรเชื่อมต่อแบบตรง 40"/>
          <p:cNvCxnSpPr/>
          <p:nvPr/>
        </p:nvCxnSpPr>
        <p:spPr>
          <a:xfrm flipH="1">
            <a:off x="3221262" y="2207890"/>
            <a:ext cx="3366963" cy="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ตัวเชื่อมต่อตรง 42"/>
          <p:cNvCxnSpPr/>
          <p:nvPr/>
        </p:nvCxnSpPr>
        <p:spPr>
          <a:xfrm>
            <a:off x="3217258" y="2210653"/>
            <a:ext cx="0" cy="3018781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3131840" y="1923683"/>
            <a:ext cx="28050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๕.ถอดบทเรียนผลการทดลอง ๗-๓๐ พ.ย. ๖๒     </a:t>
            </a:r>
            <a:endParaRPr lang="th-TH" sz="1600" b="1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cxnSp>
        <p:nvCxnSpPr>
          <p:cNvPr id="46" name="ลูกศรเชื่อมต่อแบบตรง 45"/>
          <p:cNvCxnSpPr/>
          <p:nvPr/>
        </p:nvCxnSpPr>
        <p:spPr>
          <a:xfrm flipH="1">
            <a:off x="4067946" y="2567930"/>
            <a:ext cx="216022" cy="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ตัวเชื่อมต่อตรง 48"/>
          <p:cNvCxnSpPr/>
          <p:nvPr/>
        </p:nvCxnSpPr>
        <p:spPr>
          <a:xfrm flipH="1">
            <a:off x="4067947" y="2567930"/>
            <a:ext cx="1" cy="2661504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3961571" y="2271780"/>
            <a:ext cx="39045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๖.เสนอครม.เห็นชอบแนวทางฯ ๑๑-๑๒ พ.ย. ๖๒     </a:t>
            </a:r>
            <a:endParaRPr lang="th-TH" sz="1600" b="1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cxnSp>
        <p:nvCxnSpPr>
          <p:cNvPr id="54" name="ตัวเชื่อมต่อตรง 53"/>
          <p:cNvCxnSpPr/>
          <p:nvPr/>
        </p:nvCxnSpPr>
        <p:spPr>
          <a:xfrm flipH="1">
            <a:off x="4283970" y="2566504"/>
            <a:ext cx="1" cy="266293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3927209" y="5229434"/>
            <a:ext cx="28050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พฤศจิกายน ๒๕๖๒</a:t>
            </a:r>
            <a:endParaRPr lang="th-TH" sz="1600" b="1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081252" y="5255250"/>
            <a:ext cx="28050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ตุลาคม ๒๕๖๒</a:t>
            </a:r>
            <a:endParaRPr lang="th-TH" sz="1600" b="1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cxnSp>
        <p:nvCxnSpPr>
          <p:cNvPr id="57" name="ลูกศรเชื่อมต่อแบบตรง 56"/>
          <p:cNvCxnSpPr/>
          <p:nvPr/>
        </p:nvCxnSpPr>
        <p:spPr>
          <a:xfrm flipH="1">
            <a:off x="5580113" y="2855962"/>
            <a:ext cx="432047" cy="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ตัวเชื่อมต่อตรง 58"/>
          <p:cNvCxnSpPr/>
          <p:nvPr/>
        </p:nvCxnSpPr>
        <p:spPr>
          <a:xfrm>
            <a:off x="5580114" y="2889403"/>
            <a:ext cx="0" cy="2340031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ตัวเชื่อมต่อตรง 60"/>
          <p:cNvCxnSpPr/>
          <p:nvPr/>
        </p:nvCxnSpPr>
        <p:spPr>
          <a:xfrm>
            <a:off x="6012160" y="2887000"/>
            <a:ext cx="0" cy="2342434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4211960" y="2564369"/>
            <a:ext cx="28050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๗.ประชุมชี้แจงแนวทาง ๒๕-๒๘ พ.ย. ๖๒     </a:t>
            </a:r>
            <a:endParaRPr lang="th-TH" sz="1600" b="1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023553" y="5255250"/>
            <a:ext cx="28050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ธันวาคม ๒๕๖๒</a:t>
            </a:r>
            <a:endParaRPr lang="th-TH" sz="1600" b="1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cxnSp>
        <p:nvCxnSpPr>
          <p:cNvPr id="64" name="ลูกศรเชื่อมต่อแบบตรง 63"/>
          <p:cNvCxnSpPr/>
          <p:nvPr/>
        </p:nvCxnSpPr>
        <p:spPr>
          <a:xfrm flipH="1">
            <a:off x="6588225" y="3048088"/>
            <a:ext cx="1837843" cy="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6588224" y="3111267"/>
            <a:ext cx="25557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๘.ประชุมซักซ้อมแนวทาง ธ.ค. ๖๒ </a:t>
            </a:r>
          </a:p>
          <a:p>
            <a:r>
              <a:rPr lang="th-TH" sz="16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๙.เผยแพร่ไปยังหน่วยงานอื่น ธ.ค. ๖๒</a:t>
            </a:r>
          </a:p>
          <a:p>
            <a:r>
              <a:rPr lang="th-TH" sz="16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๑๐. </a:t>
            </a:r>
            <a:r>
              <a:rPr lang="th-TH" sz="1600" b="1" dirty="0" err="1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สวจ</a:t>
            </a:r>
            <a:r>
              <a:rPr lang="th-TH" sz="16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.นำแนวทางไปใช้ในพื้นที่</a:t>
            </a:r>
          </a:p>
          <a:p>
            <a:pPr marL="285750" indent="-285750">
              <a:buClr>
                <a:srgbClr val="FCF3C0"/>
              </a:buClr>
              <a:buSzPct val="70000"/>
              <a:buFont typeface="Wingdings" pitchFamily="2" charset="2"/>
              <a:buChar char="v"/>
            </a:pPr>
            <a:r>
              <a:rPr lang="th-TH" sz="16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แจ้งข้อมูลพื้นฐานฯ ธ.ค.๖๒	                    จัดอบรมคณะทำงานฯ ธ.ค.</a:t>
            </a:r>
            <a:r>
              <a:rPr lang="th-TH" sz="16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๖๒</a:t>
            </a:r>
          </a:p>
          <a:p>
            <a:pPr marL="285750" indent="-285750">
              <a:buClr>
                <a:srgbClr val="FCF3C0"/>
              </a:buClr>
              <a:buSzPct val="70000"/>
              <a:buFont typeface="Wingdings" pitchFamily="2" charset="2"/>
              <a:buChar char="v"/>
            </a:pPr>
            <a:r>
              <a:rPr lang="th-TH" sz="16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ตั้งกลุ่ม</a:t>
            </a:r>
            <a:r>
              <a:rPr lang="th-TH" sz="1600" b="1" dirty="0" err="1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ไลน์</a:t>
            </a:r>
            <a:r>
              <a:rPr lang="th-TH" sz="16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 และเชิญผู้แทน ธ.ค.</a:t>
            </a:r>
            <a:r>
              <a:rPr lang="th-TH" sz="16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๖๒</a:t>
            </a:r>
          </a:p>
          <a:p>
            <a:pPr marL="285750" indent="-285750">
              <a:buClr>
                <a:srgbClr val="FCF3C0"/>
              </a:buClr>
              <a:buSzPct val="70000"/>
              <a:buFont typeface="Wingdings" pitchFamily="2" charset="2"/>
              <a:buChar char="v"/>
            </a:pPr>
            <a:r>
              <a:rPr lang="th-TH" sz="16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เผยแพร่ข้อมูลข่าวสาร ธ.ค.๖๒</a:t>
            </a:r>
          </a:p>
          <a:p>
            <a:pPr marL="285750" indent="-285750">
              <a:buClr>
                <a:srgbClr val="FCF3C0"/>
              </a:buClr>
              <a:buSzPct val="70000"/>
              <a:buFont typeface="Wingdings" pitchFamily="2" charset="2"/>
              <a:buChar char="v"/>
            </a:pPr>
            <a:r>
              <a:rPr lang="th-TH" sz="16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รับและส่งข้อมูลข่าวสาร ธ.ค.</a:t>
            </a:r>
            <a:r>
              <a:rPr lang="th-TH" sz="16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๖๒</a:t>
            </a:r>
          </a:p>
          <a:p>
            <a:endParaRPr lang="th-TH" sz="1600" b="1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5580113" y="200880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 smtClean="0">
                <a:solidFill>
                  <a:srgbClr val="F6DB3C"/>
                </a:solidFill>
                <a:latin typeface="SILPAKORN70yr" pitchFamily="2" charset="-34"/>
                <a:cs typeface="SILPAKORN70yr" pitchFamily="2" charset="-34"/>
              </a:rPr>
              <a:t>ปฏิทินการดำเนินงาน</a:t>
            </a:r>
            <a:endParaRPr lang="th-TH" sz="3200" dirty="0">
              <a:solidFill>
                <a:srgbClr val="F6DB3C"/>
              </a:solidFill>
              <a:latin typeface="SILPAKORN70yr" pitchFamily="2" charset="-34"/>
              <a:cs typeface="SILPAKORN70yr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2046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237 ภาพ (ผ่านการตรวจสอบคุณสมบัติเบื้องต้น)\1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87"/>
          <a:stretch/>
        </p:blipFill>
        <p:spPr bwMode="auto">
          <a:xfrm>
            <a:off x="-23594" y="20734"/>
            <a:ext cx="9174559" cy="569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-23593" y="4194090"/>
            <a:ext cx="9174559" cy="1520909"/>
          </a:xfrm>
          <a:prstGeom prst="rect">
            <a:avLst/>
          </a:prstGeom>
          <a:solidFill>
            <a:schemeClr val="accent2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2423570" y="20735"/>
            <a:ext cx="4310795" cy="830997"/>
          </a:xfrm>
          <a:prstGeom prst="rect">
            <a:avLst/>
          </a:prstGeom>
          <a:solidFill>
            <a:srgbClr val="7F7F7F">
              <a:alpha val="60000"/>
            </a:srgbClr>
          </a:solidFill>
        </p:spPr>
        <p:txBody>
          <a:bodyPr wrap="none">
            <a:spAutoFit/>
          </a:bodyPr>
          <a:lstStyle/>
          <a:p>
            <a:r>
              <a:rPr lang="th-TH" sz="4800" dirty="0">
                <a:solidFill>
                  <a:schemeClr val="bg1"/>
                </a:solidFill>
                <a:latin typeface="SILPAKORN70yr" pitchFamily="2" charset="-34"/>
                <a:cs typeface="SILPAKORN70yr" pitchFamily="2" charset="-34"/>
              </a:rPr>
              <a:t>กรอบการบรรยาย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27683" y="4407780"/>
            <a:ext cx="875913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th-TH" sz="32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แนว</a:t>
            </a:r>
            <a:r>
              <a:rPr lang="th-TH" sz="32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ทางการสร้างความเข้มแข็งของ </a:t>
            </a:r>
            <a:r>
              <a:rPr lang="th-TH" sz="3200" b="1" dirty="0">
                <a:solidFill>
                  <a:srgbClr val="FFFF00"/>
                </a:solidFill>
                <a:latin typeface="TH SarabunIT๙" pitchFamily="34" charset="-34"/>
                <a:cs typeface="TH SarabunIT๙" pitchFamily="34" charset="-34"/>
              </a:rPr>
              <a:t>“บวร” </a:t>
            </a:r>
            <a:r>
              <a:rPr lang="th-TH" sz="32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เพื่อความมั่นคง มั่งคั่ง ยั่งยืน ของชุมชนคุณธรรมน้อมนำหลักปรัชญาของเศรษฐกิจ</a:t>
            </a:r>
            <a:r>
              <a:rPr lang="th-TH" sz="32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พอเพียง</a:t>
            </a:r>
          </a:p>
        </p:txBody>
      </p:sp>
    </p:spTree>
    <p:extLst>
      <p:ext uri="{BB962C8B-B14F-4D97-AF65-F5344CB8AC3E}">
        <p14:creationId xmlns:p14="http://schemas.microsoft.com/office/powerpoint/2010/main" val="109861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8"/>
          <a:stretch/>
        </p:blipFill>
        <p:spPr>
          <a:xfrm>
            <a:off x="0" y="-9237"/>
            <a:ext cx="9144000" cy="5724237"/>
          </a:xfrm>
          <a:prstGeom prst="rect">
            <a:avLst/>
          </a:prstGeom>
        </p:spPr>
      </p:pic>
      <p:sp>
        <p:nvSpPr>
          <p:cNvPr id="40" name="สี่เหลี่ยมผืนผ้า 39"/>
          <p:cNvSpPr/>
          <p:nvPr/>
        </p:nvSpPr>
        <p:spPr>
          <a:xfrm>
            <a:off x="0" y="13583"/>
            <a:ext cx="9144000" cy="5724237"/>
          </a:xfrm>
          <a:prstGeom prst="rect">
            <a:avLst/>
          </a:prstGeom>
          <a:solidFill>
            <a:srgbClr val="1B3D2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7" name="ตัวเชื่อมต่อตรง 6"/>
          <p:cNvCxnSpPr/>
          <p:nvPr/>
        </p:nvCxnSpPr>
        <p:spPr>
          <a:xfrm>
            <a:off x="683568" y="5248664"/>
            <a:ext cx="7776864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ตัวเชื่อมต่อตรง 12"/>
          <p:cNvCxnSpPr/>
          <p:nvPr/>
        </p:nvCxnSpPr>
        <p:spPr>
          <a:xfrm>
            <a:off x="683568" y="3467403"/>
            <a:ext cx="0" cy="1762031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5580113" y="200880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 smtClean="0">
                <a:solidFill>
                  <a:srgbClr val="F6DB3C"/>
                </a:solidFill>
                <a:latin typeface="SILPAKORN70yr" pitchFamily="2" charset="-34"/>
                <a:cs typeface="SILPAKORN70yr" pitchFamily="2" charset="-34"/>
              </a:rPr>
              <a:t>ปฏิทินการดำเนินงาน</a:t>
            </a:r>
            <a:endParaRPr lang="th-TH" sz="3200" dirty="0">
              <a:solidFill>
                <a:srgbClr val="F6DB3C"/>
              </a:solidFill>
              <a:latin typeface="SILPAKORN70yr" pitchFamily="2" charset="-34"/>
              <a:cs typeface="SILPAKORN70yr" pitchFamily="2" charset="-34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683568" y="3275027"/>
            <a:ext cx="82089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6DB3C"/>
              </a:buClr>
              <a:buSzPct val="75000"/>
              <a:buFont typeface="Wingdings" pitchFamily="2" charset="2"/>
              <a:buChar char="v"/>
            </a:pPr>
            <a:r>
              <a:rPr lang="th-TH" sz="24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ชุมชนนำร่องรายงานผลการดำเนินงาน ทุกสัปดาห์ ตั้งแต่ ธ.ค.๖๒</a:t>
            </a:r>
          </a:p>
          <a:p>
            <a:pPr marL="285750" indent="-285750">
              <a:buClr>
                <a:srgbClr val="F6DB3C"/>
              </a:buClr>
              <a:buSzPct val="75000"/>
              <a:buFont typeface="Wingdings" pitchFamily="2" charset="2"/>
              <a:buChar char="v"/>
            </a:pPr>
            <a:r>
              <a:rPr lang="th-TH" sz="24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ชุมชนในทุกจังหวัด รายงานผลการดำเนินงานทุกเดือน ตั้งแต่ ธ.ค.๖๒</a:t>
            </a:r>
          </a:p>
          <a:p>
            <a:pPr marL="285750" indent="-285750">
              <a:buClr>
                <a:srgbClr val="F6DB3C"/>
              </a:buClr>
              <a:buSzPct val="75000"/>
              <a:buFont typeface="Wingdings" pitchFamily="2" charset="2"/>
              <a:buChar char="v"/>
            </a:pPr>
            <a:r>
              <a:rPr lang="th-TH" sz="24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ถอดบทเรียน สรุปผลการดำเนินงานทุก ๓ เดือน ๕ ม.ค./๕ เม.ย./๕ ก.ค./๕ ต.ค. ของทุกปี</a:t>
            </a:r>
          </a:p>
          <a:p>
            <a:pPr marL="285750" indent="-285750">
              <a:buClr>
                <a:srgbClr val="F6DB3C"/>
              </a:buClr>
              <a:buSzPct val="75000"/>
              <a:buFont typeface="Wingdings" pitchFamily="2" charset="2"/>
              <a:buChar char="v"/>
            </a:pPr>
            <a:r>
              <a:rPr lang="th-TH" sz="24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สรุปผลการถอดบทเรียน ภายใน ๓๐ ก.ย. ของทุกปี</a:t>
            </a:r>
          </a:p>
          <a:p>
            <a:pPr marL="285750" indent="-285750">
              <a:buClr>
                <a:srgbClr val="F6DB3C"/>
              </a:buClr>
              <a:buSzPct val="75000"/>
              <a:buFont typeface="Wingdings" pitchFamily="2" charset="2"/>
              <a:buChar char="v"/>
            </a:pPr>
            <a:r>
              <a:rPr lang="th-TH" sz="24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สำนักปลัด </a:t>
            </a:r>
            <a:r>
              <a:rPr lang="th-TH" sz="2400" b="1" dirty="0" err="1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วธ</a:t>
            </a:r>
            <a:r>
              <a:rPr lang="th-TH" sz="24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. เสนอ ครม. ภายใน ต.ค. ของทุกปี</a:t>
            </a:r>
          </a:p>
          <a:p>
            <a:pPr marL="285750" indent="-285750">
              <a:buSzPct val="75000"/>
              <a:buFont typeface="Arial" pitchFamily="34" charset="0"/>
              <a:buChar char="•"/>
            </a:pPr>
            <a:endParaRPr lang="th-TH" sz="2000" b="1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587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73" b="6800"/>
          <a:stretch/>
        </p:blipFill>
        <p:spPr>
          <a:xfrm>
            <a:off x="-108520" y="0"/>
            <a:ext cx="9192291" cy="4536489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-53463" y="2462057"/>
            <a:ext cx="9192291" cy="3252943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565920" y="2425452"/>
            <a:ext cx="70385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solidFill>
                  <a:srgbClr val="FCF3C0"/>
                </a:solidFill>
                <a:latin typeface="SILPAKORN70yr" pitchFamily="2" charset="-34"/>
                <a:cs typeface="SILPAKORN70yr" pitchFamily="2" charset="-34"/>
              </a:rPr>
              <a:t>แนวทางการจัดตั้งกลุ่ม</a:t>
            </a:r>
            <a:r>
              <a:rPr lang="th-TH" dirty="0" err="1">
                <a:solidFill>
                  <a:srgbClr val="FCF3C0"/>
                </a:solidFill>
                <a:latin typeface="SILPAKORN70yr" pitchFamily="2" charset="-34"/>
                <a:cs typeface="SILPAKORN70yr" pitchFamily="2" charset="-34"/>
              </a:rPr>
              <a:t>ไลน์</a:t>
            </a:r>
            <a:r>
              <a:rPr lang="th-TH" dirty="0">
                <a:solidFill>
                  <a:srgbClr val="FCF3C0"/>
                </a:solidFill>
                <a:latin typeface="SILPAKORN70yr" pitchFamily="2" charset="-34"/>
                <a:cs typeface="SILPAKORN70yr" pitchFamily="2" charset="-34"/>
              </a:rPr>
              <a:t> </a:t>
            </a:r>
            <a:r>
              <a:rPr lang="th-TH" dirty="0" smtClean="0">
                <a:solidFill>
                  <a:srgbClr val="FCF3C0"/>
                </a:solidFill>
                <a:latin typeface="SILPAKORN70yr" pitchFamily="2" charset="-34"/>
                <a:cs typeface="SILPAKORN70yr" pitchFamily="2" charset="-34"/>
              </a:rPr>
              <a:t>เพื่อ</a:t>
            </a:r>
            <a:r>
              <a:rPr lang="th-TH" dirty="0">
                <a:solidFill>
                  <a:srgbClr val="FCF3C0"/>
                </a:solidFill>
                <a:latin typeface="SILPAKORN70yr" pitchFamily="2" charset="-34"/>
                <a:cs typeface="SILPAKORN70yr" pitchFamily="2" charset="-34"/>
              </a:rPr>
              <a:t>รับส่งข้อมูลข่าวสาร</a:t>
            </a:r>
          </a:p>
        </p:txBody>
      </p:sp>
      <p:pic>
        <p:nvPicPr>
          <p:cNvPr id="10244" name="Picture 4" descr="ผลการค้นหารูปภาพสำหรับ l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34" y="2582833"/>
            <a:ext cx="952356" cy="95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สี่เหลี่ยมผืนผ้า 6"/>
          <p:cNvSpPr/>
          <p:nvPr/>
        </p:nvSpPr>
        <p:spPr>
          <a:xfrm>
            <a:off x="1619672" y="2713484"/>
            <a:ext cx="31694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FFC000"/>
              </a:buClr>
              <a:buSzPct val="80000"/>
            </a:pPr>
            <a:r>
              <a:rPr lang="th-TH" b="1" dirty="0">
                <a:solidFill>
                  <a:srgbClr val="F6DB3C"/>
                </a:solidFill>
                <a:latin typeface="TH SarabunIT๙" pitchFamily="34" charset="-34"/>
                <a:cs typeface="TH SarabunIT๙" pitchFamily="34" charset="-34"/>
              </a:rPr>
              <a:t>กลุ่ม</a:t>
            </a:r>
            <a:r>
              <a:rPr lang="th-TH" b="1" dirty="0" err="1">
                <a:solidFill>
                  <a:srgbClr val="F6DB3C"/>
                </a:solidFill>
                <a:latin typeface="TH SarabunIT๙" pitchFamily="34" charset="-34"/>
                <a:cs typeface="TH SarabunIT๙" pitchFamily="34" charset="-34"/>
              </a:rPr>
              <a:t>ไลน์</a:t>
            </a:r>
            <a:r>
              <a:rPr lang="th-TH" b="1" dirty="0">
                <a:solidFill>
                  <a:srgbClr val="F6DB3C"/>
                </a:solidFill>
                <a:latin typeface="TH SarabunIT๙" pitchFamily="34" charset="-34"/>
                <a:cs typeface="TH SarabunIT๙" pitchFamily="34" charset="-34"/>
              </a:rPr>
              <a:t> “พลังบวร จังหวัด...”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51720" y="3988185"/>
            <a:ext cx="66247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6DB3C"/>
              </a:buClr>
              <a:buSzPct val="75000"/>
              <a:buFont typeface="Wingdings" pitchFamily="2" charset="2"/>
              <a:buChar char="v"/>
            </a:pPr>
            <a:r>
              <a:rPr lang="th-TH" sz="20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ส่ง</a:t>
            </a:r>
            <a:r>
              <a:rPr lang="th-TH" sz="20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ข้อมูลข่าวสารที่สร้างความรักสามัคคี ปรองดองของคนในชุมชน</a:t>
            </a:r>
          </a:p>
          <a:p>
            <a:pPr marL="285750" indent="-285750">
              <a:buClr>
                <a:srgbClr val="F6DB3C"/>
              </a:buClr>
              <a:buSzPct val="75000"/>
              <a:buFont typeface="Wingdings" pitchFamily="2" charset="2"/>
              <a:buChar char="v"/>
            </a:pPr>
            <a:r>
              <a:rPr lang="th-TH" sz="20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ส่ง</a:t>
            </a:r>
            <a:r>
              <a:rPr lang="th-TH" sz="20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ข้อมูลข่าวสารที่สร้างสรรค์ เป็นองค์ความรู้ที่มีประโยชน์</a:t>
            </a:r>
          </a:p>
          <a:p>
            <a:pPr marL="285750" indent="-285750">
              <a:buClr>
                <a:srgbClr val="F6DB3C"/>
              </a:buClr>
              <a:buSzPct val="75000"/>
              <a:buFont typeface="Wingdings" pitchFamily="2" charset="2"/>
              <a:buChar char="v"/>
            </a:pPr>
            <a:r>
              <a:rPr lang="th-TH" sz="20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ไม่</a:t>
            </a:r>
            <a:r>
              <a:rPr lang="th-TH" sz="20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ส่งข้อมูลข่าวสารที่เป็นเท็จ หรือยุยงส่งเสริมให้เกิดความขัดแย้งระหว่างประชาชน</a:t>
            </a:r>
          </a:p>
          <a:p>
            <a:pPr marL="285750" indent="-285750">
              <a:buClr>
                <a:srgbClr val="F6DB3C"/>
              </a:buClr>
              <a:buSzPct val="75000"/>
              <a:buFont typeface="Wingdings" pitchFamily="2" charset="2"/>
              <a:buChar char="v"/>
            </a:pPr>
            <a:r>
              <a:rPr lang="th-TH" sz="20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ไม่</a:t>
            </a:r>
            <a:r>
              <a:rPr lang="th-TH" sz="20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ใช้คำหยาบ สร้างความเกลียดชัง</a:t>
            </a:r>
          </a:p>
          <a:p>
            <a:pPr marL="285750" indent="-285750">
              <a:buClr>
                <a:srgbClr val="F6DB3C"/>
              </a:buClr>
              <a:buSzPct val="75000"/>
              <a:buFont typeface="Wingdings" pitchFamily="2" charset="2"/>
              <a:buChar char="v"/>
            </a:pPr>
            <a:r>
              <a:rPr lang="th-TH" sz="20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ไม่</a:t>
            </a:r>
            <a:r>
              <a:rPr lang="th-TH" sz="20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จำหน่ายสินค้า บริการ หรือข้อมูลที่เป็นเรื่องส่วนตัว</a:t>
            </a:r>
          </a:p>
          <a:p>
            <a:pPr marL="285750" indent="-285750">
              <a:buSzPct val="75000"/>
              <a:buFont typeface="Arial" pitchFamily="34" charset="0"/>
              <a:buChar char="•"/>
            </a:pPr>
            <a:endParaRPr lang="th-TH" sz="2000" b="1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9" name="สี่เหลี่ยมผืนผ้า 6"/>
          <p:cNvSpPr/>
          <p:nvPr/>
        </p:nvSpPr>
        <p:spPr>
          <a:xfrm>
            <a:off x="2039598" y="3073524"/>
            <a:ext cx="45688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ใช้เป็นช่องทางที่ </a:t>
            </a:r>
            <a:r>
              <a:rPr lang="th-TH" sz="2400" b="1" dirty="0" err="1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สวจ</a:t>
            </a:r>
            <a:r>
              <a:rPr lang="th-TH" sz="24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. ส่งข้อมูลข่าวสารไปยังชุมชน</a:t>
            </a:r>
            <a:endParaRPr lang="th-TH" sz="2400" b="1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0" name="สี่เหลี่ยมผืนผ้า 6"/>
          <p:cNvSpPr/>
          <p:nvPr/>
        </p:nvSpPr>
        <p:spPr>
          <a:xfrm>
            <a:off x="1655157" y="3342392"/>
            <a:ext cx="61430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FFC000"/>
              </a:buClr>
              <a:buSzPct val="80000"/>
            </a:pPr>
            <a:r>
              <a:rPr lang="th-TH" b="1" dirty="0">
                <a:solidFill>
                  <a:srgbClr val="F6DB3C"/>
                </a:solidFill>
                <a:latin typeface="TH SarabunIT๙" pitchFamily="34" charset="-34"/>
                <a:cs typeface="TH SarabunIT๙" pitchFamily="34" charset="-34"/>
              </a:rPr>
              <a:t>กลุ่ม</a:t>
            </a:r>
            <a:r>
              <a:rPr lang="th-TH" b="1" dirty="0" err="1" smtClean="0">
                <a:solidFill>
                  <a:srgbClr val="F6DB3C"/>
                </a:solidFill>
                <a:latin typeface="TH SarabunIT๙" pitchFamily="34" charset="-34"/>
                <a:cs typeface="TH SarabunIT๙" pitchFamily="34" charset="-34"/>
              </a:rPr>
              <a:t>ไลน์</a:t>
            </a:r>
            <a:r>
              <a:rPr lang="th-TH" b="1" dirty="0" smtClean="0">
                <a:solidFill>
                  <a:srgbClr val="F6DB3C"/>
                </a:solidFill>
                <a:latin typeface="TH SarabunIT๙" pitchFamily="34" charset="-34"/>
                <a:cs typeface="TH SarabunIT๙" pitchFamily="34" charset="-34"/>
              </a:rPr>
              <a:t>คณะทำงานขับเคลื่อนการพัฒนาชุมชนด้วยพลังบวรฯ</a:t>
            </a:r>
            <a:endParaRPr lang="th-TH" b="1" dirty="0">
              <a:solidFill>
                <a:srgbClr val="F6DB3C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1" name="สี่เหลี่ยมผืนผ้า 6"/>
          <p:cNvSpPr/>
          <p:nvPr/>
        </p:nvSpPr>
        <p:spPr>
          <a:xfrm>
            <a:off x="2067617" y="3686757"/>
            <a:ext cx="62135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ใช้เป็นช่องทางในการประสานงาน และกระจายข้อมูลข่าวสารสู่ประชาชน</a:t>
            </a:r>
            <a:endParaRPr lang="th-TH" sz="2400" b="1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2046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user\Desktop\บ้านฉัน ตัวจบ(ล่าสุด)\237 ภาพ (ผ่านการตรวจสอบคุณสมบัติเบื้องต้น)\9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25" b="374"/>
          <a:stretch/>
        </p:blipFill>
        <p:spPr bwMode="auto">
          <a:xfrm>
            <a:off x="-31794" y="-94828"/>
            <a:ext cx="9338069" cy="4562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สี่เหลี่ยมผืนผ้า 5"/>
          <p:cNvSpPr/>
          <p:nvPr/>
        </p:nvSpPr>
        <p:spPr>
          <a:xfrm>
            <a:off x="0" y="1970584"/>
            <a:ext cx="9144000" cy="3744416"/>
          </a:xfrm>
          <a:prstGeom prst="rect">
            <a:avLst/>
          </a:prstGeom>
          <a:solidFill>
            <a:schemeClr val="tx1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TextBox 16"/>
          <p:cNvSpPr txBox="1"/>
          <p:nvPr/>
        </p:nvSpPr>
        <p:spPr>
          <a:xfrm>
            <a:off x="1371773" y="2929508"/>
            <a:ext cx="69353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6DB3C"/>
              </a:buClr>
              <a:buSzPct val="75000"/>
              <a:buFont typeface="Wingdings" pitchFamily="2" charset="2"/>
              <a:buChar char="v"/>
            </a:pPr>
            <a:r>
              <a:rPr lang="th-TH" sz="20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จัดทำ </a:t>
            </a:r>
            <a:r>
              <a:rPr lang="th-TH" sz="20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(ร่าง) แนวทางการสร้างความเข้มแข็งของ “บวร”ฯ</a:t>
            </a:r>
          </a:p>
          <a:p>
            <a:pPr marL="285750" indent="-285750">
              <a:buClr>
                <a:srgbClr val="F6DB3C"/>
              </a:buClr>
              <a:buSzPct val="75000"/>
              <a:buFont typeface="Wingdings" pitchFamily="2" charset="2"/>
              <a:buChar char="v"/>
            </a:pPr>
            <a:r>
              <a:rPr lang="th-TH" sz="20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ประชุม</a:t>
            </a:r>
            <a:r>
              <a:rPr lang="th-TH" sz="20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หน่วยงาน</a:t>
            </a:r>
            <a:r>
              <a:rPr lang="th-TH" sz="2000" b="1" dirty="0" err="1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บูรณา</a:t>
            </a:r>
            <a:r>
              <a:rPr lang="th-TH" sz="20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การเพื่อพิจารณา และปรับปรุงเพิ่มเติมแนวทางฯ</a:t>
            </a:r>
          </a:p>
          <a:p>
            <a:pPr marL="285750" indent="-285750">
              <a:buClr>
                <a:srgbClr val="F6DB3C"/>
              </a:buClr>
              <a:buSzPct val="75000"/>
              <a:buFont typeface="Wingdings" pitchFamily="2" charset="2"/>
              <a:buChar char="v"/>
            </a:pPr>
            <a:r>
              <a:rPr lang="th-TH" sz="20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ดำเนินการ</a:t>
            </a:r>
            <a:r>
              <a:rPr lang="th-TH" sz="20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ทดลองปฏิบัติตามแนวทางฯ ในพื้นที่เป้าหมายชุมชนนำร่อง พร้อมถอดบทเรียน</a:t>
            </a:r>
          </a:p>
          <a:p>
            <a:pPr marL="285750" indent="-285750">
              <a:buClr>
                <a:srgbClr val="F6DB3C"/>
              </a:buClr>
              <a:buSzPct val="75000"/>
              <a:buFont typeface="Wingdings" pitchFamily="2" charset="2"/>
              <a:buChar char="v"/>
            </a:pPr>
            <a:r>
              <a:rPr lang="th-TH" sz="20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นำ</a:t>
            </a:r>
            <a:r>
              <a:rPr lang="th-TH" sz="20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ผลการดำเนินงานฯ รายงาน รมว. เพื่อเสนอคณะรัฐมนตรี พิจารณาเห็นชอบ</a:t>
            </a:r>
          </a:p>
          <a:p>
            <a:pPr marL="285750" indent="-285750">
              <a:buClr>
                <a:srgbClr val="F6DB3C"/>
              </a:buClr>
              <a:buSzPct val="75000"/>
              <a:buFont typeface="Wingdings" pitchFamily="2" charset="2"/>
              <a:buChar char="v"/>
            </a:pPr>
            <a:r>
              <a:rPr lang="th-TH" sz="20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ประชุม</a:t>
            </a:r>
            <a:r>
              <a:rPr lang="th-TH" sz="20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ชี้แจงแนวทางฯ ให้แก่ </a:t>
            </a:r>
            <a:r>
              <a:rPr lang="th-TH" sz="2000" b="1" dirty="0" err="1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สวจ</a:t>
            </a:r>
            <a:r>
              <a:rPr lang="th-TH" sz="20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. ทั่วประเทศ</a:t>
            </a:r>
          </a:p>
          <a:p>
            <a:pPr marL="285750" indent="-285750">
              <a:buClr>
                <a:srgbClr val="F6DB3C"/>
              </a:buClr>
              <a:buSzPct val="75000"/>
              <a:buFont typeface="Wingdings" pitchFamily="2" charset="2"/>
              <a:buChar char="v"/>
            </a:pPr>
            <a:r>
              <a:rPr lang="th-TH" sz="20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ประชุม</a:t>
            </a:r>
            <a:r>
              <a:rPr lang="th-TH" sz="20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ซักซ้อมแนวทางร่วมกับกระทรวงและหน่วยงานที่เกี่ยวข้อง</a:t>
            </a:r>
          </a:p>
          <a:p>
            <a:pPr marL="285750" indent="-285750">
              <a:buClr>
                <a:srgbClr val="F6DB3C"/>
              </a:buClr>
              <a:buSzPct val="75000"/>
              <a:buFont typeface="Wingdings" pitchFamily="2" charset="2"/>
              <a:buChar char="v"/>
            </a:pPr>
            <a:r>
              <a:rPr lang="th-TH" sz="20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นำ</a:t>
            </a:r>
            <a:r>
              <a:rPr lang="th-TH" sz="20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แนวทางที่ ครม.เห็นชอบแล้ว เผยแพร่ไปยังทุกกระทรวง ทุกหน่วยงาน เพื่อดำเนินการต่อไป</a:t>
            </a:r>
          </a:p>
          <a:p>
            <a:pPr marL="285750" indent="-285750">
              <a:buClr>
                <a:srgbClr val="F6DB3C"/>
              </a:buClr>
              <a:buSzPct val="75000"/>
              <a:buFont typeface="Wingdings" pitchFamily="2" charset="2"/>
              <a:buChar char="v"/>
            </a:pPr>
            <a:r>
              <a:rPr lang="th-TH" sz="20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กำกับ </a:t>
            </a:r>
            <a:r>
              <a:rPr lang="th-TH" sz="20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ติดตาม การดำเนินงานตามข้อสั่งการ</a:t>
            </a:r>
          </a:p>
          <a:p>
            <a:pPr marL="285750" indent="-285750">
              <a:buClr>
                <a:srgbClr val="F6DB3C"/>
              </a:buClr>
              <a:buSzPct val="75000"/>
              <a:buFont typeface="Wingdings" pitchFamily="2" charset="2"/>
              <a:buChar char="v"/>
            </a:pPr>
            <a:r>
              <a:rPr lang="th-TH" sz="20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รวบรวม</a:t>
            </a:r>
            <a:r>
              <a:rPr lang="th-TH" sz="20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และรายงานผลการดำเนินงานตามข้อสั่งการฯ ต่อ</a:t>
            </a:r>
            <a:r>
              <a:rPr lang="th-TH" sz="20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คณะรัฐมนตรี</a:t>
            </a:r>
            <a:endParaRPr lang="th-TH" sz="2000" b="1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9" name="สี่เหลี่ยมผืนผ้า 2"/>
          <p:cNvSpPr/>
          <p:nvPr/>
        </p:nvSpPr>
        <p:spPr>
          <a:xfrm>
            <a:off x="1406905" y="1972412"/>
            <a:ext cx="54726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solidFill>
                  <a:srgbClr val="FCF3C0"/>
                </a:solidFill>
                <a:latin typeface="SILPAKORN70yr" pitchFamily="2" charset="-34"/>
                <a:cs typeface="SILPAKORN70yr" pitchFamily="2" charset="-34"/>
              </a:rPr>
              <a:t>บทบาท</a:t>
            </a:r>
            <a:r>
              <a:rPr lang="th-TH" dirty="0" smtClean="0">
                <a:solidFill>
                  <a:srgbClr val="FCF3C0"/>
                </a:solidFill>
                <a:latin typeface="SILPAKORN70yr" pitchFamily="2" charset="-34"/>
                <a:cs typeface="SILPAKORN70yr" pitchFamily="2" charset="-34"/>
              </a:rPr>
              <a:t>หน้าที่ของ</a:t>
            </a:r>
            <a:r>
              <a:rPr lang="th-TH" dirty="0">
                <a:solidFill>
                  <a:srgbClr val="FCF3C0"/>
                </a:solidFill>
                <a:latin typeface="SILPAKORN70yr" pitchFamily="2" charset="-34"/>
                <a:cs typeface="SILPAKORN70yr" pitchFamily="2" charset="-34"/>
              </a:rPr>
              <a:t>หน่วยงานที่เกี่ยวข้อง</a:t>
            </a:r>
          </a:p>
        </p:txBody>
      </p:sp>
      <p:sp>
        <p:nvSpPr>
          <p:cNvPr id="5" name="สี่เหลี่ยมผืนผ้า 2"/>
          <p:cNvSpPr/>
          <p:nvPr/>
        </p:nvSpPr>
        <p:spPr>
          <a:xfrm>
            <a:off x="1439506" y="2298130"/>
            <a:ext cx="30074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 smtClean="0">
                <a:solidFill>
                  <a:srgbClr val="FFFF00"/>
                </a:solidFill>
                <a:latin typeface="SILPAKORN70yr" pitchFamily="2" charset="-34"/>
                <a:cs typeface="SILPAKORN70yr" pitchFamily="2" charset="-34"/>
              </a:rPr>
              <a:t>กระทรวงวัฒนธรรม</a:t>
            </a:r>
            <a:endParaRPr lang="th-TH" dirty="0">
              <a:solidFill>
                <a:srgbClr val="FFFF00"/>
              </a:solidFill>
              <a:latin typeface="SILPAKORN70yr" pitchFamily="2" charset="-34"/>
              <a:cs typeface="SILPAKORN70yr" pitchFamily="2" charset="-34"/>
            </a:endParaRPr>
          </a:p>
        </p:txBody>
      </p:sp>
      <p:sp>
        <p:nvSpPr>
          <p:cNvPr id="6" name="สี่เหลี่ยมผืนผ้า 2"/>
          <p:cNvSpPr/>
          <p:nvPr/>
        </p:nvSpPr>
        <p:spPr>
          <a:xfrm>
            <a:off x="1428894" y="2641476"/>
            <a:ext cx="17029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dirty="0" smtClean="0">
                <a:solidFill>
                  <a:srgbClr val="FCF3C0"/>
                </a:solidFill>
                <a:latin typeface="SILPAKORN70yr" pitchFamily="2" charset="-34"/>
                <a:cs typeface="SILPAKORN70yr" pitchFamily="2" charset="-34"/>
              </a:rPr>
              <a:t>ส่วนกลาง</a:t>
            </a:r>
            <a:endParaRPr lang="th-TH" sz="2400" dirty="0">
              <a:solidFill>
                <a:srgbClr val="FCF3C0"/>
              </a:solidFill>
              <a:latin typeface="SILPAKORN70yr" pitchFamily="2" charset="-34"/>
              <a:cs typeface="SILPAKORN70yr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489643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บ้านฉัน ตัวจบ(ล่าสุด)\237 ภาพ (ผ่านการตรวจสอบคุณสมบัติเบื้องต้น)\4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57"/>
          <a:stretch/>
        </p:blipFill>
        <p:spPr bwMode="auto">
          <a:xfrm>
            <a:off x="-1" y="0"/>
            <a:ext cx="9144001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 5"/>
          <p:cNvSpPr/>
          <p:nvPr/>
        </p:nvSpPr>
        <p:spPr>
          <a:xfrm>
            <a:off x="-17350" y="1777380"/>
            <a:ext cx="9144000" cy="3942892"/>
          </a:xfrm>
          <a:prstGeom prst="rect">
            <a:avLst/>
          </a:prstGeom>
          <a:solidFill>
            <a:schemeClr val="tx1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TextBox 3"/>
          <p:cNvSpPr txBox="1"/>
          <p:nvPr/>
        </p:nvSpPr>
        <p:spPr>
          <a:xfrm>
            <a:off x="1223627" y="2180842"/>
            <a:ext cx="669674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6DB3C"/>
              </a:buClr>
              <a:buSzPct val="75000"/>
            </a:pPr>
            <a:r>
              <a:rPr lang="th-TH" sz="2400" dirty="0">
                <a:solidFill>
                  <a:srgbClr val="FCF3C0"/>
                </a:solidFill>
                <a:latin typeface="SILPAKORN70yr" pitchFamily="2" charset="-34"/>
                <a:cs typeface="SILPAKORN70yr" pitchFamily="2" charset="-34"/>
              </a:rPr>
              <a:t>สำนักงานวัฒนธรรมจังหวัด</a:t>
            </a:r>
          </a:p>
          <a:p>
            <a:pPr marL="285750" indent="-285750">
              <a:buClr>
                <a:srgbClr val="F6DB3C"/>
              </a:buClr>
              <a:buSzPct val="75000"/>
              <a:buFont typeface="Wingdings" pitchFamily="2" charset="2"/>
              <a:buChar char="v"/>
            </a:pPr>
            <a:r>
              <a:rPr lang="th-TH" sz="20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แจ้งข้อมูลพื้นฐานฯ ธ.ค.๖๒	                    </a:t>
            </a:r>
            <a:endParaRPr lang="th-TH" sz="2000" b="1" dirty="0" smtClean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  <a:p>
            <a:pPr marL="285750" indent="-285750">
              <a:buClr>
                <a:srgbClr val="F6DB3C"/>
              </a:buClr>
              <a:buSzPct val="75000"/>
              <a:buFont typeface="Wingdings" pitchFamily="2" charset="2"/>
              <a:buChar char="v"/>
            </a:pPr>
            <a:r>
              <a:rPr lang="th-TH" sz="20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จัด</a:t>
            </a:r>
            <a:r>
              <a:rPr lang="th-TH" sz="20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อบรมคณะทำงานฯ ธ.ค.๖๒</a:t>
            </a:r>
          </a:p>
          <a:p>
            <a:pPr marL="285750" indent="-285750">
              <a:buClr>
                <a:srgbClr val="F6DB3C"/>
              </a:buClr>
              <a:buSzPct val="75000"/>
              <a:buFont typeface="Wingdings" pitchFamily="2" charset="2"/>
              <a:buChar char="v"/>
            </a:pPr>
            <a:r>
              <a:rPr lang="th-TH" sz="20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ตั้งกลุ่ม</a:t>
            </a:r>
            <a:r>
              <a:rPr lang="th-TH" sz="2000" b="1" dirty="0" err="1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ไลน์</a:t>
            </a:r>
            <a:r>
              <a:rPr lang="th-TH" sz="20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 และเชิญผู้แทน ธ.ค.๖๒</a:t>
            </a:r>
          </a:p>
          <a:p>
            <a:pPr marL="285750" indent="-285750">
              <a:buClr>
                <a:srgbClr val="F6DB3C"/>
              </a:buClr>
              <a:buSzPct val="75000"/>
              <a:buFont typeface="Wingdings" pitchFamily="2" charset="2"/>
              <a:buChar char="v"/>
            </a:pPr>
            <a:r>
              <a:rPr lang="th-TH" sz="20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เผยแพร่ข้อมูลข่าวสาร ธ.ค.๖๒</a:t>
            </a:r>
          </a:p>
          <a:p>
            <a:pPr marL="285750" indent="-285750">
              <a:buClr>
                <a:srgbClr val="F6DB3C"/>
              </a:buClr>
              <a:buSzPct val="75000"/>
              <a:buFont typeface="Wingdings" pitchFamily="2" charset="2"/>
              <a:buChar char="v"/>
            </a:pPr>
            <a:r>
              <a:rPr lang="th-TH" sz="20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รับและส่งข้อมูลข่าวสาร ธ.ค.</a:t>
            </a:r>
            <a:r>
              <a:rPr lang="th-TH" sz="20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๖๒</a:t>
            </a:r>
          </a:p>
          <a:p>
            <a:pPr marL="285750" indent="-285750">
              <a:buClr>
                <a:srgbClr val="F6DB3C"/>
              </a:buClr>
              <a:buSzPct val="75000"/>
              <a:buFont typeface="Wingdings" pitchFamily="2" charset="2"/>
              <a:buChar char="v"/>
            </a:pPr>
            <a:r>
              <a:rPr lang="th-TH" sz="20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ชุมชนนำร่องรายงานผลการดำเนินงาน ทุกสัปดาห์ ตั้งแต่ ธ.ค.๖๒</a:t>
            </a:r>
          </a:p>
          <a:p>
            <a:pPr marL="285750" indent="-285750">
              <a:buClr>
                <a:srgbClr val="F6DB3C"/>
              </a:buClr>
              <a:buSzPct val="75000"/>
              <a:buFont typeface="Wingdings" pitchFamily="2" charset="2"/>
              <a:buChar char="v"/>
            </a:pPr>
            <a:r>
              <a:rPr lang="th-TH" sz="20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ชุมชนในทุกจังหวัด รายงานผลการดำเนินงานทุกเดือน ตั้งแต่ ธ.ค.๖๒</a:t>
            </a:r>
          </a:p>
          <a:p>
            <a:pPr marL="285750" indent="-285750">
              <a:buClr>
                <a:srgbClr val="F6DB3C"/>
              </a:buClr>
              <a:buSzPct val="75000"/>
              <a:buFont typeface="Wingdings" pitchFamily="2" charset="2"/>
              <a:buChar char="v"/>
            </a:pPr>
            <a:r>
              <a:rPr lang="th-TH" sz="20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ถอดบทเรียน สรุปผลการดำเนินงานทุก ๓ เดือน ๕ ม.ค./๕ เม.ย./๕ ก.ค./๕ ต.ค. ของทุกปี</a:t>
            </a:r>
          </a:p>
          <a:p>
            <a:pPr marL="285750" indent="-285750">
              <a:buClr>
                <a:srgbClr val="F6DB3C"/>
              </a:buClr>
              <a:buSzPct val="75000"/>
              <a:buFont typeface="Wingdings" pitchFamily="2" charset="2"/>
              <a:buChar char="v"/>
            </a:pPr>
            <a:r>
              <a:rPr lang="th-TH" sz="20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สรุปผลการถอดบทเรียน ภายใน ๓๐ ก.ย. ของทุกปี</a:t>
            </a:r>
          </a:p>
          <a:p>
            <a:pPr marL="285750" indent="-285750">
              <a:buClr>
                <a:srgbClr val="F6DB3C"/>
              </a:buClr>
              <a:buSzPct val="75000"/>
              <a:buFont typeface="Wingdings" pitchFamily="2" charset="2"/>
              <a:buChar char="v"/>
            </a:pPr>
            <a:r>
              <a:rPr lang="th-TH" sz="20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สำนักปลัด </a:t>
            </a:r>
            <a:r>
              <a:rPr lang="th-TH" sz="2000" b="1" dirty="0" err="1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วธ</a:t>
            </a:r>
            <a:r>
              <a:rPr lang="th-TH" sz="20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. เสนอ ครม. ภายใน ต.ค. ของทุก</a:t>
            </a:r>
            <a:r>
              <a:rPr lang="th-TH" sz="20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ปี</a:t>
            </a:r>
            <a:endParaRPr lang="th-TH" sz="2000" b="1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6" name="สี่เหลี่ยมผืนผ้า 2"/>
          <p:cNvSpPr/>
          <p:nvPr/>
        </p:nvSpPr>
        <p:spPr>
          <a:xfrm>
            <a:off x="1219994" y="1777380"/>
            <a:ext cx="68407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solidFill>
                  <a:srgbClr val="FCF3C0"/>
                </a:solidFill>
                <a:latin typeface="SILPAKORN70yr" pitchFamily="2" charset="-34"/>
                <a:cs typeface="SILPAKORN70yr" pitchFamily="2" charset="-34"/>
              </a:rPr>
              <a:t>บทบาท</a:t>
            </a:r>
            <a:r>
              <a:rPr lang="th-TH" dirty="0" smtClean="0">
                <a:solidFill>
                  <a:srgbClr val="FCF3C0"/>
                </a:solidFill>
                <a:latin typeface="SILPAKORN70yr" pitchFamily="2" charset="-34"/>
                <a:cs typeface="SILPAKORN70yr" pitchFamily="2" charset="-34"/>
              </a:rPr>
              <a:t>หน้าที่ของ</a:t>
            </a:r>
            <a:r>
              <a:rPr lang="th-TH" dirty="0">
                <a:solidFill>
                  <a:srgbClr val="FCF3C0"/>
                </a:solidFill>
                <a:latin typeface="SILPAKORN70yr" pitchFamily="2" charset="-34"/>
                <a:cs typeface="SILPAKORN70yr" pitchFamily="2" charset="-34"/>
              </a:rPr>
              <a:t>หน่วยงานที่</a:t>
            </a:r>
            <a:r>
              <a:rPr lang="th-TH" dirty="0" smtClean="0">
                <a:solidFill>
                  <a:srgbClr val="FCF3C0"/>
                </a:solidFill>
                <a:latin typeface="SILPAKORN70yr" pitchFamily="2" charset="-34"/>
                <a:cs typeface="SILPAKORN70yr" pitchFamily="2" charset="-34"/>
              </a:rPr>
              <a:t>เกี่ยวข้อง (ต่อ)</a:t>
            </a:r>
            <a:endParaRPr lang="th-TH" dirty="0">
              <a:solidFill>
                <a:srgbClr val="FCF3C0"/>
              </a:solidFill>
              <a:latin typeface="SILPAKORN70yr" pitchFamily="2" charset="-34"/>
              <a:cs typeface="SILPAKORN70yr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874342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บ้านฉัน ตัวจบ(ล่าสุด)\237 ภาพ (ผ่านการตรวจสอบคุณสมบัติเบื้องต้น)\3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8" b="4193"/>
          <a:stretch/>
        </p:blipFill>
        <p:spPr bwMode="auto">
          <a:xfrm>
            <a:off x="3194" y="0"/>
            <a:ext cx="9192291" cy="46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สี่เหลี่ยมผืนผ้า 5"/>
          <p:cNvSpPr/>
          <p:nvPr/>
        </p:nvSpPr>
        <p:spPr>
          <a:xfrm>
            <a:off x="0" y="1539875"/>
            <a:ext cx="9192291" cy="4177856"/>
          </a:xfrm>
          <a:prstGeom prst="rect">
            <a:avLst/>
          </a:prstGeom>
          <a:solidFill>
            <a:schemeClr val="tx1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TextBox 4"/>
          <p:cNvSpPr txBox="1"/>
          <p:nvPr/>
        </p:nvSpPr>
        <p:spPr>
          <a:xfrm>
            <a:off x="1763688" y="2156584"/>
            <a:ext cx="6984776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6DB3C"/>
              </a:buClr>
              <a:buSzPct val="75000"/>
            </a:pPr>
            <a:r>
              <a:rPr lang="th-TH" sz="2400" dirty="0" smtClean="0">
                <a:solidFill>
                  <a:srgbClr val="FCF3C0"/>
                </a:solidFill>
                <a:latin typeface="SILPAKORN70yr" pitchFamily="2" charset="-34"/>
                <a:cs typeface="SILPAKORN70yr" pitchFamily="2" charset="-34"/>
              </a:rPr>
              <a:t>กระทรวง/ส่วนราชการ</a:t>
            </a:r>
            <a:endParaRPr lang="th-TH" sz="2400" b="1" dirty="0" smtClean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  <a:p>
            <a:pPr marL="285750" indent="-285750">
              <a:buClr>
                <a:srgbClr val="F6DB3C"/>
              </a:buClr>
              <a:buSzPct val="75000"/>
              <a:buFont typeface="Wingdings" pitchFamily="2" charset="2"/>
              <a:buChar char="v"/>
            </a:pPr>
            <a:r>
              <a:rPr lang="th-TH" sz="20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กำหนด</a:t>
            </a:r>
            <a:r>
              <a:rPr lang="th-TH" sz="20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นโยบายและมอบนโยบายให้หน่วยงานในสังกัดรวมทั้งเครือข่าย ร่วมศึกษาทำความเข้าใจแนวทางฯ</a:t>
            </a:r>
          </a:p>
          <a:p>
            <a:pPr marL="285750" indent="-285750">
              <a:buClr>
                <a:srgbClr val="F6DB3C"/>
              </a:buClr>
              <a:buSzPct val="75000"/>
              <a:buFont typeface="Wingdings" pitchFamily="2" charset="2"/>
              <a:buChar char="v"/>
            </a:pPr>
            <a:r>
              <a:rPr lang="th-TH" sz="20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แจ้ง</a:t>
            </a:r>
            <a:r>
              <a:rPr lang="th-TH" sz="20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หน่วยงานในสังกัดที่รับผิดชอบงานในส่วนภูมิภาค ให้ใช้หลักการ “บวร” เป็นกลไกสำคัญของการขับเคลื่อนและดำเนินกิจกรรมต่างๆ รวมทั้งกระจายข้อมูลข่าวสารสู่ประชาชนใน</a:t>
            </a:r>
            <a:r>
              <a:rPr lang="th-TH" sz="20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พื้นที่</a:t>
            </a:r>
          </a:p>
          <a:p>
            <a:pPr marL="285750" indent="-285750">
              <a:buClr>
                <a:srgbClr val="F6DB3C"/>
              </a:buClr>
              <a:buSzPct val="75000"/>
              <a:buFont typeface="Wingdings" pitchFamily="2" charset="2"/>
              <a:buChar char="v"/>
            </a:pPr>
            <a:r>
              <a:rPr lang="th-TH" sz="20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จัดทำ</a:t>
            </a:r>
            <a:r>
              <a:rPr lang="th-TH" sz="20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ข้อมูลข่าวสาร และส่งต่อไปยัง</a:t>
            </a:r>
            <a:r>
              <a:rPr lang="th-TH" sz="20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กระทรวงมหาดไทย</a:t>
            </a:r>
          </a:p>
          <a:p>
            <a:pPr marL="285750" indent="-285750">
              <a:buClr>
                <a:srgbClr val="F6DB3C"/>
              </a:buClr>
              <a:buSzPct val="75000"/>
              <a:buFont typeface="Wingdings" pitchFamily="2" charset="2"/>
              <a:buChar char="v"/>
            </a:pPr>
            <a:r>
              <a:rPr lang="th-TH" sz="20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รวม</a:t>
            </a:r>
            <a:r>
              <a:rPr lang="th-TH" sz="20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รวมข่าวสาร</a:t>
            </a:r>
            <a:r>
              <a:rPr lang="th-TH" sz="20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จากทุกกระทรวง ส่งต่อไปยังระดับ</a:t>
            </a:r>
            <a:r>
              <a:rPr lang="th-TH" sz="20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จังหวัด </a:t>
            </a:r>
            <a:r>
              <a:rPr lang="th-TH" sz="20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(เฉพาะกระทรวงมหาดไทย)</a:t>
            </a:r>
          </a:p>
          <a:p>
            <a:pPr marL="285750" indent="-285750">
              <a:buClr>
                <a:srgbClr val="F6DB3C"/>
              </a:buClr>
              <a:buSzPct val="75000"/>
              <a:buFont typeface="Wingdings" pitchFamily="2" charset="2"/>
              <a:buChar char="v"/>
            </a:pPr>
            <a:r>
              <a:rPr lang="th-TH" sz="20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สนับสนุน </a:t>
            </a:r>
            <a:r>
              <a:rPr lang="th-TH" sz="20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ส่งเสริม และมอบหมายให้บุคลากร และส่วนราชการในพื้นที่ เข้าร่วมเป็นคณะทำงานขับเคลื่อนการพัฒนาชุมชนคุณธรรมด้วยพลังบวรฯ </a:t>
            </a:r>
          </a:p>
          <a:p>
            <a:pPr marL="285750" indent="-285750">
              <a:buClr>
                <a:srgbClr val="F6DB3C"/>
              </a:buClr>
              <a:buSzPct val="75000"/>
              <a:buFont typeface="Wingdings" pitchFamily="2" charset="2"/>
              <a:buChar char="v"/>
            </a:pPr>
            <a:r>
              <a:rPr lang="th-TH" sz="2000" b="1" dirty="0" err="1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บูรณา</a:t>
            </a:r>
            <a:r>
              <a:rPr lang="th-TH" sz="20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การการทำงานในพื้นที่โดยใช้หลักการ “บวร” ในการดำเนินกิจกรรมต่างๆ รวมทั้งกระจายข้อมูลข่าวสารสู่ประชาชนในพื้นที่</a:t>
            </a:r>
          </a:p>
          <a:p>
            <a:pPr marL="285750" indent="-285750">
              <a:buSzPct val="75000"/>
              <a:buFont typeface="Arial" pitchFamily="34" charset="0"/>
              <a:buChar char="•"/>
            </a:pPr>
            <a:endParaRPr lang="th-TH" sz="2000" b="1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6" name="สี่เหลี่ยมผืนผ้า 2"/>
          <p:cNvSpPr/>
          <p:nvPr/>
        </p:nvSpPr>
        <p:spPr>
          <a:xfrm>
            <a:off x="1755750" y="1805329"/>
            <a:ext cx="68407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solidFill>
                  <a:srgbClr val="FCF3C0"/>
                </a:solidFill>
                <a:latin typeface="SILPAKORN70yr" pitchFamily="2" charset="-34"/>
                <a:cs typeface="SILPAKORN70yr" pitchFamily="2" charset="-34"/>
              </a:rPr>
              <a:t>บทบาท</a:t>
            </a:r>
            <a:r>
              <a:rPr lang="th-TH" dirty="0" smtClean="0">
                <a:solidFill>
                  <a:srgbClr val="FCF3C0"/>
                </a:solidFill>
                <a:latin typeface="SILPAKORN70yr" pitchFamily="2" charset="-34"/>
                <a:cs typeface="SILPAKORN70yr" pitchFamily="2" charset="-34"/>
              </a:rPr>
              <a:t>หน้าที่ของ</a:t>
            </a:r>
            <a:r>
              <a:rPr lang="th-TH" dirty="0">
                <a:solidFill>
                  <a:srgbClr val="FCF3C0"/>
                </a:solidFill>
                <a:latin typeface="SILPAKORN70yr" pitchFamily="2" charset="-34"/>
                <a:cs typeface="SILPAKORN70yr" pitchFamily="2" charset="-34"/>
              </a:rPr>
              <a:t>หน่วยงานที่</a:t>
            </a:r>
            <a:r>
              <a:rPr lang="th-TH" dirty="0" smtClean="0">
                <a:solidFill>
                  <a:srgbClr val="FCF3C0"/>
                </a:solidFill>
                <a:latin typeface="SILPAKORN70yr" pitchFamily="2" charset="-34"/>
                <a:cs typeface="SILPAKORN70yr" pitchFamily="2" charset="-34"/>
              </a:rPr>
              <a:t>เกี่ยวข้อง (ต่อ)</a:t>
            </a:r>
            <a:endParaRPr lang="th-TH" dirty="0">
              <a:solidFill>
                <a:srgbClr val="FCF3C0"/>
              </a:solidFill>
              <a:latin typeface="SILPAKORN70yr" pitchFamily="2" charset="-34"/>
              <a:cs typeface="SILPAKORN70yr" pitchFamily="2" charset="-34"/>
            </a:endParaRPr>
          </a:p>
        </p:txBody>
      </p:sp>
      <p:sp>
        <p:nvSpPr>
          <p:cNvPr id="7" name="สี่เหลี่ยมผืนผ้า 2"/>
          <p:cNvSpPr/>
          <p:nvPr/>
        </p:nvSpPr>
        <p:spPr>
          <a:xfrm>
            <a:off x="727956" y="2537534"/>
            <a:ext cx="16117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dirty="0" smtClean="0">
                <a:solidFill>
                  <a:srgbClr val="FCF3C0"/>
                </a:solidFill>
                <a:latin typeface="SILPAKORN70yr" pitchFamily="2" charset="-34"/>
                <a:cs typeface="SILPAKORN70yr" pitchFamily="2" charset="-34"/>
              </a:rPr>
              <a:t>ส่วนกลาง</a:t>
            </a:r>
            <a:endParaRPr lang="th-TH" sz="2000" dirty="0">
              <a:solidFill>
                <a:srgbClr val="FCF3C0"/>
              </a:solidFill>
              <a:latin typeface="SILPAKORN70yr" pitchFamily="2" charset="-34"/>
              <a:cs typeface="SILPAKORN70yr" pitchFamily="2" charset="-34"/>
            </a:endParaRPr>
          </a:p>
        </p:txBody>
      </p:sp>
      <p:sp>
        <p:nvSpPr>
          <p:cNvPr id="8" name="สี่เหลี่ยมผืนผ้า 2"/>
          <p:cNvSpPr/>
          <p:nvPr/>
        </p:nvSpPr>
        <p:spPr>
          <a:xfrm>
            <a:off x="395536" y="4388832"/>
            <a:ext cx="16117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dirty="0" smtClean="0">
                <a:solidFill>
                  <a:srgbClr val="FCF3C0"/>
                </a:solidFill>
                <a:latin typeface="SILPAKORN70yr" pitchFamily="2" charset="-34"/>
                <a:cs typeface="SILPAKORN70yr" pitchFamily="2" charset="-34"/>
              </a:rPr>
              <a:t>ระดับจังหวัด</a:t>
            </a:r>
            <a:endParaRPr lang="th-TH" sz="2000" dirty="0">
              <a:solidFill>
                <a:srgbClr val="FCF3C0"/>
              </a:solidFill>
              <a:latin typeface="SILPAKORN70yr" pitchFamily="2" charset="-34"/>
              <a:cs typeface="SILPAKORN70yr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57223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27"/>
          <a:stretch/>
        </p:blipFill>
        <p:spPr bwMode="auto">
          <a:xfrm>
            <a:off x="0" y="1"/>
            <a:ext cx="9144000" cy="5714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สี่เหลี่ยมผืนผ้า 5"/>
          <p:cNvSpPr/>
          <p:nvPr/>
        </p:nvSpPr>
        <p:spPr>
          <a:xfrm>
            <a:off x="-23593" y="3603709"/>
            <a:ext cx="9174559" cy="2111290"/>
          </a:xfrm>
          <a:prstGeom prst="rect">
            <a:avLst/>
          </a:prstGeom>
          <a:solidFill>
            <a:schemeClr val="accent2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320116" y="3603709"/>
            <a:ext cx="883085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2. แนวทางการจัดทำแผนปฏิบัติการตามนโยบายรัฐบาลและจุดเน้นการดำเนินงานกระทรวงวัฒนธรรมประจำปีงบประมาณ พ.ศ. </a:t>
            </a:r>
            <a:r>
              <a:rPr lang="th-TH" sz="32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256๓</a:t>
            </a:r>
            <a:endParaRPr lang="th-TH" sz="3200" b="1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  <a:p>
            <a:r>
              <a:rPr lang="th-TH" sz="32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	2.1 แผนปฏิบัติประจำปีงบประมาณ พ.ศ. 2563 </a:t>
            </a:r>
          </a:p>
          <a:p>
            <a:r>
              <a:rPr lang="th-TH" sz="32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	2.2 การปรับแผนการดำเนินงาน สำคัญ เร่งด่วน ในช่วง</a:t>
            </a:r>
            <a:r>
              <a:rPr lang="th-TH" sz="3200" b="1" dirty="0" err="1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ไตรมาส</a:t>
            </a:r>
            <a:r>
              <a:rPr lang="th-TH" sz="32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แรก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2423570" y="20735"/>
            <a:ext cx="4310795" cy="830997"/>
          </a:xfrm>
          <a:prstGeom prst="rect">
            <a:avLst/>
          </a:prstGeom>
          <a:solidFill>
            <a:srgbClr val="7F7F7F">
              <a:alpha val="60000"/>
            </a:srgbClr>
          </a:solidFill>
        </p:spPr>
        <p:txBody>
          <a:bodyPr wrap="none">
            <a:spAutoFit/>
          </a:bodyPr>
          <a:lstStyle/>
          <a:p>
            <a:r>
              <a:rPr lang="th-TH" sz="4800" dirty="0">
                <a:solidFill>
                  <a:schemeClr val="bg1"/>
                </a:solidFill>
                <a:latin typeface="SILPAKORN70yr" pitchFamily="2" charset="-34"/>
                <a:cs typeface="SILPAKORN70yr" pitchFamily="2" charset="-34"/>
              </a:rPr>
              <a:t>กรอบการบรรยาย</a:t>
            </a:r>
          </a:p>
        </p:txBody>
      </p:sp>
    </p:spTree>
    <p:extLst>
      <p:ext uri="{BB962C8B-B14F-4D97-AF65-F5344CB8AC3E}">
        <p14:creationId xmlns:p14="http://schemas.microsoft.com/office/powerpoint/2010/main" val="21978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ผลการค้นหารูปภาพสำหรับ ท่องเที่ยวชุมชน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" r="2224"/>
          <a:stretch/>
        </p:blipFill>
        <p:spPr bwMode="auto">
          <a:xfrm>
            <a:off x="0" y="0"/>
            <a:ext cx="9150966" cy="557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-23593" y="3531701"/>
            <a:ext cx="9174559" cy="2183298"/>
          </a:xfrm>
          <a:prstGeom prst="rect">
            <a:avLst/>
          </a:prstGeom>
          <a:solidFill>
            <a:schemeClr val="accent2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467544" y="3531701"/>
            <a:ext cx="824440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3. การดำเนินงานและติดตามการดำเนินงานงานสำคัญในช่วง</a:t>
            </a:r>
            <a:r>
              <a:rPr lang="th-TH" sz="3200" b="1" dirty="0" err="1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ไตรมาส</a:t>
            </a:r>
            <a:r>
              <a:rPr lang="th-TH" sz="32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 	</a:t>
            </a:r>
            <a:r>
              <a:rPr lang="th-TH" sz="3200" b="1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3.1 </a:t>
            </a:r>
            <a:r>
              <a:rPr lang="th-TH" sz="3200" b="1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สวดมนต์</a:t>
            </a:r>
            <a:r>
              <a:rPr lang="th-TH" sz="32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ข้ามปี</a:t>
            </a:r>
          </a:p>
          <a:p>
            <a:r>
              <a:rPr lang="th-TH" sz="32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	3.2 ของขวัญปีใหม่ให้ประชาชน </a:t>
            </a:r>
          </a:p>
          <a:p>
            <a:r>
              <a:rPr lang="th-TH" sz="32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	3.3 งานวันเด็ก</a:t>
            </a: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2423570" y="20735"/>
            <a:ext cx="4310795" cy="830997"/>
          </a:xfrm>
          <a:prstGeom prst="rect">
            <a:avLst/>
          </a:prstGeom>
          <a:solidFill>
            <a:srgbClr val="7F7F7F">
              <a:alpha val="60000"/>
            </a:srgbClr>
          </a:solidFill>
        </p:spPr>
        <p:txBody>
          <a:bodyPr wrap="none">
            <a:spAutoFit/>
          </a:bodyPr>
          <a:lstStyle/>
          <a:p>
            <a:r>
              <a:rPr lang="th-TH" sz="4800" dirty="0">
                <a:solidFill>
                  <a:schemeClr val="bg1"/>
                </a:solidFill>
                <a:latin typeface="SILPAKORN70yr" pitchFamily="2" charset="-34"/>
                <a:cs typeface="SILPAKORN70yr" pitchFamily="2" charset="-34"/>
              </a:rPr>
              <a:t>กรอบการบรรยาย</a:t>
            </a:r>
          </a:p>
        </p:txBody>
      </p:sp>
    </p:spTree>
    <p:extLst>
      <p:ext uri="{BB962C8B-B14F-4D97-AF65-F5344CB8AC3E}">
        <p14:creationId xmlns:p14="http://schemas.microsoft.com/office/powerpoint/2010/main" val="261845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รูปภาพที่เกี่ยวข้อ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" y="20735"/>
            <a:ext cx="9150095" cy="609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-23593" y="4585692"/>
            <a:ext cx="9174559" cy="1129307"/>
          </a:xfrm>
          <a:prstGeom prst="rect">
            <a:avLst/>
          </a:prstGeom>
          <a:solidFill>
            <a:schemeClr val="accent2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539552" y="4801716"/>
            <a:ext cx="80648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4. อบรมชี้แจงเกี่ยวกับการดำเนินงานพิธีการศพที่ได้รับพระราชทาน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2423570" y="20735"/>
            <a:ext cx="4310795" cy="830997"/>
          </a:xfrm>
          <a:prstGeom prst="rect">
            <a:avLst/>
          </a:prstGeom>
          <a:solidFill>
            <a:srgbClr val="7F7F7F">
              <a:alpha val="60000"/>
            </a:srgbClr>
          </a:solidFill>
        </p:spPr>
        <p:txBody>
          <a:bodyPr wrap="none">
            <a:spAutoFit/>
          </a:bodyPr>
          <a:lstStyle/>
          <a:p>
            <a:r>
              <a:rPr lang="th-TH" sz="4800" dirty="0">
                <a:solidFill>
                  <a:schemeClr val="bg1"/>
                </a:solidFill>
                <a:latin typeface="SILPAKORN70yr" pitchFamily="2" charset="-34"/>
                <a:cs typeface="SILPAKORN70yr" pitchFamily="2" charset="-34"/>
              </a:rPr>
              <a:t>กรอบการบรรยาย</a:t>
            </a:r>
          </a:p>
        </p:txBody>
      </p:sp>
    </p:spTree>
    <p:extLst>
      <p:ext uri="{BB962C8B-B14F-4D97-AF65-F5344CB8AC3E}">
        <p14:creationId xmlns:p14="http://schemas.microsoft.com/office/powerpoint/2010/main" val="257294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ผลการค้นหารูปภาพสำหรับ วัฒนธรรมจังหวัด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74"/>
          <a:stretch/>
        </p:blipFill>
        <p:spPr bwMode="auto">
          <a:xfrm>
            <a:off x="2322" y="24554"/>
            <a:ext cx="9141677" cy="5675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-23593" y="3145532"/>
            <a:ext cx="9174559" cy="2569467"/>
          </a:xfrm>
          <a:prstGeom prst="rect">
            <a:avLst/>
          </a:prstGeom>
          <a:solidFill>
            <a:schemeClr val="accent2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467544" y="3145532"/>
            <a:ext cx="770485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5</a:t>
            </a:r>
            <a:r>
              <a:rPr lang="th-TH" sz="32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. การปฏิบัติงานของสำนักงานวัฒนธรรมจังหวัด </a:t>
            </a:r>
          </a:p>
          <a:p>
            <a:r>
              <a:rPr lang="th-TH" sz="32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	5.1 การบริหารจัดการบุคคลากร</a:t>
            </a:r>
          </a:p>
          <a:p>
            <a:pPr lvl="2"/>
            <a:r>
              <a:rPr lang="th-TH" sz="32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5.2 งบประมาณ</a:t>
            </a:r>
          </a:p>
          <a:p>
            <a:r>
              <a:rPr lang="th-TH" sz="32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	5.3 ทรัพยากร (เช่น ยานพาหนะ)</a:t>
            </a:r>
          </a:p>
          <a:p>
            <a:r>
              <a:rPr lang="th-TH" sz="32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	5.4 การบูร</a:t>
            </a:r>
            <a:r>
              <a:rPr lang="th-TH" sz="3200" b="1" dirty="0" err="1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ณา</a:t>
            </a:r>
            <a:r>
              <a:rPr lang="th-TH" sz="3200" b="1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การกับหน่วยงาน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2423570" y="20735"/>
            <a:ext cx="4310795" cy="830997"/>
          </a:xfrm>
          <a:prstGeom prst="rect">
            <a:avLst/>
          </a:prstGeom>
          <a:solidFill>
            <a:srgbClr val="7F7F7F">
              <a:alpha val="60000"/>
            </a:srgbClr>
          </a:solidFill>
        </p:spPr>
        <p:txBody>
          <a:bodyPr wrap="none">
            <a:spAutoFit/>
          </a:bodyPr>
          <a:lstStyle/>
          <a:p>
            <a:r>
              <a:rPr lang="th-TH" sz="4800" dirty="0">
                <a:solidFill>
                  <a:schemeClr val="bg1"/>
                </a:solidFill>
                <a:latin typeface="SILPAKORN70yr" pitchFamily="2" charset="-34"/>
                <a:cs typeface="SILPAKORN70yr" pitchFamily="2" charset="-34"/>
              </a:rPr>
              <a:t>กรอบการบรรยาย</a:t>
            </a:r>
          </a:p>
        </p:txBody>
      </p:sp>
    </p:spTree>
    <p:extLst>
      <p:ext uri="{BB962C8B-B14F-4D97-AF65-F5344CB8AC3E}">
        <p14:creationId xmlns:p14="http://schemas.microsoft.com/office/powerpoint/2010/main" val="376742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-54541" y="-22820"/>
            <a:ext cx="9198541" cy="5715000"/>
            <a:chOff x="-6857690" y="-186192"/>
            <a:chExt cx="13718630" cy="8523304"/>
          </a:xfrm>
        </p:grpSpPr>
        <p:pic>
          <p:nvPicPr>
            <p:cNvPr id="4098" name="Picture 2" descr="C:\Users\user\Desktop\บ้านฉัน ตัวจบ(ล่าสุด)\237 ภาพ (ผ่านการตรวจสอบคุณสมบัติเบื้องต้น)\176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09"/>
            <a:stretch/>
          </p:blipFill>
          <p:spPr bwMode="auto">
            <a:xfrm>
              <a:off x="-6857690" y="-164698"/>
              <a:ext cx="6857689" cy="4347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9" name="Picture 3" descr="C:\Users\user\Desktop\บ้านฉัน ตัวจบ(ล่าสุด)\237 ภาพ (ผ่านการตรวจสอบคุณสมบัติเบื้องต้น)\4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73"/>
            <a:stretch/>
          </p:blipFill>
          <p:spPr bwMode="auto">
            <a:xfrm>
              <a:off x="2940" y="-186192"/>
              <a:ext cx="6858000" cy="4358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1" name="Picture 5" descr="C:\Users\user\Desktop\บ้านฉัน ตัวจบ(ล่าสุด)\237 ภาพ (ผ่านการตรวจสอบคุณสมบัติเบื้องต้น)\70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78" b="3625"/>
            <a:stretch/>
          </p:blipFill>
          <p:spPr bwMode="auto">
            <a:xfrm>
              <a:off x="-6857690" y="4172161"/>
              <a:ext cx="6858000" cy="41649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C:\Users\user\Desktop\บ้านฉัน ตัวจบ(ล่าสุด)\237 ภาพ (ผ่านการตรวจสอบคุณสมบัติเบื้องต้น)\117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16" b="4387"/>
            <a:stretch/>
          </p:blipFill>
          <p:spPr bwMode="auto">
            <a:xfrm>
              <a:off x="0" y="4172161"/>
              <a:ext cx="6858000" cy="41649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สี่เหลี่ยมผืนผ้า 9"/>
          <p:cNvSpPr/>
          <p:nvPr/>
        </p:nvSpPr>
        <p:spPr>
          <a:xfrm>
            <a:off x="-54540" y="1921396"/>
            <a:ext cx="9196570" cy="3071755"/>
          </a:xfrm>
          <a:prstGeom prst="rect">
            <a:avLst/>
          </a:prstGeom>
          <a:solidFill>
            <a:srgbClr val="000000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สี่เหลี่ยมผืนผ้า 5"/>
          <p:cNvSpPr/>
          <p:nvPr/>
        </p:nvSpPr>
        <p:spPr>
          <a:xfrm>
            <a:off x="-54541" y="2177675"/>
            <a:ext cx="9196570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4000"/>
              </a:lnSpc>
            </a:pPr>
            <a:r>
              <a:rPr lang="th-TH" sz="3200" dirty="0" smtClean="0">
                <a:solidFill>
                  <a:schemeClr val="bg1"/>
                </a:solidFill>
                <a:latin typeface="SILPAKORN70yr" pitchFamily="2" charset="-34"/>
                <a:cs typeface="SILPAKORN70yr" pitchFamily="2" charset="-34"/>
              </a:rPr>
              <a:t>ชุมชนคุณธรรมน้อมนำหลักปรัชญาของเศรษฐกิจพอเพียง ขับเคลื่อนด้วยพลัง </a:t>
            </a:r>
            <a:r>
              <a:rPr lang="th-TH" sz="4000" dirty="0" smtClean="0">
                <a:solidFill>
                  <a:srgbClr val="FFC000"/>
                </a:solidFill>
                <a:latin typeface="SILPAKORN70yr" pitchFamily="2" charset="-34"/>
                <a:cs typeface="SILPAKORN70yr" pitchFamily="2" charset="-34"/>
              </a:rPr>
              <a:t>“</a:t>
            </a:r>
            <a:r>
              <a:rPr lang="th-TH" sz="4800" dirty="0">
                <a:solidFill>
                  <a:srgbClr val="FFC000"/>
                </a:solidFill>
                <a:latin typeface="SILPAKORN70yr" pitchFamily="2" charset="-34"/>
                <a:cs typeface="SILPAKORN70yr" pitchFamily="2" charset="-34"/>
              </a:rPr>
              <a:t>บวร</a:t>
            </a:r>
            <a:r>
              <a:rPr lang="th-TH" sz="4000" dirty="0" smtClean="0">
                <a:solidFill>
                  <a:srgbClr val="FFC000"/>
                </a:solidFill>
                <a:latin typeface="SILPAKORN70yr" pitchFamily="2" charset="-34"/>
                <a:cs typeface="SILPAKORN70yr" pitchFamily="2" charset="-34"/>
              </a:rPr>
              <a:t>”</a:t>
            </a:r>
            <a:endParaRPr lang="th-TH" sz="4000" dirty="0">
              <a:solidFill>
                <a:srgbClr val="FFC000"/>
              </a:solidFill>
              <a:latin typeface="SILPAKORN70yr" pitchFamily="2" charset="-34"/>
              <a:cs typeface="SILPAKORN70yr" pitchFamily="2" charset="-34"/>
            </a:endParaRPr>
          </a:p>
        </p:txBody>
      </p:sp>
      <p:sp>
        <p:nvSpPr>
          <p:cNvPr id="13" name="สี่เหลี่ยมผืนผ้า 6"/>
          <p:cNvSpPr/>
          <p:nvPr/>
        </p:nvSpPr>
        <p:spPr>
          <a:xfrm>
            <a:off x="2241965" y="3163721"/>
            <a:ext cx="3842203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th-TH" sz="3200" dirty="0" smtClean="0">
                <a:ln>
                  <a:solidFill>
                    <a:schemeClr val="bg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SILPAKORN70yr" pitchFamily="2" charset="-34"/>
                <a:cs typeface="SILPAKORN70yr" pitchFamily="2" charset="-34"/>
              </a:rPr>
              <a:t>มั่นคง</a:t>
            </a:r>
            <a:r>
              <a:rPr lang="th-TH" sz="3200" dirty="0" smtClean="0">
                <a:solidFill>
                  <a:srgbClr val="FFFF00"/>
                </a:solidFill>
                <a:latin typeface="SILPAKORN70yr" pitchFamily="2" charset="-34"/>
                <a:cs typeface="SILPAKORN70yr" pitchFamily="2" charset="-34"/>
              </a:rPr>
              <a:t> </a:t>
            </a:r>
            <a:r>
              <a:rPr lang="th-TH" sz="2000" dirty="0" smtClean="0">
                <a:solidFill>
                  <a:schemeClr val="bg1"/>
                </a:solidFill>
                <a:latin typeface="SILPAKORN70yr" pitchFamily="2" charset="-34"/>
                <a:cs typeface="SILPAKORN70yr" pitchFamily="2" charset="-34"/>
              </a:rPr>
              <a:t>สงบสุขด้วยมิติศาสนา</a:t>
            </a:r>
            <a:endParaRPr lang="th-TH" sz="1600" dirty="0" smtClean="0">
              <a:solidFill>
                <a:schemeClr val="bg1"/>
              </a:solidFill>
              <a:latin typeface="SILPAKORN70yr" pitchFamily="2" charset="-34"/>
              <a:cs typeface="SILPAKORN70yr" pitchFamily="2" charset="-34"/>
            </a:endParaRPr>
          </a:p>
        </p:txBody>
      </p:sp>
      <p:sp>
        <p:nvSpPr>
          <p:cNvPr id="15" name="สี่เหลี่ยมผืนผ้า 6"/>
          <p:cNvSpPr/>
          <p:nvPr/>
        </p:nvSpPr>
        <p:spPr>
          <a:xfrm>
            <a:off x="3057624" y="3769015"/>
            <a:ext cx="4394696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th-TH" sz="3200" dirty="0" smtClean="0">
                <a:ln>
                  <a:solidFill>
                    <a:schemeClr val="bg1"/>
                  </a:solidFill>
                </a:ln>
                <a:solidFill>
                  <a:srgbClr val="FF7C80"/>
                </a:solidFill>
                <a:latin typeface="SILPAKORN70yr" pitchFamily="2" charset="-34"/>
                <a:cs typeface="SILPAKORN70yr" pitchFamily="2" charset="-34"/>
              </a:rPr>
              <a:t>มั่งคั่ง </a:t>
            </a:r>
            <a:r>
              <a:rPr lang="th-TH" sz="2000" dirty="0" smtClean="0">
                <a:solidFill>
                  <a:schemeClr val="bg1"/>
                </a:solidFill>
                <a:latin typeface="SILPAKORN70yr" pitchFamily="2" charset="-34"/>
                <a:cs typeface="SILPAKORN70yr" pitchFamily="2" charset="-34"/>
              </a:rPr>
              <a:t>เข้มแข็งด้วยวิถีวัฒนธรรม</a:t>
            </a:r>
            <a:endParaRPr lang="th-TH" sz="1600" dirty="0" smtClean="0">
              <a:solidFill>
                <a:schemeClr val="bg1"/>
              </a:solidFill>
              <a:latin typeface="SILPAKORN70yr" pitchFamily="2" charset="-34"/>
              <a:cs typeface="SILPAKORN70yr" pitchFamily="2" charset="-34"/>
            </a:endParaRPr>
          </a:p>
        </p:txBody>
      </p:sp>
      <p:sp>
        <p:nvSpPr>
          <p:cNvPr id="16" name="สี่เหลี่ยมผืนผ้า 6"/>
          <p:cNvSpPr/>
          <p:nvPr/>
        </p:nvSpPr>
        <p:spPr>
          <a:xfrm>
            <a:off x="3851920" y="4311779"/>
            <a:ext cx="5040560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th-TH" sz="3200" dirty="0" smtClean="0">
                <a:ln>
                  <a:solidFill>
                    <a:schemeClr val="bg1"/>
                  </a:solidFill>
                </a:ln>
                <a:solidFill>
                  <a:srgbClr val="367E53"/>
                </a:solidFill>
                <a:latin typeface="SILPAKORN70yr" pitchFamily="2" charset="-34"/>
                <a:cs typeface="SILPAKORN70yr" pitchFamily="2" charset="-34"/>
              </a:rPr>
              <a:t>ยั่งยืน</a:t>
            </a:r>
            <a:r>
              <a:rPr lang="th-TH" sz="1600" dirty="0" smtClean="0">
                <a:solidFill>
                  <a:schemeClr val="bg1"/>
                </a:solidFill>
                <a:latin typeface="SILPAKORN70yr" pitchFamily="2" charset="-34"/>
                <a:cs typeface="SILPAKORN70yr" pitchFamily="2" charset="-34"/>
              </a:rPr>
              <a:t> </a:t>
            </a:r>
            <a:r>
              <a:rPr lang="th-TH" sz="2000" dirty="0" smtClean="0">
                <a:solidFill>
                  <a:schemeClr val="bg1"/>
                </a:solidFill>
                <a:latin typeface="SILPAKORN70yr" pitchFamily="2" charset="-34"/>
                <a:cs typeface="SILPAKORN70yr" pitchFamily="2" charset="-34"/>
              </a:rPr>
              <a:t>ด้วยหลักปรัชญาของเศรษฐกิจพอเพียง</a:t>
            </a:r>
            <a:endParaRPr lang="th-TH" sz="1600" dirty="0" smtClean="0">
              <a:solidFill>
                <a:schemeClr val="bg1"/>
              </a:solidFill>
              <a:latin typeface="SILPAKORN70yr" pitchFamily="2" charset="-34"/>
              <a:cs typeface="SILPAKORN70yr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1901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2432</TotalTime>
  <Words>2510</Words>
  <Application>Microsoft Office PowerPoint</Application>
  <PresentationFormat>นำเสนอทางหน้าจอ (16:10)</PresentationFormat>
  <Paragraphs>286</Paragraphs>
  <Slides>44</Slides>
  <Notes>2</Notes>
  <HiddenSlides>0</HiddenSlides>
  <MMClips>0</MMClips>
  <ScaleCrop>false</ScaleCrop>
  <HeadingPairs>
    <vt:vector size="6" baseType="variant">
      <vt:variant>
        <vt:lpstr>แบบอักษรที่ถูกใช้</vt:lpstr>
      </vt:variant>
      <vt:variant>
        <vt:i4>8</vt:i4>
      </vt:variant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44</vt:i4>
      </vt:variant>
    </vt:vector>
  </HeadingPairs>
  <TitlesOfParts>
    <vt:vector size="53" baseType="lpstr">
      <vt:lpstr>Arial</vt:lpstr>
      <vt:lpstr>Angsana New</vt:lpstr>
      <vt:lpstr>TH SarabunIT๙</vt:lpstr>
      <vt:lpstr>Calibri</vt:lpstr>
      <vt:lpstr>SILPAKORN70yr</vt:lpstr>
      <vt:lpstr>Wingdings</vt:lpstr>
      <vt:lpstr>Cordia New</vt:lpstr>
      <vt:lpstr>TH Niramit AS</vt:lpstr>
      <vt:lpstr>ชุดรูปแบบของ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>by adguard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User</dc:creator>
  <cp:lastModifiedBy>Sumontha</cp:lastModifiedBy>
  <cp:revision>225</cp:revision>
  <dcterms:created xsi:type="dcterms:W3CDTF">2019-11-18T09:30:10Z</dcterms:created>
  <dcterms:modified xsi:type="dcterms:W3CDTF">2019-11-25T07:20:19Z</dcterms:modified>
</cp:coreProperties>
</file>