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827" r:id="rId1"/>
  </p:sldMasterIdLst>
  <p:notesMasterIdLst>
    <p:notesMasterId r:id="rId13"/>
  </p:notesMasterIdLst>
  <p:handoutMasterIdLst>
    <p:handoutMasterId r:id="rId14"/>
  </p:handoutMasterIdLst>
  <p:sldIdLst>
    <p:sldId id="288" r:id="rId2"/>
    <p:sldId id="375" r:id="rId3"/>
    <p:sldId id="378" r:id="rId4"/>
    <p:sldId id="377" r:id="rId5"/>
    <p:sldId id="362" r:id="rId6"/>
    <p:sldId id="363" r:id="rId7"/>
    <p:sldId id="364" r:id="rId8"/>
    <p:sldId id="365" r:id="rId9"/>
    <p:sldId id="366" r:id="rId10"/>
    <p:sldId id="367" r:id="rId11"/>
    <p:sldId id="368" r:id="rId12"/>
  </p:sldIdLst>
  <p:sldSz cx="9144000" cy="6858000" type="screen4x3"/>
  <p:notesSz cx="6858000" cy="9947275"/>
  <p:defaultTextStyle>
    <a:defPPr>
      <a:defRPr lang="th-TH"/>
    </a:defPPr>
    <a:lvl1pPr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ngsana New" pitchFamily="18" charset="-34"/>
        <a:ea typeface="+mn-ea"/>
        <a:cs typeface="Angsana New" pitchFamily="18" charset="-34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ngsana New" pitchFamily="18" charset="-34"/>
        <a:ea typeface="+mn-ea"/>
        <a:cs typeface="Angsana New" pitchFamily="18" charset="-34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ngsana New" pitchFamily="18" charset="-34"/>
        <a:ea typeface="+mn-ea"/>
        <a:cs typeface="Angsana New" pitchFamily="18" charset="-34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ngsana New" pitchFamily="18" charset="-34"/>
        <a:ea typeface="+mn-ea"/>
        <a:cs typeface="Angsana New" pitchFamily="18" charset="-34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Angsana New" pitchFamily="18" charset="-34"/>
        <a:ea typeface="+mn-ea"/>
        <a:cs typeface="Angsana New" pitchFamily="18" charset="-34"/>
      </a:defRPr>
    </a:lvl5pPr>
    <a:lvl6pPr marL="2286000" algn="l" defTabSz="914400" rtl="0" eaLnBrk="1" latinLnBrk="0" hangingPunct="1">
      <a:defRPr sz="2800" b="1" kern="1200">
        <a:solidFill>
          <a:schemeClr val="tx1"/>
        </a:solidFill>
        <a:latin typeface="Angsana New" pitchFamily="18" charset="-34"/>
        <a:ea typeface="+mn-ea"/>
        <a:cs typeface="Angsana New" pitchFamily="18" charset="-34"/>
      </a:defRPr>
    </a:lvl6pPr>
    <a:lvl7pPr marL="2743200" algn="l" defTabSz="914400" rtl="0" eaLnBrk="1" latinLnBrk="0" hangingPunct="1">
      <a:defRPr sz="2800" b="1" kern="1200">
        <a:solidFill>
          <a:schemeClr val="tx1"/>
        </a:solidFill>
        <a:latin typeface="Angsana New" pitchFamily="18" charset="-34"/>
        <a:ea typeface="+mn-ea"/>
        <a:cs typeface="Angsana New" pitchFamily="18" charset="-34"/>
      </a:defRPr>
    </a:lvl7pPr>
    <a:lvl8pPr marL="3200400" algn="l" defTabSz="914400" rtl="0" eaLnBrk="1" latinLnBrk="0" hangingPunct="1">
      <a:defRPr sz="2800" b="1" kern="1200">
        <a:solidFill>
          <a:schemeClr val="tx1"/>
        </a:solidFill>
        <a:latin typeface="Angsana New" pitchFamily="18" charset="-34"/>
        <a:ea typeface="+mn-ea"/>
        <a:cs typeface="Angsana New" pitchFamily="18" charset="-34"/>
      </a:defRPr>
    </a:lvl8pPr>
    <a:lvl9pPr marL="3657600" algn="l" defTabSz="914400" rtl="0" eaLnBrk="1" latinLnBrk="0" hangingPunct="1">
      <a:defRPr sz="2800" b="1" kern="1200">
        <a:solidFill>
          <a:schemeClr val="tx1"/>
        </a:solidFill>
        <a:latin typeface="Angsana New" pitchFamily="18" charset="-34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00CC"/>
    <a:srgbClr val="0033CC"/>
    <a:srgbClr val="FF00FF"/>
    <a:srgbClr val="CC00FF"/>
    <a:srgbClr val="00FF00"/>
    <a:srgbClr val="3333FF"/>
    <a:srgbClr val="FF0066"/>
    <a:srgbClr val="00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88" autoAdjust="0"/>
    <p:restoredTop sz="94640" autoAdjust="0"/>
  </p:normalViewPr>
  <p:slideViewPr>
    <p:cSldViewPr>
      <p:cViewPr>
        <p:scale>
          <a:sx n="66" d="100"/>
          <a:sy n="66" d="100"/>
        </p:scale>
        <p:origin x="-1284" y="-8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40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2725" cy="497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17" tIns="47207" rIns="94417" bIns="47207" numCol="1" anchor="t" anchorCtr="0" compatLnSpc="1">
            <a:prstTxWarp prst="textNoShape">
              <a:avLst/>
            </a:prstTxWarp>
          </a:bodyPr>
          <a:lstStyle>
            <a:lvl1pPr>
              <a:defRPr sz="1800" b="0" u="sng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5275" y="0"/>
            <a:ext cx="2972725" cy="497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17" tIns="47207" rIns="94417" bIns="47207" numCol="1" anchor="t" anchorCtr="0" compatLnSpc="1">
            <a:prstTxWarp prst="textNoShape">
              <a:avLst/>
            </a:prstTxWarp>
          </a:bodyPr>
          <a:lstStyle>
            <a:lvl1pPr algn="r">
              <a:defRPr sz="1800" b="0" u="sng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07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51025"/>
            <a:ext cx="2972725" cy="49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17" tIns="47207" rIns="94417" bIns="47207" numCol="1" anchor="b" anchorCtr="0" compatLnSpc="1">
            <a:prstTxWarp prst="textNoShape">
              <a:avLst/>
            </a:prstTxWarp>
          </a:bodyPr>
          <a:lstStyle>
            <a:lvl1pPr>
              <a:defRPr sz="1800" b="0" u="sng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07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5275" y="9451025"/>
            <a:ext cx="2972725" cy="49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17" tIns="47207" rIns="94417" bIns="47207" numCol="1" anchor="b" anchorCtr="0" compatLnSpc="1">
            <a:prstTxWarp prst="textNoShape">
              <a:avLst/>
            </a:prstTxWarp>
          </a:bodyPr>
          <a:lstStyle>
            <a:lvl1pPr algn="r">
              <a:defRPr sz="1800" b="0" u="sng"/>
            </a:lvl1pPr>
          </a:lstStyle>
          <a:p>
            <a:pPr>
              <a:defRPr/>
            </a:pPr>
            <a:fld id="{DB955811-8AD7-4715-BF9B-7AE880450D7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2725" cy="497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643" y="0"/>
            <a:ext cx="2972724" cy="497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E6A109E-EA18-4DC3-8271-17F5F5E64CD5}" type="datetimeFigureOut">
              <a:rPr lang="th-TH"/>
              <a:pPr>
                <a:defRPr/>
              </a:pPr>
              <a:t>24/03/60</a:t>
            </a:fld>
            <a:endParaRPr lang="th-TH"/>
          </a:p>
        </p:txBody>
      </p:sp>
      <p:sp>
        <p:nvSpPr>
          <p:cNvPr id="430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41388" y="746125"/>
            <a:ext cx="4975225" cy="3730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637" y="4723922"/>
            <a:ext cx="5486727" cy="447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noProof="0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noProof="0" smtClean="0"/>
              <a:t>ระดับที่สอง</a:t>
            </a:r>
          </a:p>
          <a:p>
            <a:pPr lvl="2"/>
            <a:r>
              <a:rPr lang="th-TH" noProof="0" smtClean="0"/>
              <a:t>ระดับที่สาม</a:t>
            </a:r>
          </a:p>
          <a:p>
            <a:pPr lvl="3"/>
            <a:r>
              <a:rPr lang="th-TH" noProof="0" smtClean="0"/>
              <a:t>ระดับที่สี่</a:t>
            </a:r>
          </a:p>
          <a:p>
            <a:pPr lvl="4"/>
            <a:r>
              <a:rPr lang="th-TH" noProof="0" smtClean="0"/>
              <a:t>ระดับที่ห้า</a:t>
            </a:r>
          </a:p>
        </p:txBody>
      </p:sp>
      <p:sp>
        <p:nvSpPr>
          <p:cNvPr id="624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7844"/>
            <a:ext cx="2972725" cy="497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24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643" y="9447844"/>
            <a:ext cx="2972724" cy="497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D4389FD-274F-4AD8-898D-388312D6D851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Tahoma" pitchFamily="34" charset="0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z="1800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99FA128-1BA9-4D00-91E8-3045A613543B}" type="slidenum">
              <a:rPr lang="en-US" smtClean="0">
                <a:latin typeface="Arial" pitchFamily="34" charset="0"/>
                <a:cs typeface="Cordia New" pitchFamily="34" charset="-34"/>
              </a:rPr>
              <a:pPr/>
              <a:t>3</a:t>
            </a:fld>
            <a:endParaRPr lang="th-TH" smtClean="0">
              <a:latin typeface="Arial" pitchFamily="34" charset="0"/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>
              <a:latin typeface="Arial" pitchFamily="34" charset="0"/>
              <a:cs typeface="Cordia New" pitchFamily="34" charset="-34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th-TH" sz="2400" b="0"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th-TH" sz="2400" b="0">
                <a:latin typeface="Times New Roman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th-TH" sz="2400" b="0">
                  <a:latin typeface="Times New Roman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th-TH" sz="2400" b="0">
                  <a:latin typeface="Times New Roman" pitchFamily="18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th-TH" sz="2400" b="0">
                  <a:latin typeface="Times New Roman" pitchFamily="18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th-TH" sz="2400" b="0">
                  <a:latin typeface="Times New Roman" pitchFamily="18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th-TH" sz="2400" b="0">
                  <a:latin typeface="Times New Roman" pitchFamily="18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th-TH" sz="2400" b="0">
                  <a:latin typeface="Times New Roman" pitchFamily="18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th-TH" sz="2400" b="0">
                  <a:latin typeface="Times New Roman" pitchFamily="18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th-TH" sz="2400" b="0">
                  <a:latin typeface="Times New Roman" pitchFamily="18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th-TH" sz="2400" b="0">
                  <a:latin typeface="Times New Roman" pitchFamily="18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th-TH" sz="2400" b="0">
                  <a:latin typeface="Times New Roman" pitchFamily="18" charset="0"/>
                </a:endParaRPr>
              </a:p>
            </p:txBody>
          </p:sp>
        </p:grpSp>
      </p:grpSp>
      <p:sp>
        <p:nvSpPr>
          <p:cNvPr id="122899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122900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66079-84EB-4E61-8867-01E2A93D08B1}" type="datetime1">
              <a:rPr lang="th-TH"/>
              <a:pPr>
                <a:defRPr/>
              </a:pPr>
              <a:t>24/03/60</a:t>
            </a:fld>
            <a:endParaRPr lang="th-TH"/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/>
              <a:t>สุวรรณ ชนะสงคราม ที่ปรึกษาสำนักงาน ก.พ.</a:t>
            </a:r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F211D3-0AA2-4AFF-8B2F-3365503E352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/>
              <a:t>สุวรรณ ชนะสงคราม ที่ปรึกษาสำนักงาน ก.พ.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3B98AB-88FB-4D50-B3D7-D84D8B74AAF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208F09-5C67-4FB9-B02B-5CA11F348C9B}" type="datetime1">
              <a:rPr lang="th-TH"/>
              <a:pPr>
                <a:defRPr/>
              </a:pPr>
              <a:t>24/03/60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/>
              <a:t>สุวรรณ ชนะสงคราม ที่ปรึกษาสำนักงาน ก.พ.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C02AA4-04D2-40F2-89AE-AC256904C72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D8C1DF-BF10-488E-A735-528BDB77C3D7}" type="datetime1">
              <a:rPr lang="th-TH"/>
              <a:pPr>
                <a:defRPr/>
              </a:pPr>
              <a:t>24/03/60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/>
              <a:t>สุวรรณ ชนะสงคราม ที่ปรึกษาสำนักงาน ก.พ.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8DBA4B-3564-454E-966E-BD7E9DA72BF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157C9F-E4A8-4DB0-898E-33A2EF37171A}" type="datetime1">
              <a:rPr lang="th-TH"/>
              <a:pPr>
                <a:defRPr/>
              </a:pPr>
              <a:t>24/03/60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/>
              <a:t>สุวรรณ ชนะสงคราม ที่ปรึกษาสำนักงาน ก.พ.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8A1A33-17E5-4C75-B4B2-089A9B426AF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02E574-9258-48E4-A14C-84D53203ACD1}" type="datetime1">
              <a:rPr lang="th-TH"/>
              <a:pPr>
                <a:defRPr/>
              </a:pPr>
              <a:t>24/03/60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/>
              <a:t>สุวรรณ ชนะสงคราม ที่ปรึกษาสำนักงาน ก.พ.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FAC066-92D2-4F80-B853-FB79B5E7C18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78B02B-5D87-471B-9C8D-A6F52E94340E}" type="datetime1">
              <a:rPr lang="th-TH"/>
              <a:pPr>
                <a:defRPr/>
              </a:pPr>
              <a:t>24/03/60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/>
              <a:t>สุวรรณ ชนะสงคราม ที่ปรึกษาสำนักงาน ก.พ.</a:t>
            </a: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0AC94E-31D8-4C20-9D29-37FFBB89A57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D4C052-690F-4B6F-A35C-06C0D918F58D}" type="datetime1">
              <a:rPr lang="th-TH"/>
              <a:pPr>
                <a:defRPr/>
              </a:pPr>
              <a:t>24/03/60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/>
              <a:t>สุวรรณ ชนะสงคราม ที่ปรึกษาสำนักงาน ก.พ.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34A85F-C37C-4B0B-8D8A-7EF3F634104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63876C-380C-4A7F-82B3-CB83B882DE7D}" type="datetime1">
              <a:rPr lang="th-TH"/>
              <a:pPr>
                <a:defRPr/>
              </a:pPr>
              <a:t>24/03/60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/>
              <a:t>สุวรรณ ชนะสงคราม ที่ปรึกษาสำนักงาน ก.พ.</a:t>
            </a: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C1527F-D4BD-4C34-8A4E-FDCE8BB487B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922B06-BEB1-4DCF-A111-7B2ED664CB27}" type="datetime1">
              <a:rPr lang="th-TH"/>
              <a:pPr>
                <a:defRPr/>
              </a:pPr>
              <a:t>24/03/60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/>
              <a:t>สุวรรณ ชนะสงคราม ที่ปรึกษาสำนักงาน ก.พ.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0E7806-0EB3-4059-B7EE-13FC898329F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E107F2-B9CE-4709-A8DD-06434BFDAFDF}" type="datetime1">
              <a:rPr lang="th-TH"/>
              <a:pPr>
                <a:defRPr/>
              </a:pPr>
              <a:t>24/03/60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h-TH"/>
              <a:t>สุวรรณ ชนะสงคราม ที่ปรึกษาสำนักงาน ก.พ.</a:t>
            </a: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AC3530-731C-4B7B-89C6-85D2477C4A9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B6094-33D7-41E3-A691-AEBC5E154F6C}" type="datetime1">
              <a:rPr lang="th-TH"/>
              <a:pPr>
                <a:defRPr/>
              </a:pPr>
              <a:t>24/03/60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 b="0">
                <a:latin typeface="+mn-lt"/>
              </a:defRPr>
            </a:lvl1pPr>
          </a:lstStyle>
          <a:p>
            <a:pPr>
              <a:defRPr/>
            </a:pPr>
            <a:r>
              <a:rPr lang="th-TH"/>
              <a:t>สุวรรณ ชนะสงคราม ที่ปรึกษาสำนักงาน ก.พ.</a:t>
            </a:r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latin typeface="Arial Black" pitchFamily="34" charset="0"/>
              </a:defRPr>
            </a:lvl1pPr>
          </a:lstStyle>
          <a:p>
            <a:pPr>
              <a:defRPr/>
            </a:pPr>
            <a:fld id="{5E495798-F275-4F86-9403-0F6292EE2F5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  <p:grpSp>
        <p:nvGrpSpPr>
          <p:cNvPr id="10244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121861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th-TH" sz="2400" b="0">
                <a:latin typeface="Times New Roman" pitchFamily="18" charset="0"/>
              </a:endParaRPr>
            </a:p>
          </p:txBody>
        </p:sp>
        <p:sp>
          <p:nvSpPr>
            <p:cNvPr id="121862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th-TH" sz="2400" b="0">
                <a:latin typeface="Times New Roman" pitchFamily="18" charset="0"/>
              </a:endParaRPr>
            </a:p>
          </p:txBody>
        </p:sp>
        <p:sp>
          <p:nvSpPr>
            <p:cNvPr id="121863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th-TH" sz="1800" b="0">
                <a:solidFill>
                  <a:schemeClr val="hlink"/>
                </a:solidFill>
                <a:latin typeface="Arial" pitchFamily="34" charset="0"/>
              </a:endParaRPr>
            </a:p>
          </p:txBody>
        </p:sp>
        <p:sp>
          <p:nvSpPr>
            <p:cNvPr id="121864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th-TH" sz="1800" b="0">
                <a:solidFill>
                  <a:schemeClr val="hlink"/>
                </a:solidFill>
                <a:latin typeface="Arial" pitchFamily="34" charset="0"/>
              </a:endParaRPr>
            </a:p>
          </p:txBody>
        </p:sp>
        <p:sp>
          <p:nvSpPr>
            <p:cNvPr id="121865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th-TH" sz="1800" b="0">
                <a:solidFill>
                  <a:schemeClr val="accent2"/>
                </a:solidFill>
                <a:latin typeface="Arial" pitchFamily="34" charset="0"/>
              </a:endParaRPr>
            </a:p>
          </p:txBody>
        </p:sp>
        <p:sp>
          <p:nvSpPr>
            <p:cNvPr id="121866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th-TH" sz="1800" b="0">
                <a:solidFill>
                  <a:schemeClr val="hlink"/>
                </a:solidFill>
                <a:latin typeface="Arial" pitchFamily="34" charset="0"/>
              </a:endParaRPr>
            </a:p>
          </p:txBody>
        </p:sp>
        <p:sp>
          <p:nvSpPr>
            <p:cNvPr id="121867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th-TH" sz="2400" b="0">
                <a:latin typeface="Times New Roman" pitchFamily="18" charset="0"/>
              </a:endParaRPr>
            </a:p>
          </p:txBody>
        </p:sp>
        <p:sp>
          <p:nvSpPr>
            <p:cNvPr id="121868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th-TH" sz="1800" b="0">
                <a:solidFill>
                  <a:schemeClr val="accent2"/>
                </a:solidFill>
                <a:latin typeface="Arial" pitchFamily="34" charset="0"/>
              </a:endParaRPr>
            </a:p>
          </p:txBody>
        </p:sp>
        <p:sp>
          <p:nvSpPr>
            <p:cNvPr id="121869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th-TH" sz="1800" b="0">
                <a:solidFill>
                  <a:schemeClr val="accent2"/>
                </a:solidFill>
                <a:latin typeface="Arial" pitchFamily="34" charset="0"/>
              </a:endParaRPr>
            </a:p>
          </p:txBody>
        </p:sp>
      </p:grpSp>
      <p:sp>
        <p:nvSpPr>
          <p:cNvPr id="10245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คลิกเพื่อแก้ไขลักษณะชื่อเรื่องต้นแบบ</a:t>
            </a:r>
          </a:p>
        </p:txBody>
      </p:sp>
      <p:sp>
        <p:nvSpPr>
          <p:cNvPr id="10246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121872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latin typeface="+mn-lt"/>
              </a:defRPr>
            </a:lvl1pPr>
          </a:lstStyle>
          <a:p>
            <a:pPr>
              <a:defRPr/>
            </a:pPr>
            <a:fld id="{469499AC-2096-47CE-AAA8-3CB99438AF90}" type="datetime1">
              <a:rPr lang="th-TH"/>
              <a:pPr>
                <a:defRPr/>
              </a:pPr>
              <a:t>24/03/60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06" r:id="rId1"/>
    <p:sldLayoutId id="2147484290" r:id="rId2"/>
    <p:sldLayoutId id="2147484291" r:id="rId3"/>
    <p:sldLayoutId id="2147484292" r:id="rId4"/>
    <p:sldLayoutId id="2147484293" r:id="rId5"/>
    <p:sldLayoutId id="2147484294" r:id="rId6"/>
    <p:sldLayoutId id="2147484295" r:id="rId7"/>
    <p:sldLayoutId id="2147484296" r:id="rId8"/>
    <p:sldLayoutId id="2147484297" r:id="rId9"/>
    <p:sldLayoutId id="2147484298" r:id="rId10"/>
    <p:sldLayoutId id="2147484299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ngsana New" pitchFamily="18" charset="-34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ngsana New" pitchFamily="18" charset="-34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ngsana New" pitchFamily="18" charset="-34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ngsana New" pitchFamily="18" charset="-34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ngsana New" pitchFamily="18" charset="-34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ngsana New" pitchFamily="18" charset="-34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ngsana New" pitchFamily="18" charset="-34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2"/>
          <p:cNvSpPr txBox="1">
            <a:spLocks noChangeArrowheads="1"/>
          </p:cNvSpPr>
          <p:nvPr/>
        </p:nvSpPr>
        <p:spPr bwMode="auto">
          <a:xfrm>
            <a:off x="714348" y="2928934"/>
            <a:ext cx="8001000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h-TH" sz="6000" spc="-90" dirty="0">
                <a:solidFill>
                  <a:srgbClr val="CC00FF"/>
                </a:solidFill>
                <a:cs typeface="DilleniaUPC" pitchFamily="18" charset="-34"/>
              </a:rPr>
              <a:t>การรักษาจรรยา</a:t>
            </a:r>
            <a:r>
              <a:rPr lang="th-TH" sz="6000" spc="-90" dirty="0" smtClean="0">
                <a:solidFill>
                  <a:srgbClr val="CC00FF"/>
                </a:solidFill>
                <a:cs typeface="DilleniaUPC" pitchFamily="18" charset="-34"/>
              </a:rPr>
              <a:t>และการบริหารเชิงจริยธรรม</a:t>
            </a:r>
            <a:endParaRPr lang="th-TH" sz="6000" spc="-90" dirty="0">
              <a:solidFill>
                <a:srgbClr val="CC00FF"/>
              </a:solidFill>
              <a:cs typeface="DilleniaUPC" pitchFamily="18" charset="-34"/>
            </a:endParaRPr>
          </a:p>
          <a:p>
            <a:pPr algn="ctr"/>
            <a:r>
              <a:rPr lang="th-TH" sz="3200" dirty="0">
                <a:solidFill>
                  <a:srgbClr val="3333FF"/>
                </a:solidFill>
                <a:cs typeface="DilleniaUPC" pitchFamily="18" charset="-34"/>
              </a:rPr>
              <a:t>โดย</a:t>
            </a:r>
            <a:br>
              <a:rPr lang="th-TH" sz="3200" dirty="0">
                <a:solidFill>
                  <a:srgbClr val="3333FF"/>
                </a:solidFill>
                <a:cs typeface="DilleniaUPC" pitchFamily="18" charset="-34"/>
              </a:rPr>
            </a:br>
            <a:r>
              <a:rPr lang="th-TH" sz="4000" dirty="0">
                <a:solidFill>
                  <a:srgbClr val="3333FF"/>
                </a:solidFill>
                <a:cs typeface="DilleniaUPC" pitchFamily="18" charset="-34"/>
              </a:rPr>
              <a:t>สุวรรณ  ชนะสงคราม</a:t>
            </a:r>
          </a:p>
          <a:p>
            <a:pPr algn="ctr"/>
            <a:r>
              <a:rPr lang="th-TH" sz="4000" dirty="0">
                <a:solidFill>
                  <a:srgbClr val="3333FF"/>
                </a:solidFill>
                <a:cs typeface="DilleniaUPC" pitchFamily="18" charset="-34"/>
              </a:rPr>
              <a:t>ที่ปรึกษาสำนักงาน ก.พ.</a:t>
            </a:r>
            <a:r>
              <a:rPr lang="th-TH" sz="3200" dirty="0">
                <a:solidFill>
                  <a:srgbClr val="3333FF"/>
                </a:solidFill>
                <a:cs typeface="DilleniaUPC" pitchFamily="18" charset="-34"/>
              </a:rPr>
              <a:t/>
            </a:r>
            <a:br>
              <a:rPr lang="th-TH" sz="3200" dirty="0">
                <a:solidFill>
                  <a:srgbClr val="3333FF"/>
                </a:solidFill>
                <a:cs typeface="DilleniaUPC" pitchFamily="18" charset="-34"/>
              </a:rPr>
            </a:br>
            <a:endParaRPr lang="th-TH" sz="3200" dirty="0">
              <a:solidFill>
                <a:srgbClr val="3333FF"/>
              </a:solidFill>
              <a:cs typeface="DilleniaUPC" pitchFamily="18" charset="-34"/>
            </a:endParaRPr>
          </a:p>
        </p:txBody>
      </p:sp>
      <p:graphicFrame>
        <p:nvGraphicFramePr>
          <p:cNvPr id="1026" name="Object 7"/>
          <p:cNvGraphicFramePr>
            <a:graphicFrameLocks noChangeAspect="1"/>
          </p:cNvGraphicFramePr>
          <p:nvPr/>
        </p:nvGraphicFramePr>
        <p:xfrm>
          <a:off x="3101975" y="692150"/>
          <a:ext cx="2940050" cy="2097088"/>
        </p:xfrm>
        <a:graphic>
          <a:graphicData uri="http://schemas.openxmlformats.org/presentationml/2006/ole">
            <p:oleObj spid="_x0000_s1026" name="Clip" r:id="rId4" imgW="4006800" imgH="2856960" progId="">
              <p:embed/>
            </p:oleObj>
          </a:graphicData>
        </a:graphic>
      </p:graphicFrame>
      <p:sp>
        <p:nvSpPr>
          <p:cNvPr id="1028" name="Text Box 8"/>
          <p:cNvSpPr txBox="1">
            <a:spLocks noChangeArrowheads="1"/>
          </p:cNvSpPr>
          <p:nvPr/>
        </p:nvSpPr>
        <p:spPr bwMode="auto">
          <a:xfrm>
            <a:off x="5435600" y="5445125"/>
            <a:ext cx="30241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b="0" u="sng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ท้ายกระดาษ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th-TH" smtClean="0"/>
              <a:t>สุวรรณ ชนะสงคราม ที่ปรึกษาสำนักงาน ก.พ.</a:t>
            </a:r>
            <a:endParaRPr lang="th-TH"/>
          </a:p>
        </p:txBody>
      </p:sp>
      <p:sp>
        <p:nvSpPr>
          <p:cNvPr id="3" name="ตัวยึดหมายเลขภาพนิ่ง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C1527F-D4BD-4C34-8A4E-FDCE8BB487B6}" type="slidenum">
              <a:rPr lang="th-TH" smtClean="0"/>
              <a:pPr>
                <a:defRPr/>
              </a:pPr>
              <a:t>10</a:t>
            </a:fld>
            <a:endParaRPr lang="th-TH"/>
          </a:p>
        </p:txBody>
      </p:sp>
      <p:sp>
        <p:nvSpPr>
          <p:cNvPr id="4" name="สี่เหลี่ยมมุมมน 3"/>
          <p:cNvSpPr/>
          <p:nvPr/>
        </p:nvSpPr>
        <p:spPr>
          <a:xfrm>
            <a:off x="1142976" y="642918"/>
            <a:ext cx="7143800" cy="114300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rgbClr val="CC00FF"/>
                </a:solidFill>
              </a:rPr>
              <a:t>การป้องกันและขจัด ความเสี่ยง ในการบริหารเวลา ควรยึดหลักคุณธรรม จริยธรรม เช่น</a:t>
            </a:r>
            <a:endParaRPr lang="th-TH" dirty="0">
              <a:solidFill>
                <a:srgbClr val="CC00FF"/>
              </a:solidFill>
            </a:endParaRPr>
          </a:p>
        </p:txBody>
      </p:sp>
      <p:sp>
        <p:nvSpPr>
          <p:cNvPr id="10" name="สามเหลี่ยมหน้าจั่ว 9"/>
          <p:cNvSpPr/>
          <p:nvPr/>
        </p:nvSpPr>
        <p:spPr>
          <a:xfrm>
            <a:off x="5214942" y="2643182"/>
            <a:ext cx="3286148" cy="2000264"/>
          </a:xfrm>
          <a:prstGeom prst="triangl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rgbClr val="0070C0"/>
                </a:solidFill>
              </a:rPr>
              <a:t>การอุทิศเวลาให้แก่ราชการ</a:t>
            </a:r>
            <a:endParaRPr lang="th-TH" dirty="0">
              <a:solidFill>
                <a:srgbClr val="0070C0"/>
              </a:solidFill>
            </a:endParaRPr>
          </a:p>
        </p:txBody>
      </p:sp>
      <p:sp>
        <p:nvSpPr>
          <p:cNvPr id="11" name="สามเหลี่ยมหน้าจั่ว 10"/>
          <p:cNvSpPr/>
          <p:nvPr/>
        </p:nvSpPr>
        <p:spPr>
          <a:xfrm>
            <a:off x="1071538" y="2643182"/>
            <a:ext cx="3286148" cy="2000264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rgbClr val="FFFF00"/>
                </a:solidFill>
              </a:rPr>
              <a:t>การตรงต่อเวลา</a:t>
            </a:r>
            <a:endParaRPr lang="th-TH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ท้ายกระดาษ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th-TH" smtClean="0"/>
              <a:t>สุวรรณ ชนะสงคราม ที่ปรึกษาสำนักงาน ก.พ.</a:t>
            </a:r>
            <a:endParaRPr lang="th-TH"/>
          </a:p>
        </p:txBody>
      </p:sp>
      <p:sp>
        <p:nvSpPr>
          <p:cNvPr id="3" name="ตัวยึดหมายเลขภาพนิ่ง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C1527F-D4BD-4C34-8A4E-FDCE8BB487B6}" type="slidenum">
              <a:rPr lang="th-TH" smtClean="0"/>
              <a:pPr>
                <a:defRPr/>
              </a:pPr>
              <a:t>11</a:t>
            </a:fld>
            <a:endParaRPr lang="th-TH" dirty="0"/>
          </a:p>
        </p:txBody>
      </p:sp>
      <p:sp>
        <p:nvSpPr>
          <p:cNvPr id="4" name="สี่เหลี่ยมมุมมน 3"/>
          <p:cNvSpPr/>
          <p:nvPr/>
        </p:nvSpPr>
        <p:spPr>
          <a:xfrm>
            <a:off x="1142976" y="642918"/>
            <a:ext cx="7143800" cy="114300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rgbClr val="0033CC"/>
                </a:solidFill>
              </a:rPr>
              <a:t>การป้องกันและขจัด ความเสี่ยง ในการบริหารตนเอง ควรยึดหลักคุณธรรม </a:t>
            </a:r>
            <a:r>
              <a:rPr lang="th-TH" dirty="0" smtClean="0">
                <a:solidFill>
                  <a:srgbClr val="0033CC"/>
                </a:solidFill>
              </a:rPr>
              <a:t>จรรยา </a:t>
            </a:r>
            <a:r>
              <a:rPr lang="th-TH" dirty="0" smtClean="0">
                <a:solidFill>
                  <a:srgbClr val="0033CC"/>
                </a:solidFill>
              </a:rPr>
              <a:t>เช่น</a:t>
            </a:r>
            <a:endParaRPr lang="th-TH" dirty="0">
              <a:solidFill>
                <a:srgbClr val="0033CC"/>
              </a:solidFill>
            </a:endParaRPr>
          </a:p>
        </p:txBody>
      </p:sp>
      <p:sp>
        <p:nvSpPr>
          <p:cNvPr id="5" name="วงรี 4"/>
          <p:cNvSpPr/>
          <p:nvPr/>
        </p:nvSpPr>
        <p:spPr>
          <a:xfrm>
            <a:off x="500034" y="2214554"/>
            <a:ext cx="1714512" cy="785818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accent5">
                    <a:lumMod val="50000"/>
                  </a:schemeClr>
                </a:solidFill>
              </a:rPr>
              <a:t>ศีลห้า</a:t>
            </a:r>
            <a:endParaRPr lang="th-TH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7" name="วงรี 6"/>
          <p:cNvSpPr/>
          <p:nvPr/>
        </p:nvSpPr>
        <p:spPr>
          <a:xfrm>
            <a:off x="571472" y="3357562"/>
            <a:ext cx="1714512" cy="714380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อิทธิบาท 4</a:t>
            </a:r>
            <a:endParaRPr lang="th-TH" dirty="0"/>
          </a:p>
        </p:txBody>
      </p:sp>
      <p:sp>
        <p:nvSpPr>
          <p:cNvPr id="8" name="วงรี 7"/>
          <p:cNvSpPr/>
          <p:nvPr/>
        </p:nvSpPr>
        <p:spPr>
          <a:xfrm>
            <a:off x="642910" y="4572008"/>
            <a:ext cx="1785950" cy="928694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err="1" smtClean="0">
                <a:solidFill>
                  <a:srgbClr val="0000CC"/>
                </a:solidFill>
              </a:rPr>
              <a:t>สัป</a:t>
            </a:r>
            <a:r>
              <a:rPr lang="th-TH" dirty="0" smtClean="0">
                <a:solidFill>
                  <a:srgbClr val="0000CC"/>
                </a:solidFill>
              </a:rPr>
              <a:t>ปุ</a:t>
            </a:r>
            <a:r>
              <a:rPr lang="th-TH" dirty="0" err="1" smtClean="0">
                <a:solidFill>
                  <a:srgbClr val="0000CC"/>
                </a:solidFill>
              </a:rPr>
              <a:t>ริศ</a:t>
            </a:r>
            <a:r>
              <a:rPr lang="th-TH" dirty="0" smtClean="0">
                <a:solidFill>
                  <a:srgbClr val="0000CC"/>
                </a:solidFill>
              </a:rPr>
              <a:t>ธรรม 7</a:t>
            </a:r>
            <a:endParaRPr lang="th-TH" dirty="0">
              <a:solidFill>
                <a:srgbClr val="0000CC"/>
              </a:solidFill>
            </a:endParaRPr>
          </a:p>
        </p:txBody>
      </p:sp>
      <p:sp>
        <p:nvSpPr>
          <p:cNvPr id="12" name="วงรี 11"/>
          <p:cNvSpPr/>
          <p:nvPr/>
        </p:nvSpPr>
        <p:spPr>
          <a:xfrm>
            <a:off x="2500298" y="3000372"/>
            <a:ext cx="2214578" cy="1285884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rgbClr val="C00000"/>
                </a:solidFill>
              </a:rPr>
              <a:t>การมีภาวะผู้นำ</a:t>
            </a:r>
            <a:endParaRPr lang="th-TH" dirty="0">
              <a:solidFill>
                <a:srgbClr val="C00000"/>
              </a:solidFill>
            </a:endParaRPr>
          </a:p>
        </p:txBody>
      </p:sp>
      <p:cxnSp>
        <p:nvCxnSpPr>
          <p:cNvPr id="16" name="ตัวเชื่อมต่อหักมุม 15"/>
          <p:cNvCxnSpPr/>
          <p:nvPr/>
        </p:nvCxnSpPr>
        <p:spPr>
          <a:xfrm>
            <a:off x="4643438" y="3429000"/>
            <a:ext cx="785818" cy="285752"/>
          </a:xfrm>
          <a:prstGeom prst="bentConnector3">
            <a:avLst>
              <a:gd name="adj1" fmla="val 50000"/>
            </a:avLst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สี่เหลี่ยมผืนผ้า 16"/>
          <p:cNvSpPr/>
          <p:nvPr/>
        </p:nvSpPr>
        <p:spPr>
          <a:xfrm>
            <a:off x="5357818" y="2714620"/>
            <a:ext cx="2857520" cy="150019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Tx/>
              <a:buChar char="-"/>
            </a:pPr>
            <a:r>
              <a:rPr lang="th-TH" dirty="0" smtClean="0">
                <a:solidFill>
                  <a:schemeClr val="bg1"/>
                </a:solidFill>
              </a:rPr>
              <a:t>ปฏิบัติตนเป็นแบบอย่างที่ดี</a:t>
            </a:r>
          </a:p>
          <a:p>
            <a:pPr>
              <a:buFontTx/>
              <a:buChar char="-"/>
            </a:pPr>
            <a:r>
              <a:rPr lang="th-TH" dirty="0">
                <a:solidFill>
                  <a:schemeClr val="bg1"/>
                </a:solidFill>
              </a:rPr>
              <a:t> </a:t>
            </a:r>
            <a:r>
              <a:rPr lang="th-TH" dirty="0" smtClean="0">
                <a:solidFill>
                  <a:schemeClr val="bg1"/>
                </a:solidFill>
              </a:rPr>
              <a:t>สร้างศรัทธา</a:t>
            </a:r>
          </a:p>
          <a:p>
            <a:pPr>
              <a:buFontTx/>
              <a:buChar char="-"/>
            </a:pPr>
            <a:r>
              <a:rPr lang="th-TH" dirty="0" smtClean="0">
                <a:solidFill>
                  <a:schemeClr val="bg1"/>
                </a:solidFill>
              </a:rPr>
              <a:t>นำไปในทางที่ดี</a:t>
            </a:r>
          </a:p>
        </p:txBody>
      </p:sp>
      <p:sp>
        <p:nvSpPr>
          <p:cNvPr id="11" name="สี่เหลี่ยมผืนผ้า 10"/>
          <p:cNvSpPr/>
          <p:nvPr/>
        </p:nvSpPr>
        <p:spPr>
          <a:xfrm rot="10800000" flipV="1">
            <a:off x="4429124" y="4554140"/>
            <a:ext cx="3786214" cy="1569660"/>
          </a:xfrm>
          <a:prstGeom prst="rect">
            <a:avLst/>
          </a:prstGeom>
          <a:ln/>
        </p:spPr>
        <p:style>
          <a:lnRef idx="1">
            <a:schemeClr val="accent1"/>
          </a:lnRef>
          <a:fillRef idx="1003">
            <a:schemeClr val="lt2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th-TH" sz="2400" dirty="0" smtClean="0">
                <a:solidFill>
                  <a:schemeClr val="accent3"/>
                </a:solidFill>
              </a:rPr>
              <a:t>ผู้บังคับบัญชาที่ดำรงตนอยู่ในหลักจริยธรรม               และยึดหลักการบริหารเชิงจริยธรรม</a:t>
            </a:r>
          </a:p>
          <a:p>
            <a:r>
              <a:rPr lang="th-TH" sz="2400" dirty="0" smtClean="0">
                <a:solidFill>
                  <a:schemeClr val="accent3"/>
                </a:solidFill>
              </a:rPr>
              <a:t>ย่อมนำมาซึ่งความเจริญ ขององค์กร</a:t>
            </a:r>
          </a:p>
          <a:p>
            <a:r>
              <a:rPr lang="th-TH" sz="2400" dirty="0" smtClean="0">
                <a:solidFill>
                  <a:schemeClr val="accent3"/>
                </a:solidFill>
              </a:rPr>
              <a:t>และความสุขของบุคคลากรทุกคน</a:t>
            </a:r>
            <a:endParaRPr lang="th-TH" sz="2400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AutoShape 1028"/>
          <p:cNvSpPr>
            <a:spLocks noChangeArrowheads="1"/>
          </p:cNvSpPr>
          <p:nvPr/>
        </p:nvSpPr>
        <p:spPr bwMode="auto">
          <a:xfrm>
            <a:off x="0" y="1447800"/>
            <a:ext cx="1752600" cy="10668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dirty="0">
                <a:latin typeface="+mn-lt"/>
                <a:cs typeface="DilleniaUPC" pitchFamily="18" charset="-34"/>
              </a:rPr>
              <a:t>ปทัสถาน</a:t>
            </a:r>
          </a:p>
        </p:txBody>
      </p:sp>
      <p:sp>
        <p:nvSpPr>
          <p:cNvPr id="40966" name="AutoShape 1030"/>
          <p:cNvSpPr>
            <a:spLocks noChangeArrowheads="1"/>
          </p:cNvSpPr>
          <p:nvPr/>
        </p:nvSpPr>
        <p:spPr bwMode="auto">
          <a:xfrm>
            <a:off x="76200" y="2500313"/>
            <a:ext cx="1752600" cy="10668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9933"/>
          </a:solidFill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dirty="0">
                <a:latin typeface="+mn-lt"/>
                <a:cs typeface="DilleniaUPC" pitchFamily="18" charset="-34"/>
              </a:rPr>
              <a:t>ประกาศิต</a:t>
            </a:r>
          </a:p>
        </p:txBody>
      </p:sp>
      <p:sp>
        <p:nvSpPr>
          <p:cNvPr id="40967" name="AutoShape 1031"/>
          <p:cNvSpPr>
            <a:spLocks noChangeArrowheads="1"/>
          </p:cNvSpPr>
          <p:nvPr/>
        </p:nvSpPr>
        <p:spPr bwMode="auto">
          <a:xfrm>
            <a:off x="71438" y="3643313"/>
            <a:ext cx="1752600" cy="10668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66CC"/>
          </a:solidFill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dirty="0">
                <a:latin typeface="+mn-lt"/>
                <a:cs typeface="DilleniaUPC" pitchFamily="18" charset="-34"/>
              </a:rPr>
              <a:t>พฤติกรรม</a:t>
            </a:r>
          </a:p>
        </p:txBody>
      </p:sp>
      <p:sp>
        <p:nvSpPr>
          <p:cNvPr id="40968" name="AutoShape 1032"/>
          <p:cNvSpPr>
            <a:spLocks noChangeArrowheads="1"/>
          </p:cNvSpPr>
          <p:nvPr/>
        </p:nvSpPr>
        <p:spPr bwMode="auto">
          <a:xfrm>
            <a:off x="0" y="4876800"/>
            <a:ext cx="1752600" cy="10668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CC99FF"/>
          </a:solidFill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>
                <a:latin typeface="+mn-lt"/>
                <a:cs typeface="DilleniaUPC" pitchFamily="18" charset="-34"/>
              </a:rPr>
              <a:t>จุดมุ่งหมาย</a:t>
            </a:r>
          </a:p>
        </p:txBody>
      </p:sp>
      <p:sp>
        <p:nvSpPr>
          <p:cNvPr id="40969" name="AutoShape 1033"/>
          <p:cNvSpPr>
            <a:spLocks noChangeArrowheads="1"/>
          </p:cNvSpPr>
          <p:nvPr/>
        </p:nvSpPr>
        <p:spPr bwMode="auto">
          <a:xfrm>
            <a:off x="0" y="5943600"/>
            <a:ext cx="1752600" cy="9144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5050"/>
          </a:solidFill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>
                <a:latin typeface="+mn-lt"/>
                <a:cs typeface="DilleniaUPC" pitchFamily="18" charset="-34"/>
              </a:rPr>
              <a:t>ผล</a:t>
            </a:r>
          </a:p>
        </p:txBody>
      </p:sp>
      <p:grpSp>
        <p:nvGrpSpPr>
          <p:cNvPr id="2" name="Group 1034"/>
          <p:cNvGrpSpPr>
            <a:grpSpLocks/>
          </p:cNvGrpSpPr>
          <p:nvPr/>
        </p:nvGrpSpPr>
        <p:grpSpPr bwMode="auto">
          <a:xfrm>
            <a:off x="2438400" y="457200"/>
            <a:ext cx="6096000" cy="609600"/>
            <a:chOff x="1008" y="1968"/>
            <a:chExt cx="3648" cy="768"/>
          </a:xfrm>
        </p:grpSpPr>
        <p:sp>
          <p:nvSpPr>
            <p:cNvPr id="18493" name="Line 1035"/>
            <p:cNvSpPr>
              <a:spLocks noChangeShapeType="1"/>
            </p:cNvSpPr>
            <p:nvPr/>
          </p:nvSpPr>
          <p:spPr bwMode="auto">
            <a:xfrm>
              <a:off x="2832" y="1968"/>
              <a:ext cx="0" cy="76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18494" name="Line 1036"/>
            <p:cNvSpPr>
              <a:spLocks noChangeShapeType="1"/>
            </p:cNvSpPr>
            <p:nvPr/>
          </p:nvSpPr>
          <p:spPr bwMode="auto">
            <a:xfrm flipV="1">
              <a:off x="1008" y="2448"/>
              <a:ext cx="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18495" name="Line 1037"/>
            <p:cNvSpPr>
              <a:spLocks noChangeShapeType="1"/>
            </p:cNvSpPr>
            <p:nvPr/>
          </p:nvSpPr>
          <p:spPr bwMode="auto">
            <a:xfrm>
              <a:off x="1008" y="2448"/>
              <a:ext cx="364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  <p:sp>
          <p:nvSpPr>
            <p:cNvPr id="18496" name="Line 1038"/>
            <p:cNvSpPr>
              <a:spLocks noChangeShapeType="1"/>
            </p:cNvSpPr>
            <p:nvPr/>
          </p:nvSpPr>
          <p:spPr bwMode="auto">
            <a:xfrm>
              <a:off x="4656" y="2448"/>
              <a:ext cx="0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th-TH"/>
            </a:p>
          </p:txBody>
        </p:sp>
      </p:grpSp>
      <p:sp>
        <p:nvSpPr>
          <p:cNvPr id="40975" name="Text Box 1039"/>
          <p:cNvSpPr txBox="1">
            <a:spLocks noChangeArrowheads="1"/>
          </p:cNvSpPr>
          <p:nvPr/>
        </p:nvSpPr>
        <p:spPr bwMode="auto">
          <a:xfrm>
            <a:off x="4286248" y="84119"/>
            <a:ext cx="2286000" cy="701675"/>
          </a:xfrm>
          <a:prstGeom prst="rect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000" dirty="0">
                <a:latin typeface="+mn-lt"/>
                <a:cs typeface="DilleniaUPC" pitchFamily="18" charset="-34"/>
              </a:rPr>
              <a:t>จริยธรรม</a:t>
            </a:r>
          </a:p>
        </p:txBody>
      </p:sp>
      <p:sp>
        <p:nvSpPr>
          <p:cNvPr id="18443" name="Text Box 1040"/>
          <p:cNvSpPr txBox="1">
            <a:spLocks noChangeArrowheads="1"/>
          </p:cNvSpPr>
          <p:nvPr/>
        </p:nvSpPr>
        <p:spPr bwMode="auto">
          <a:xfrm>
            <a:off x="1639888" y="981075"/>
            <a:ext cx="17145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3600">
                <a:latin typeface="Calibri" pitchFamily="34" charset="0"/>
                <a:cs typeface="DilleniaUPC" pitchFamily="18" charset="-34"/>
              </a:rPr>
              <a:t>ในทางศาสนา</a:t>
            </a:r>
          </a:p>
        </p:txBody>
      </p:sp>
      <p:sp>
        <p:nvSpPr>
          <p:cNvPr id="18444" name="Text Box 1041"/>
          <p:cNvSpPr txBox="1">
            <a:spLocks noChangeArrowheads="1"/>
          </p:cNvSpPr>
          <p:nvPr/>
        </p:nvSpPr>
        <p:spPr bwMode="auto">
          <a:xfrm>
            <a:off x="3808413" y="947738"/>
            <a:ext cx="26971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3600">
                <a:latin typeface="Calibri" pitchFamily="34" charset="0"/>
                <a:cs typeface="DilleniaUPC" pitchFamily="18" charset="-34"/>
              </a:rPr>
              <a:t>ในการประกอบวิชาชีพ</a:t>
            </a:r>
          </a:p>
        </p:txBody>
      </p:sp>
      <p:sp>
        <p:nvSpPr>
          <p:cNvPr id="18445" name="Text Box 1043"/>
          <p:cNvSpPr txBox="1">
            <a:spLocks noChangeArrowheads="1"/>
          </p:cNvSpPr>
          <p:nvPr/>
        </p:nvSpPr>
        <p:spPr bwMode="auto">
          <a:xfrm>
            <a:off x="7137400" y="947738"/>
            <a:ext cx="16764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3600">
                <a:latin typeface="Calibri" pitchFamily="34" charset="0"/>
                <a:cs typeface="DilleniaUPC" pitchFamily="18" charset="-34"/>
              </a:rPr>
              <a:t>ในการทำงาน</a:t>
            </a:r>
          </a:p>
        </p:txBody>
      </p:sp>
      <p:sp>
        <p:nvSpPr>
          <p:cNvPr id="40980" name="Text Box 1044"/>
          <p:cNvSpPr txBox="1">
            <a:spLocks noChangeArrowheads="1"/>
          </p:cNvSpPr>
          <p:nvPr/>
        </p:nvSpPr>
        <p:spPr bwMode="auto">
          <a:xfrm>
            <a:off x="1857356" y="1585930"/>
            <a:ext cx="1295400" cy="641350"/>
          </a:xfrm>
          <a:prstGeom prst="rect">
            <a:avLst/>
          </a:prstGeom>
          <a:solidFill>
            <a:srgbClr val="66FF66"/>
          </a:solidFill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 dirty="0">
                <a:latin typeface="+mn-lt"/>
                <a:cs typeface="DilleniaUPC" pitchFamily="18" charset="-34"/>
              </a:rPr>
              <a:t>ศีลธรรม</a:t>
            </a:r>
          </a:p>
        </p:txBody>
      </p:sp>
      <p:sp>
        <p:nvSpPr>
          <p:cNvPr id="40981" name="Text Box 1045"/>
          <p:cNvSpPr txBox="1">
            <a:spLocks noChangeArrowheads="1"/>
          </p:cNvSpPr>
          <p:nvPr/>
        </p:nvSpPr>
        <p:spPr bwMode="auto">
          <a:xfrm>
            <a:off x="4200500" y="1585930"/>
            <a:ext cx="1905000" cy="641350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 dirty="0">
                <a:latin typeface="+mn-lt"/>
                <a:cs typeface="DilleniaUPC" pitchFamily="18" charset="-34"/>
              </a:rPr>
              <a:t>จรรยาบรรณ</a:t>
            </a:r>
          </a:p>
        </p:txBody>
      </p:sp>
      <p:sp>
        <p:nvSpPr>
          <p:cNvPr id="40982" name="Text Box 1046"/>
          <p:cNvSpPr txBox="1">
            <a:spLocks noChangeArrowheads="1"/>
          </p:cNvSpPr>
          <p:nvPr/>
        </p:nvSpPr>
        <p:spPr bwMode="auto">
          <a:xfrm>
            <a:off x="7324764" y="1576422"/>
            <a:ext cx="1143000" cy="641350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 dirty="0">
                <a:latin typeface="+mn-lt"/>
                <a:cs typeface="DilleniaUPC" pitchFamily="18" charset="-34"/>
              </a:rPr>
              <a:t>วินัย</a:t>
            </a:r>
          </a:p>
        </p:txBody>
      </p:sp>
      <p:sp>
        <p:nvSpPr>
          <p:cNvPr id="40984" name="Text Box 1048"/>
          <p:cNvSpPr txBox="1">
            <a:spLocks noChangeArrowheads="1"/>
          </p:cNvSpPr>
          <p:nvPr/>
        </p:nvSpPr>
        <p:spPr bwMode="auto">
          <a:xfrm>
            <a:off x="1928794" y="2716212"/>
            <a:ext cx="1295400" cy="641350"/>
          </a:xfrm>
          <a:prstGeom prst="rect">
            <a:avLst/>
          </a:prstGeom>
          <a:solidFill>
            <a:srgbClr val="66FF66"/>
          </a:solidFill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 dirty="0">
                <a:latin typeface="+mn-lt"/>
                <a:cs typeface="DilleniaUPC" pitchFamily="18" charset="-34"/>
              </a:rPr>
              <a:t>ควร</a:t>
            </a:r>
          </a:p>
        </p:txBody>
      </p:sp>
      <p:sp>
        <p:nvSpPr>
          <p:cNvPr id="40985" name="Text Box 1049"/>
          <p:cNvSpPr txBox="1">
            <a:spLocks noChangeArrowheads="1"/>
          </p:cNvSpPr>
          <p:nvPr/>
        </p:nvSpPr>
        <p:spPr bwMode="auto">
          <a:xfrm>
            <a:off x="4533872" y="2652730"/>
            <a:ext cx="1219200" cy="641350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 dirty="0">
                <a:latin typeface="+mn-lt"/>
                <a:cs typeface="DilleniaUPC" pitchFamily="18" charset="-34"/>
              </a:rPr>
              <a:t>พึง</a:t>
            </a:r>
          </a:p>
        </p:txBody>
      </p:sp>
      <p:sp>
        <p:nvSpPr>
          <p:cNvPr id="40986" name="Text Box 1050"/>
          <p:cNvSpPr txBox="1">
            <a:spLocks noChangeArrowheads="1"/>
          </p:cNvSpPr>
          <p:nvPr/>
        </p:nvSpPr>
        <p:spPr bwMode="auto">
          <a:xfrm>
            <a:off x="7248564" y="2643222"/>
            <a:ext cx="1143000" cy="641350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>
                <a:latin typeface="+mn-lt"/>
                <a:cs typeface="DilleniaUPC" pitchFamily="18" charset="-34"/>
              </a:rPr>
              <a:t>ต้อง</a:t>
            </a:r>
          </a:p>
        </p:txBody>
      </p:sp>
      <p:sp>
        <p:nvSpPr>
          <p:cNvPr id="40988" name="Text Box 1052"/>
          <p:cNvSpPr txBox="1">
            <a:spLocks noChangeArrowheads="1"/>
          </p:cNvSpPr>
          <p:nvPr/>
        </p:nvSpPr>
        <p:spPr bwMode="auto">
          <a:xfrm>
            <a:off x="1928794" y="4929198"/>
            <a:ext cx="1295400" cy="641350"/>
          </a:xfrm>
          <a:prstGeom prst="rect">
            <a:avLst/>
          </a:prstGeom>
          <a:solidFill>
            <a:srgbClr val="66FF66"/>
          </a:solidFill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>
                <a:latin typeface="+mn-lt"/>
                <a:cs typeface="DilleniaUPC" pitchFamily="18" charset="-34"/>
              </a:rPr>
              <a:t>เพื่อคน</a:t>
            </a:r>
          </a:p>
        </p:txBody>
      </p:sp>
      <p:sp>
        <p:nvSpPr>
          <p:cNvPr id="40989" name="Text Box 1053"/>
          <p:cNvSpPr txBox="1">
            <a:spLocks noChangeArrowheads="1"/>
          </p:cNvSpPr>
          <p:nvPr/>
        </p:nvSpPr>
        <p:spPr bwMode="auto">
          <a:xfrm>
            <a:off x="2157418" y="5929330"/>
            <a:ext cx="914400" cy="641350"/>
          </a:xfrm>
          <a:prstGeom prst="rect">
            <a:avLst/>
          </a:prstGeom>
          <a:solidFill>
            <a:srgbClr val="66FF66"/>
          </a:solidFill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 dirty="0">
                <a:latin typeface="+mn-lt"/>
                <a:cs typeface="DilleniaUPC" pitchFamily="18" charset="-34"/>
              </a:rPr>
              <a:t>ดี</a:t>
            </a:r>
          </a:p>
        </p:txBody>
      </p:sp>
      <p:sp>
        <p:nvSpPr>
          <p:cNvPr id="40990" name="Text Box 1054"/>
          <p:cNvSpPr txBox="1">
            <a:spLocks noChangeArrowheads="1"/>
          </p:cNvSpPr>
          <p:nvPr/>
        </p:nvSpPr>
        <p:spPr bwMode="auto">
          <a:xfrm>
            <a:off x="3571868" y="5911850"/>
            <a:ext cx="3200400" cy="641350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 dirty="0">
                <a:latin typeface="+mn-lt"/>
                <a:cs typeface="DilleniaUPC" pitchFamily="18" charset="-34"/>
              </a:rPr>
              <a:t>ศักดิ์ศรี + ประสิทธิผล</a:t>
            </a:r>
          </a:p>
        </p:txBody>
      </p:sp>
      <p:sp>
        <p:nvSpPr>
          <p:cNvPr id="40991" name="Text Box 1055"/>
          <p:cNvSpPr txBox="1">
            <a:spLocks noChangeArrowheads="1"/>
          </p:cNvSpPr>
          <p:nvPr/>
        </p:nvSpPr>
        <p:spPr bwMode="auto">
          <a:xfrm>
            <a:off x="4100482" y="4894280"/>
            <a:ext cx="2133600" cy="641350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>
                <a:latin typeface="+mn-lt"/>
                <a:cs typeface="DilleniaUPC" pitchFamily="18" charset="-34"/>
              </a:rPr>
              <a:t>เพื่อคน + งาน</a:t>
            </a:r>
          </a:p>
        </p:txBody>
      </p:sp>
      <p:sp>
        <p:nvSpPr>
          <p:cNvPr id="40992" name="Text Box 1056"/>
          <p:cNvSpPr txBox="1">
            <a:spLocks noChangeArrowheads="1"/>
          </p:cNvSpPr>
          <p:nvPr/>
        </p:nvSpPr>
        <p:spPr bwMode="auto">
          <a:xfrm>
            <a:off x="6929454" y="5857892"/>
            <a:ext cx="1905000" cy="641350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>
                <a:latin typeface="+mn-lt"/>
                <a:cs typeface="DilleniaUPC" pitchFamily="18" charset="-34"/>
              </a:rPr>
              <a:t>ประสิทธิผล</a:t>
            </a:r>
          </a:p>
        </p:txBody>
      </p:sp>
      <p:sp>
        <p:nvSpPr>
          <p:cNvPr id="40993" name="Text Box 1057"/>
          <p:cNvSpPr txBox="1">
            <a:spLocks noChangeArrowheads="1"/>
          </p:cNvSpPr>
          <p:nvPr/>
        </p:nvSpPr>
        <p:spPr bwMode="auto">
          <a:xfrm>
            <a:off x="7072330" y="4884772"/>
            <a:ext cx="1447800" cy="641350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>
                <a:latin typeface="+mn-lt"/>
                <a:cs typeface="DilleniaUPC" pitchFamily="18" charset="-34"/>
              </a:rPr>
              <a:t>เพื่องาน</a:t>
            </a:r>
          </a:p>
        </p:txBody>
      </p:sp>
      <p:sp>
        <p:nvSpPr>
          <p:cNvPr id="40994" name="AutoShape 1058"/>
          <p:cNvSpPr>
            <a:spLocks noChangeArrowheads="1"/>
          </p:cNvSpPr>
          <p:nvPr/>
        </p:nvSpPr>
        <p:spPr bwMode="auto">
          <a:xfrm>
            <a:off x="2000232" y="3500438"/>
            <a:ext cx="1371600" cy="1143000"/>
          </a:xfrm>
          <a:custGeom>
            <a:avLst/>
            <a:gdLst>
              <a:gd name="T0" fmla="*/ 43790235 w 21600"/>
              <a:gd name="T1" fmla="*/ 6123992 h 21600"/>
              <a:gd name="T2" fmla="*/ 11806428 w 21600"/>
              <a:gd name="T3" fmla="*/ 30241877 h 21600"/>
              <a:gd name="T4" fmla="*/ 43790235 w 21600"/>
              <a:gd name="T5" fmla="*/ 60483755 h 21600"/>
              <a:gd name="T6" fmla="*/ 75290177 w 21600"/>
              <a:gd name="T7" fmla="*/ 3024187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66CC"/>
          </a:solidFill>
          <a:ln w="9525">
            <a:noFill/>
            <a:miter lim="800000"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200" dirty="0">
                <a:solidFill>
                  <a:schemeClr val="bg1"/>
                </a:solidFill>
                <a:latin typeface="+mn-lt"/>
                <a:cs typeface="DilleniaUPC" pitchFamily="18" charset="-34"/>
              </a:rPr>
              <a:t>คุณธรรม</a:t>
            </a:r>
          </a:p>
        </p:txBody>
      </p:sp>
      <p:sp>
        <p:nvSpPr>
          <p:cNvPr id="40995" name="AutoShape 1059"/>
          <p:cNvSpPr>
            <a:spLocks noChangeArrowheads="1"/>
          </p:cNvSpPr>
          <p:nvPr/>
        </p:nvSpPr>
        <p:spPr bwMode="auto">
          <a:xfrm>
            <a:off x="4533872" y="3522680"/>
            <a:ext cx="1295400" cy="1062046"/>
          </a:xfrm>
          <a:custGeom>
            <a:avLst/>
            <a:gdLst>
              <a:gd name="T0" fmla="*/ 39059789 w 21600"/>
              <a:gd name="T1" fmla="*/ 4599777 h 21600"/>
              <a:gd name="T2" fmla="*/ 10531062 w 21600"/>
              <a:gd name="T3" fmla="*/ 22715006 h 21600"/>
              <a:gd name="T4" fmla="*/ 39059789 w 21600"/>
              <a:gd name="T5" fmla="*/ 45430012 h 21600"/>
              <a:gd name="T6" fmla="*/ 67156960 w 21600"/>
              <a:gd name="T7" fmla="*/ 22715006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66CC"/>
          </a:solidFill>
          <a:ln w="9525">
            <a:noFill/>
            <a:miter lim="800000"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 dirty="0">
                <a:solidFill>
                  <a:schemeClr val="bg1"/>
                </a:solidFill>
                <a:latin typeface="+mn-lt"/>
                <a:cs typeface="DilleniaUPC" pitchFamily="18" charset="-34"/>
              </a:rPr>
              <a:t>จรรยา</a:t>
            </a:r>
          </a:p>
        </p:txBody>
      </p:sp>
      <p:sp>
        <p:nvSpPr>
          <p:cNvPr id="40996" name="AutoShape 1060"/>
          <p:cNvSpPr>
            <a:spLocks noChangeArrowheads="1"/>
          </p:cNvSpPr>
          <p:nvPr/>
        </p:nvSpPr>
        <p:spPr bwMode="auto">
          <a:xfrm>
            <a:off x="7148522" y="3589372"/>
            <a:ext cx="1190644" cy="923916"/>
          </a:xfrm>
          <a:custGeom>
            <a:avLst/>
            <a:gdLst>
              <a:gd name="T0" fmla="*/ 26490375 w 21600"/>
              <a:gd name="T1" fmla="*/ 3293350 h 21600"/>
              <a:gd name="T2" fmla="*/ 7142177 w 21600"/>
              <a:gd name="T3" fmla="*/ 16263407 h 21600"/>
              <a:gd name="T4" fmla="*/ 26490375 w 21600"/>
              <a:gd name="T5" fmla="*/ 32526815 h 21600"/>
              <a:gd name="T6" fmla="*/ 45545886 w 21600"/>
              <a:gd name="T7" fmla="*/ 1626340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66CC"/>
          </a:solidFill>
          <a:ln w="9525">
            <a:noFill/>
            <a:miter lim="800000"/>
            <a:headEnd/>
            <a:tailE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 dirty="0">
                <a:solidFill>
                  <a:schemeClr val="bg1"/>
                </a:solidFill>
                <a:latin typeface="+mn-lt"/>
                <a:cs typeface="DilleniaUPC" pitchFamily="18" charset="-34"/>
              </a:rPr>
              <a:t>วินัย</a:t>
            </a:r>
          </a:p>
        </p:txBody>
      </p:sp>
      <p:sp>
        <p:nvSpPr>
          <p:cNvPr id="18491" name="ตัวยึดหมายเลขภาพนิ่ง 30"/>
          <p:cNvSpPr>
            <a:spLocks noGrp="1"/>
          </p:cNvSpPr>
          <p:nvPr>
            <p:ph type="sldNum" sz="quarter" idx="11"/>
          </p:nvPr>
        </p:nvSpPr>
        <p:spPr>
          <a:xfrm>
            <a:off x="6796088" y="6357938"/>
            <a:ext cx="2133600" cy="457200"/>
          </a:xfrm>
          <a:noFill/>
        </p:spPr>
        <p:txBody>
          <a:bodyPr/>
          <a:lstStyle/>
          <a:p>
            <a:fld id="{1B923825-0F5E-4492-9567-1EC853A5D453}" type="slidenum">
              <a:rPr lang="th-TH" sz="2400" smtClean="0"/>
              <a:pPr/>
              <a:t>2</a:t>
            </a:fld>
            <a:endParaRPr lang="th-TH" sz="2400" smtClean="0"/>
          </a:p>
        </p:txBody>
      </p:sp>
      <p:sp>
        <p:nvSpPr>
          <p:cNvPr id="32" name="ตัวยึดท้ายกระดาษ 31"/>
          <p:cNvSpPr>
            <a:spLocks noGrp="1"/>
          </p:cNvSpPr>
          <p:nvPr>
            <p:ph type="ftr" sz="quarter" idx="10"/>
          </p:nvPr>
        </p:nvSpPr>
        <p:spPr>
          <a:xfrm>
            <a:off x="3124200" y="6400800"/>
            <a:ext cx="2895600" cy="457200"/>
          </a:xfrm>
        </p:spPr>
        <p:txBody>
          <a:bodyPr/>
          <a:lstStyle/>
          <a:p>
            <a:pPr>
              <a:defRPr/>
            </a:pPr>
            <a:r>
              <a:rPr lang="th-TH" dirty="0"/>
              <a:t>สุวรรณ ชนะสงคราม ที่ปรึกษาสำนักงาน ก.พ.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Oval 2"/>
          <p:cNvSpPr>
            <a:spLocks noChangeArrowheads="1"/>
          </p:cNvSpPr>
          <p:nvPr/>
        </p:nvSpPr>
        <p:spPr bwMode="auto">
          <a:xfrm rot="-3464775">
            <a:off x="3109913" y="595313"/>
            <a:ext cx="3071812" cy="5033962"/>
          </a:xfrm>
          <a:prstGeom prst="ellips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>
              <a:latin typeface="Calibri" pitchFamily="34" charset="0"/>
              <a:cs typeface="Cordia New" pitchFamily="34" charset="-34"/>
            </a:endParaRPr>
          </a:p>
        </p:txBody>
      </p:sp>
      <p:sp>
        <p:nvSpPr>
          <p:cNvPr id="19459" name="Oval 3"/>
          <p:cNvSpPr>
            <a:spLocks noChangeArrowheads="1"/>
          </p:cNvSpPr>
          <p:nvPr/>
        </p:nvSpPr>
        <p:spPr bwMode="auto">
          <a:xfrm rot="-3464775">
            <a:off x="2747169" y="299244"/>
            <a:ext cx="3759200" cy="6157912"/>
          </a:xfrm>
          <a:prstGeom prst="ellipse">
            <a:avLst/>
          </a:prstGeom>
          <a:noFill/>
          <a:ln w="5715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>
              <a:latin typeface="Calibri" pitchFamily="34" charset="0"/>
              <a:cs typeface="Cordia New" pitchFamily="34" charset="-34"/>
            </a:endParaRPr>
          </a:p>
        </p:txBody>
      </p:sp>
      <p:sp>
        <p:nvSpPr>
          <p:cNvPr id="19460" name="Oval 4"/>
          <p:cNvSpPr>
            <a:spLocks noChangeArrowheads="1"/>
          </p:cNvSpPr>
          <p:nvPr/>
        </p:nvSpPr>
        <p:spPr bwMode="auto">
          <a:xfrm rot="-3464775">
            <a:off x="3694113" y="865188"/>
            <a:ext cx="2249487" cy="4040187"/>
          </a:xfrm>
          <a:prstGeom prst="ellips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>
              <a:latin typeface="Calibri" pitchFamily="34" charset="0"/>
              <a:cs typeface="Cordia New" pitchFamily="34" charset="-34"/>
            </a:endParaRPr>
          </a:p>
        </p:txBody>
      </p:sp>
      <p:sp>
        <p:nvSpPr>
          <p:cNvPr id="19461" name="Oval 5"/>
          <p:cNvSpPr>
            <a:spLocks noChangeArrowheads="1"/>
          </p:cNvSpPr>
          <p:nvPr/>
        </p:nvSpPr>
        <p:spPr bwMode="auto">
          <a:xfrm rot="-3464775">
            <a:off x="2123282" y="-250031"/>
            <a:ext cx="4724400" cy="7831137"/>
          </a:xfrm>
          <a:prstGeom prst="ellipse">
            <a:avLst/>
          </a:prstGeom>
          <a:noFill/>
          <a:ln w="76200">
            <a:solidFill>
              <a:schemeClr val="hlink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>
              <a:latin typeface="Calibri" pitchFamily="34" charset="0"/>
              <a:cs typeface="Cordia New" pitchFamily="34" charset="-34"/>
            </a:endParaRPr>
          </a:p>
        </p:txBody>
      </p:sp>
      <p:sp>
        <p:nvSpPr>
          <p:cNvPr id="43014" name="Oval 6"/>
          <p:cNvSpPr>
            <a:spLocks noChangeArrowheads="1"/>
          </p:cNvSpPr>
          <p:nvPr/>
        </p:nvSpPr>
        <p:spPr bwMode="auto">
          <a:xfrm>
            <a:off x="71438" y="2857500"/>
            <a:ext cx="2549525" cy="2395538"/>
          </a:xfrm>
          <a:prstGeom prst="ellipse">
            <a:avLst/>
          </a:prstGeom>
          <a:gradFill rotWithShape="0">
            <a:gsLst>
              <a:gs pos="0">
                <a:srgbClr val="99CC00"/>
              </a:gs>
              <a:gs pos="100000">
                <a:srgbClr val="99CC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27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0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DilleniaUPC" pitchFamily="18" charset="-34"/>
                <a:cs typeface="DilleniaUPC" pitchFamily="18" charset="-34"/>
              </a:rPr>
              <a:t>๕. มุ่งผล</a:t>
            </a:r>
          </a:p>
          <a:p>
            <a:pPr fontAlgn="auto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0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DilleniaUPC" pitchFamily="18" charset="-34"/>
                <a:cs typeface="DilleniaUPC" pitchFamily="18" charset="-34"/>
              </a:rPr>
              <a:t>สัมฤทธิ์ของงาน</a:t>
            </a:r>
            <a:endParaRPr lang="th-TH" sz="4000" i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43015" name="Oval 7"/>
          <p:cNvSpPr>
            <a:spLocks noChangeArrowheads="1"/>
          </p:cNvSpPr>
          <p:nvPr/>
        </p:nvSpPr>
        <p:spPr bwMode="auto">
          <a:xfrm>
            <a:off x="5643563" y="3214688"/>
            <a:ext cx="3571875" cy="2171700"/>
          </a:xfrm>
          <a:prstGeom prst="ellipse">
            <a:avLst/>
          </a:prstGeom>
          <a:gradFill rotWithShape="0">
            <a:gsLst>
              <a:gs pos="0">
                <a:srgbClr val="CC99FF"/>
              </a:gs>
              <a:gs pos="100000">
                <a:srgbClr val="CC99FF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27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r" fontAlgn="auto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0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DilleniaUPC" pitchFamily="18" charset="-34"/>
                <a:cs typeface="DilleniaUPC" pitchFamily="18" charset="-34"/>
              </a:rPr>
              <a:t>๓. ปฏิบัติหน้าที่</a:t>
            </a:r>
            <a:br>
              <a:rPr lang="th-TH" sz="40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DilleniaUPC" pitchFamily="18" charset="-34"/>
                <a:cs typeface="DilleniaUPC" pitchFamily="18" charset="-34"/>
              </a:rPr>
            </a:br>
            <a:r>
              <a:rPr lang="th-TH" sz="40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DilleniaUPC" pitchFamily="18" charset="-34"/>
                <a:cs typeface="DilleniaUPC" pitchFamily="18" charset="-34"/>
              </a:rPr>
              <a:t>ด้วยความโปร่งใส</a:t>
            </a:r>
          </a:p>
          <a:p>
            <a:pPr algn="r" fontAlgn="auto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0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DilleniaUPC" pitchFamily="18" charset="-34"/>
                <a:cs typeface="DilleniaUPC" pitchFamily="18" charset="-34"/>
              </a:rPr>
              <a:t>สามารถตรวจสอบได้</a:t>
            </a:r>
          </a:p>
        </p:txBody>
      </p:sp>
      <p:sp>
        <p:nvSpPr>
          <p:cNvPr id="43016" name="Oval 8"/>
          <p:cNvSpPr>
            <a:spLocks noChangeArrowheads="1"/>
          </p:cNvSpPr>
          <p:nvPr/>
        </p:nvSpPr>
        <p:spPr bwMode="auto">
          <a:xfrm>
            <a:off x="2857500" y="1214438"/>
            <a:ext cx="3214688" cy="3062287"/>
          </a:xfrm>
          <a:prstGeom prst="ellipse">
            <a:avLst/>
          </a:prstGeom>
          <a:gradFill rotWithShape="0">
            <a:gsLst>
              <a:gs pos="0">
                <a:srgbClr val="FF9900"/>
              </a:gs>
              <a:gs pos="100000">
                <a:srgbClr val="FF99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27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th-TH" sz="72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DilleniaUPC" pitchFamily="18" charset="-34"/>
                <a:cs typeface="DilleniaUPC" pitchFamily="18" charset="-34"/>
              </a:rPr>
              <a:t>จรรยา</a:t>
            </a:r>
            <a:br>
              <a:rPr lang="th-TH" sz="72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DilleniaUPC" pitchFamily="18" charset="-34"/>
                <a:cs typeface="DilleniaUPC" pitchFamily="18" charset="-34"/>
              </a:rPr>
            </a:br>
            <a:r>
              <a:rPr lang="th-TH" sz="72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DilleniaUPC" pitchFamily="18" charset="-34"/>
                <a:cs typeface="DilleniaUPC" pitchFamily="18" charset="-34"/>
              </a:rPr>
              <a:t>ข้าราชการ</a:t>
            </a:r>
          </a:p>
        </p:txBody>
      </p:sp>
      <p:sp>
        <p:nvSpPr>
          <p:cNvPr id="43017" name="Oval 9"/>
          <p:cNvSpPr>
            <a:spLocks noChangeArrowheads="1"/>
          </p:cNvSpPr>
          <p:nvPr/>
        </p:nvSpPr>
        <p:spPr bwMode="auto">
          <a:xfrm>
            <a:off x="2428875" y="4286250"/>
            <a:ext cx="3357563" cy="2571750"/>
          </a:xfrm>
          <a:prstGeom prst="ellipse">
            <a:avLst/>
          </a:prstGeom>
          <a:gradFill rotWithShape="0">
            <a:gsLst>
              <a:gs pos="0">
                <a:srgbClr val="CC0000"/>
              </a:gs>
              <a:gs pos="100000">
                <a:srgbClr val="CC00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27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0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DilleniaUPC" pitchFamily="18" charset="-34"/>
                <a:cs typeface="DilleniaUPC" pitchFamily="18" charset="-34"/>
              </a:rPr>
              <a:t>๔. ปฏิบัติหน้าที่</a:t>
            </a:r>
            <a:br>
              <a:rPr lang="th-TH" sz="40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DilleniaUPC" pitchFamily="18" charset="-34"/>
                <a:cs typeface="DilleniaUPC" pitchFamily="18" charset="-34"/>
              </a:rPr>
            </a:br>
            <a:r>
              <a:rPr lang="th-TH" sz="40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DilleniaUPC" pitchFamily="18" charset="-34"/>
                <a:cs typeface="DilleniaUPC" pitchFamily="18" charset="-34"/>
              </a:rPr>
              <a:t>โดยไม่เลือก</a:t>
            </a:r>
          </a:p>
          <a:p>
            <a:pPr algn="ctr" fontAlgn="auto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0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DilleniaUPC" pitchFamily="18" charset="-34"/>
                <a:cs typeface="DilleniaUPC" pitchFamily="18" charset="-34"/>
              </a:rPr>
              <a:t>ปฏิบัติอย่าง</a:t>
            </a:r>
            <a:br>
              <a:rPr lang="th-TH" sz="40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DilleniaUPC" pitchFamily="18" charset="-34"/>
                <a:cs typeface="DilleniaUPC" pitchFamily="18" charset="-34"/>
              </a:rPr>
            </a:br>
            <a:r>
              <a:rPr lang="th-TH" sz="40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DilleniaUPC" pitchFamily="18" charset="-34"/>
                <a:cs typeface="DilleniaUPC" pitchFamily="18" charset="-34"/>
              </a:rPr>
              <a:t>ไม่เป็นธรรม</a:t>
            </a:r>
          </a:p>
        </p:txBody>
      </p:sp>
      <p:sp>
        <p:nvSpPr>
          <p:cNvPr id="43018" name="Oval 10"/>
          <p:cNvSpPr>
            <a:spLocks noChangeArrowheads="1"/>
          </p:cNvSpPr>
          <p:nvPr/>
        </p:nvSpPr>
        <p:spPr bwMode="auto">
          <a:xfrm>
            <a:off x="5786438" y="152400"/>
            <a:ext cx="3357562" cy="2362200"/>
          </a:xfrm>
          <a:prstGeom prst="ellipse">
            <a:avLst/>
          </a:prstGeom>
          <a:gradFill rotWithShape="0">
            <a:gsLst>
              <a:gs pos="0">
                <a:srgbClr val="6600FF"/>
              </a:gs>
              <a:gs pos="100000">
                <a:srgbClr val="6600FF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27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0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DilleniaUPC" pitchFamily="18" charset="-34"/>
                <a:cs typeface="DilleniaUPC" pitchFamily="18" charset="-34"/>
              </a:rPr>
              <a:t>     ๒. ซื่อสัตย์สุจริต</a:t>
            </a:r>
            <a:br>
              <a:rPr lang="th-TH" sz="40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DilleniaUPC" pitchFamily="18" charset="-34"/>
                <a:cs typeface="DilleniaUPC" pitchFamily="18" charset="-34"/>
              </a:rPr>
            </a:br>
            <a:r>
              <a:rPr lang="th-TH" sz="40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DilleniaUPC" pitchFamily="18" charset="-34"/>
                <a:cs typeface="DilleniaUPC" pitchFamily="18" charset="-34"/>
              </a:rPr>
              <a:t>และรับผิดชอบ</a:t>
            </a:r>
          </a:p>
        </p:txBody>
      </p:sp>
      <p:sp>
        <p:nvSpPr>
          <p:cNvPr id="43019" name="Oval 11"/>
          <p:cNvSpPr>
            <a:spLocks noChangeArrowheads="1"/>
          </p:cNvSpPr>
          <p:nvPr/>
        </p:nvSpPr>
        <p:spPr bwMode="auto">
          <a:xfrm>
            <a:off x="0" y="142875"/>
            <a:ext cx="3419475" cy="2133600"/>
          </a:xfrm>
          <a:prstGeom prst="ellipse">
            <a:avLst/>
          </a:prstGeom>
          <a:gradFill rotWithShape="0">
            <a:gsLst>
              <a:gs pos="0">
                <a:srgbClr val="CC0000"/>
              </a:gs>
              <a:gs pos="100000">
                <a:srgbClr val="CC00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12700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0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DilleniaUPC" pitchFamily="18" charset="-34"/>
                <a:cs typeface="DilleniaUPC" pitchFamily="18" charset="-34"/>
              </a:rPr>
              <a:t>๑. ยึดมั่นและยืนหยัด</a:t>
            </a:r>
          </a:p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th-TH" sz="40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DilleniaUPC" pitchFamily="18" charset="-34"/>
                <a:cs typeface="DilleniaUPC" pitchFamily="18" charset="-34"/>
              </a:rPr>
              <a:t>ทำในสิ่งที่ถูกต้อง</a:t>
            </a:r>
          </a:p>
        </p:txBody>
      </p:sp>
      <p:sp>
        <p:nvSpPr>
          <p:cNvPr id="19468" name="ตัวยึดหมายเลขภาพนิ่ง 11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153A6040-058D-4ED0-A0FA-6D784DC4733C}" type="slidenum">
              <a:rPr lang="th-TH" sz="2400" smtClean="0"/>
              <a:pPr/>
              <a:t>3</a:t>
            </a:fld>
            <a:endParaRPr lang="th-TH" sz="2400" smtClean="0"/>
          </a:p>
        </p:txBody>
      </p:sp>
      <p:sp>
        <p:nvSpPr>
          <p:cNvPr id="13" name="ตัวยึดท้ายกระดาษ 12"/>
          <p:cNvSpPr>
            <a:spLocks noGrp="1"/>
          </p:cNvSpPr>
          <p:nvPr>
            <p:ph type="ftr" sz="quarter" idx="10"/>
          </p:nvPr>
        </p:nvSpPr>
        <p:spPr>
          <a:xfrm>
            <a:off x="214313" y="6248400"/>
            <a:ext cx="2895600" cy="457200"/>
          </a:xfrm>
        </p:spPr>
        <p:txBody>
          <a:bodyPr/>
          <a:lstStyle/>
          <a:p>
            <a:pPr>
              <a:defRPr/>
            </a:pPr>
            <a:r>
              <a:rPr lang="th-TH" dirty="0"/>
              <a:t>สุวรรณ ชนะสงคราม ที่ปรึกษาสำนักงาน ก.พ.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43042" y="740615"/>
            <a:ext cx="5572164" cy="83099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 algn="ctr">
              <a:defRPr/>
            </a:pPr>
            <a:r>
              <a:rPr lang="th-TH" sz="4800" dirty="0">
                <a:solidFill>
                  <a:srgbClr val="0000FF"/>
                </a:solidFill>
                <a:latin typeface="DilleniaUPC" pitchFamily="18" charset="-34"/>
                <a:cs typeface="DilleniaUPC" pitchFamily="18" charset="-34"/>
              </a:rPr>
              <a:t>จุดมุ่งหมายของจรรยาข้าราชการ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000232" y="2506800"/>
            <a:ext cx="4500594" cy="707886"/>
          </a:xfrm>
          <a:prstGeom prst="rect">
            <a:avLst/>
          </a:prstGeom>
          <a:solidFill>
            <a:srgbClr val="00B050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th-TH" sz="4000" dirty="0">
                <a:solidFill>
                  <a:schemeClr val="bg1"/>
                </a:solidFill>
                <a:latin typeface="DilleniaUPC" pitchFamily="18" charset="-34"/>
                <a:cs typeface="DilleniaUPC" pitchFamily="18" charset="-34"/>
              </a:rPr>
              <a:t>1. เป็นข้าราชการที่ดี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00232" y="3506932"/>
            <a:ext cx="4500594" cy="707886"/>
          </a:xfrm>
          <a:prstGeom prst="rect">
            <a:avLst/>
          </a:prstGeom>
          <a:solidFill>
            <a:schemeClr val="accent6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th-TH" sz="4000" dirty="0">
                <a:solidFill>
                  <a:schemeClr val="bg1"/>
                </a:solidFill>
                <a:latin typeface="DilleniaUPC" pitchFamily="18" charset="-34"/>
                <a:cs typeface="DilleniaUPC" pitchFamily="18" charset="-34"/>
              </a:rPr>
              <a:t>2. เป็นข้าราชการที่มีเกียรติ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000232" y="4578502"/>
            <a:ext cx="4500594" cy="707886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th-TH" sz="4000" dirty="0">
                <a:solidFill>
                  <a:schemeClr val="bg1"/>
                </a:solidFill>
                <a:latin typeface="DilleniaUPC" pitchFamily="18" charset="-34"/>
                <a:cs typeface="DilleniaUPC" pitchFamily="18" charset="-34"/>
              </a:rPr>
              <a:t>3. เป็นข้าราชการที่มีศักดิ์ศรี</a:t>
            </a:r>
          </a:p>
        </p:txBody>
      </p:sp>
      <p:sp>
        <p:nvSpPr>
          <p:cNvPr id="20494" name="ตัวยึดหมายเลขภาพนิ่ง 6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C188CBDA-AB92-4B64-A188-9DDCA2351163}" type="slidenum">
              <a:rPr lang="th-TH" sz="2400" smtClean="0"/>
              <a:pPr/>
              <a:t>4</a:t>
            </a:fld>
            <a:endParaRPr lang="th-TH" sz="2400" smtClean="0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th-TH"/>
              <a:t>สุวรรณ ชนะสงคราม ที่ปรึกษาสำนักงาน ก.พ.</a:t>
            </a:r>
          </a:p>
        </p:txBody>
      </p:sp>
      <p:sp>
        <p:nvSpPr>
          <p:cNvPr id="9" name="ลูกศรลง 8"/>
          <p:cNvSpPr/>
          <p:nvPr/>
        </p:nvSpPr>
        <p:spPr>
          <a:xfrm>
            <a:off x="3786188" y="1571625"/>
            <a:ext cx="1285875" cy="5715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ท้ายกระดาษ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th-TH" smtClean="0"/>
              <a:t>สุวรรณ ชนะสงคราม ที่ปรึกษาสำนักงาน ก.พ.</a:t>
            </a:r>
            <a:endParaRPr lang="th-TH"/>
          </a:p>
        </p:txBody>
      </p:sp>
      <p:sp>
        <p:nvSpPr>
          <p:cNvPr id="3" name="ตัวยึดหมายเลขภาพนิ่ง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C1527F-D4BD-4C34-8A4E-FDCE8BB487B6}" type="slidenum">
              <a:rPr lang="th-TH" smtClean="0"/>
              <a:pPr>
                <a:defRPr/>
              </a:pPr>
              <a:t>5</a:t>
            </a:fld>
            <a:endParaRPr lang="th-TH"/>
          </a:p>
        </p:txBody>
      </p:sp>
      <p:sp>
        <p:nvSpPr>
          <p:cNvPr id="4" name="สี่เหลี่ยมมุมมน 3"/>
          <p:cNvSpPr/>
          <p:nvPr/>
        </p:nvSpPr>
        <p:spPr>
          <a:xfrm>
            <a:off x="1000100" y="500042"/>
            <a:ext cx="7786742" cy="100013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3600" dirty="0" smtClean="0"/>
              <a:t>กราบริหารราชการย่อมมีความเสี่ยงในทุกๆด้านเช่น</a:t>
            </a:r>
            <a:endParaRPr lang="th-TH" sz="3600" dirty="0"/>
          </a:p>
        </p:txBody>
      </p:sp>
      <p:sp>
        <p:nvSpPr>
          <p:cNvPr id="5" name="ลูกศรขวา 4"/>
          <p:cNvSpPr/>
          <p:nvPr/>
        </p:nvSpPr>
        <p:spPr>
          <a:xfrm>
            <a:off x="1571604" y="2071678"/>
            <a:ext cx="978408" cy="28575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ลูกศรขวา 7"/>
          <p:cNvSpPr/>
          <p:nvPr/>
        </p:nvSpPr>
        <p:spPr>
          <a:xfrm>
            <a:off x="1571604" y="5072074"/>
            <a:ext cx="978408" cy="28575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2786050" y="1785926"/>
            <a:ext cx="3571900" cy="857256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bg1"/>
                </a:solidFill>
              </a:rPr>
              <a:t>การบริหารงานบุคคล</a:t>
            </a:r>
            <a:endParaRPr lang="th-TH" dirty="0">
              <a:solidFill>
                <a:schemeClr val="bg1"/>
              </a:solidFill>
            </a:endParaRPr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2786050" y="2857496"/>
            <a:ext cx="3571900" cy="78581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>
                <a:solidFill>
                  <a:schemeClr val="bg1"/>
                </a:solidFill>
              </a:rPr>
              <a:t>การบริหารเงินและพัสดุ</a:t>
            </a:r>
            <a:endParaRPr lang="th-TH" dirty="0">
              <a:solidFill>
                <a:schemeClr val="bg1"/>
              </a:solidFill>
            </a:endParaRPr>
          </a:p>
        </p:txBody>
      </p:sp>
      <p:sp>
        <p:nvSpPr>
          <p:cNvPr id="11" name="สี่เหลี่ยมมุมมน 10"/>
          <p:cNvSpPr/>
          <p:nvPr/>
        </p:nvSpPr>
        <p:spPr>
          <a:xfrm>
            <a:off x="2786050" y="3857628"/>
            <a:ext cx="3571900" cy="78581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การบริหารเวลา</a:t>
            </a:r>
            <a:endParaRPr lang="th-TH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สี่เหลี่ยมมุมมน 11"/>
          <p:cNvSpPr/>
          <p:nvPr/>
        </p:nvSpPr>
        <p:spPr>
          <a:xfrm>
            <a:off x="2786050" y="4857760"/>
            <a:ext cx="3571900" cy="8572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บริหาร</a:t>
            </a:r>
            <a:r>
              <a:rPr lang="th-TH" b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ตนเองการ</a:t>
            </a:r>
            <a:endParaRPr lang="th-TH" b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ลูกศรขวา 12"/>
          <p:cNvSpPr/>
          <p:nvPr/>
        </p:nvSpPr>
        <p:spPr>
          <a:xfrm>
            <a:off x="1571604" y="3071810"/>
            <a:ext cx="978408" cy="28575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4" name="ลูกศรขวา 13"/>
          <p:cNvSpPr/>
          <p:nvPr/>
        </p:nvSpPr>
        <p:spPr>
          <a:xfrm>
            <a:off x="1571604" y="4071942"/>
            <a:ext cx="978408" cy="28575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ท้ายกระดาษ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th-TH" smtClean="0"/>
              <a:t>สุวรรณ ชนะสงคราม ที่ปรึกษาสำนักงาน ก.พ.</a:t>
            </a:r>
            <a:endParaRPr lang="th-TH"/>
          </a:p>
        </p:txBody>
      </p:sp>
      <p:sp>
        <p:nvSpPr>
          <p:cNvPr id="3" name="ตัวยึดหมายเลขภาพนิ่ง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C1527F-D4BD-4C34-8A4E-FDCE8BB487B6}" type="slidenum">
              <a:rPr lang="th-TH" smtClean="0"/>
              <a:pPr>
                <a:defRPr/>
              </a:pPr>
              <a:t>6</a:t>
            </a:fld>
            <a:endParaRPr lang="th-TH"/>
          </a:p>
        </p:txBody>
      </p:sp>
      <p:sp>
        <p:nvSpPr>
          <p:cNvPr id="4" name="สี่เหลี่ยมมุมมน 3"/>
          <p:cNvSpPr/>
          <p:nvPr/>
        </p:nvSpPr>
        <p:spPr>
          <a:xfrm>
            <a:off x="1000100" y="714356"/>
            <a:ext cx="7786742" cy="71438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การป้องกันและขจัดความเสี่ยงในการบริหารงานบุคคลควรยึดหลัก              คุณธรรมจริยธรรม เช่น</a:t>
            </a:r>
            <a:endParaRPr lang="th-TH" dirty="0"/>
          </a:p>
        </p:txBody>
      </p:sp>
      <p:sp>
        <p:nvSpPr>
          <p:cNvPr id="9" name="วงรี 8"/>
          <p:cNvSpPr/>
          <p:nvPr/>
        </p:nvSpPr>
        <p:spPr>
          <a:xfrm>
            <a:off x="3857620" y="1643050"/>
            <a:ext cx="2143140" cy="714380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พรหมวิหาร 4</a:t>
            </a:r>
            <a:endParaRPr lang="th-TH" dirty="0"/>
          </a:p>
        </p:txBody>
      </p:sp>
      <p:sp>
        <p:nvSpPr>
          <p:cNvPr id="14" name="สี่เหลี่ยมมุมมน 13"/>
          <p:cNvSpPr/>
          <p:nvPr/>
        </p:nvSpPr>
        <p:spPr>
          <a:xfrm>
            <a:off x="4000496" y="3571876"/>
            <a:ext cx="1785950" cy="642942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กรุณา</a:t>
            </a:r>
            <a:endParaRPr lang="th-TH" dirty="0"/>
          </a:p>
        </p:txBody>
      </p:sp>
      <p:sp>
        <p:nvSpPr>
          <p:cNvPr id="15" name="สี่เหลี่ยมมุมมน 14"/>
          <p:cNvSpPr/>
          <p:nvPr/>
        </p:nvSpPr>
        <p:spPr>
          <a:xfrm>
            <a:off x="3929058" y="2714620"/>
            <a:ext cx="1785950" cy="642942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เมตตา</a:t>
            </a:r>
            <a:endParaRPr lang="th-TH" dirty="0"/>
          </a:p>
        </p:txBody>
      </p:sp>
      <p:sp>
        <p:nvSpPr>
          <p:cNvPr id="16" name="สี่เหลี่ยมมุมมน 15"/>
          <p:cNvSpPr/>
          <p:nvPr/>
        </p:nvSpPr>
        <p:spPr>
          <a:xfrm>
            <a:off x="4000496" y="4572008"/>
            <a:ext cx="1785950" cy="642942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มุทิตา</a:t>
            </a:r>
            <a:endParaRPr lang="th-TH" dirty="0"/>
          </a:p>
        </p:txBody>
      </p:sp>
      <p:sp>
        <p:nvSpPr>
          <p:cNvPr id="18" name="สี่เหลี่ยมมุมมน 17"/>
          <p:cNvSpPr/>
          <p:nvPr/>
        </p:nvSpPr>
        <p:spPr>
          <a:xfrm>
            <a:off x="4000496" y="5572140"/>
            <a:ext cx="1785950" cy="642942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อุเบกขา</a:t>
            </a:r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ท้ายกระดาษ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th-TH" smtClean="0"/>
              <a:t>สุวรรณ ชนะสงคราม ที่ปรึกษาสำนักงาน ก.พ.</a:t>
            </a:r>
            <a:endParaRPr lang="th-TH"/>
          </a:p>
        </p:txBody>
      </p:sp>
      <p:sp>
        <p:nvSpPr>
          <p:cNvPr id="3" name="ตัวยึดหมายเลขภาพนิ่ง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C1527F-D4BD-4C34-8A4E-FDCE8BB487B6}" type="slidenum">
              <a:rPr lang="th-TH" smtClean="0"/>
              <a:pPr>
                <a:defRPr/>
              </a:pPr>
              <a:t>7</a:t>
            </a:fld>
            <a:endParaRPr lang="th-TH"/>
          </a:p>
        </p:txBody>
      </p:sp>
      <p:sp>
        <p:nvSpPr>
          <p:cNvPr id="4" name="วงรี 3"/>
          <p:cNvSpPr/>
          <p:nvPr/>
        </p:nvSpPr>
        <p:spPr>
          <a:xfrm>
            <a:off x="4000496" y="1000108"/>
            <a:ext cx="2000264" cy="714380"/>
          </a:xfrm>
          <a:prstGeom prst="ellipse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003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err="1" smtClean="0"/>
              <a:t>สังคห</a:t>
            </a:r>
            <a:r>
              <a:rPr lang="th-TH" dirty="0" smtClean="0"/>
              <a:t>วัตถุ 4</a:t>
            </a:r>
            <a:endParaRPr lang="th-TH" dirty="0"/>
          </a:p>
        </p:txBody>
      </p:sp>
      <p:sp>
        <p:nvSpPr>
          <p:cNvPr id="5" name="สี่เหลี่ยมมุมมน 4"/>
          <p:cNvSpPr/>
          <p:nvPr/>
        </p:nvSpPr>
        <p:spPr>
          <a:xfrm>
            <a:off x="4071934" y="3143248"/>
            <a:ext cx="1785950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ปิยวาจา</a:t>
            </a:r>
            <a:endParaRPr lang="th-TH" dirty="0"/>
          </a:p>
        </p:txBody>
      </p:sp>
      <p:sp>
        <p:nvSpPr>
          <p:cNvPr id="6" name="สี่เหลี่ยมมุมมน 5"/>
          <p:cNvSpPr/>
          <p:nvPr/>
        </p:nvSpPr>
        <p:spPr>
          <a:xfrm>
            <a:off x="4071934" y="2143116"/>
            <a:ext cx="1785950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ทาน</a:t>
            </a:r>
            <a:endParaRPr lang="th-TH" dirty="0"/>
          </a:p>
        </p:txBody>
      </p:sp>
      <p:sp>
        <p:nvSpPr>
          <p:cNvPr id="7" name="สี่เหลี่ยมมุมมน 6"/>
          <p:cNvSpPr/>
          <p:nvPr/>
        </p:nvSpPr>
        <p:spPr>
          <a:xfrm>
            <a:off x="4071934" y="4286256"/>
            <a:ext cx="1785950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err="1" smtClean="0"/>
              <a:t>อัตถ</a:t>
            </a:r>
            <a:r>
              <a:rPr lang="th-TH" dirty="0" smtClean="0"/>
              <a:t>จริยา</a:t>
            </a:r>
            <a:endParaRPr lang="th-TH" dirty="0"/>
          </a:p>
        </p:txBody>
      </p:sp>
      <p:sp>
        <p:nvSpPr>
          <p:cNvPr id="8" name="สี่เหลี่ยมมุมมน 7"/>
          <p:cNvSpPr/>
          <p:nvPr/>
        </p:nvSpPr>
        <p:spPr>
          <a:xfrm>
            <a:off x="4000496" y="5429264"/>
            <a:ext cx="1785950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err="1" smtClean="0"/>
              <a:t>สมานัตต</a:t>
            </a:r>
            <a:r>
              <a:rPr lang="th-TH" dirty="0" smtClean="0"/>
              <a:t>ตา</a:t>
            </a:r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ท้ายกระดาษ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th-TH" smtClean="0"/>
              <a:t>สุวรรณ ชนะสงคราม ที่ปรึกษาสำนักงาน ก.พ.</a:t>
            </a:r>
            <a:endParaRPr lang="th-TH"/>
          </a:p>
        </p:txBody>
      </p:sp>
      <p:sp>
        <p:nvSpPr>
          <p:cNvPr id="3" name="ตัวยึดหมายเลขภาพนิ่ง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C1527F-D4BD-4C34-8A4E-FDCE8BB487B6}" type="slidenum">
              <a:rPr lang="th-TH" smtClean="0"/>
              <a:pPr>
                <a:defRPr/>
              </a:pPr>
              <a:t>8</a:t>
            </a:fld>
            <a:endParaRPr lang="th-TH"/>
          </a:p>
        </p:txBody>
      </p:sp>
      <p:sp>
        <p:nvSpPr>
          <p:cNvPr id="4" name="สี่เหลี่ยมมุมมน 3"/>
          <p:cNvSpPr/>
          <p:nvPr/>
        </p:nvSpPr>
        <p:spPr>
          <a:xfrm>
            <a:off x="2786050" y="571480"/>
            <a:ext cx="4214842" cy="121444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ละเว้นจากอคติ 4</a:t>
            </a:r>
            <a:endParaRPr lang="th-TH" dirty="0"/>
          </a:p>
        </p:txBody>
      </p:sp>
      <p:sp>
        <p:nvSpPr>
          <p:cNvPr id="5" name="ลูกศรขวา 4"/>
          <p:cNvSpPr/>
          <p:nvPr/>
        </p:nvSpPr>
        <p:spPr>
          <a:xfrm>
            <a:off x="1285852" y="3286124"/>
            <a:ext cx="978408" cy="484632"/>
          </a:xfrm>
          <a:prstGeom prst="rightArrow">
            <a:avLst/>
          </a:prstGeom>
          <a:solidFill>
            <a:srgbClr val="0000CC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ลูกศรขวา 6"/>
          <p:cNvSpPr/>
          <p:nvPr/>
        </p:nvSpPr>
        <p:spPr>
          <a:xfrm>
            <a:off x="1285852" y="2357430"/>
            <a:ext cx="978408" cy="484632"/>
          </a:xfrm>
          <a:prstGeom prst="rightArrow">
            <a:avLst/>
          </a:prstGeom>
          <a:solidFill>
            <a:srgbClr val="0000CC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ลูกศรขวา 7"/>
          <p:cNvSpPr/>
          <p:nvPr/>
        </p:nvSpPr>
        <p:spPr>
          <a:xfrm>
            <a:off x="1285852" y="4357694"/>
            <a:ext cx="978408" cy="484632"/>
          </a:xfrm>
          <a:prstGeom prst="rightArrow">
            <a:avLst/>
          </a:prstGeom>
          <a:solidFill>
            <a:srgbClr val="0000CC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9" name="ลูกศรขวา 8"/>
          <p:cNvSpPr/>
          <p:nvPr/>
        </p:nvSpPr>
        <p:spPr>
          <a:xfrm>
            <a:off x="1285852" y="5429264"/>
            <a:ext cx="978408" cy="484632"/>
          </a:xfrm>
          <a:prstGeom prst="rightArrow">
            <a:avLst/>
          </a:prstGeom>
          <a:solidFill>
            <a:srgbClr val="0000CC"/>
          </a:solidFill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4" name="สี่เหลี่ยมมุมมน 13"/>
          <p:cNvSpPr/>
          <p:nvPr/>
        </p:nvSpPr>
        <p:spPr>
          <a:xfrm>
            <a:off x="3571868" y="2143116"/>
            <a:ext cx="2714644" cy="8572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ฉันทาคติ</a:t>
            </a:r>
            <a:endParaRPr lang="th-TH" dirty="0"/>
          </a:p>
        </p:txBody>
      </p:sp>
      <p:sp>
        <p:nvSpPr>
          <p:cNvPr id="15" name="สี่เหลี่ยมมุมมน 14"/>
          <p:cNvSpPr/>
          <p:nvPr/>
        </p:nvSpPr>
        <p:spPr>
          <a:xfrm>
            <a:off x="3571868" y="3214686"/>
            <a:ext cx="2714644" cy="785818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โทสาคติ</a:t>
            </a:r>
            <a:endParaRPr lang="th-TH" dirty="0"/>
          </a:p>
        </p:txBody>
      </p:sp>
      <p:sp>
        <p:nvSpPr>
          <p:cNvPr id="16" name="สี่เหลี่ยมมุมมน 15"/>
          <p:cNvSpPr/>
          <p:nvPr/>
        </p:nvSpPr>
        <p:spPr>
          <a:xfrm>
            <a:off x="3643306" y="4214818"/>
            <a:ext cx="2571768" cy="8572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โมหาคติ</a:t>
            </a:r>
            <a:endParaRPr lang="th-TH" dirty="0"/>
          </a:p>
        </p:txBody>
      </p:sp>
      <p:sp>
        <p:nvSpPr>
          <p:cNvPr id="17" name="สี่เหลี่ยมมุมมน 16"/>
          <p:cNvSpPr/>
          <p:nvPr/>
        </p:nvSpPr>
        <p:spPr>
          <a:xfrm>
            <a:off x="3643306" y="5214950"/>
            <a:ext cx="2571768" cy="85725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ภยาคติ</a:t>
            </a:r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ท้ายกระดาษ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th-TH" smtClean="0"/>
              <a:t>สุวรรณ ชนะสงคราม ที่ปรึกษาสำนักงาน ก.พ.</a:t>
            </a:r>
            <a:endParaRPr lang="th-TH"/>
          </a:p>
        </p:txBody>
      </p:sp>
      <p:sp>
        <p:nvSpPr>
          <p:cNvPr id="3" name="ตัวยึดหมายเลขภาพนิ่ง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C1527F-D4BD-4C34-8A4E-FDCE8BB487B6}" type="slidenum">
              <a:rPr lang="th-TH" smtClean="0"/>
              <a:pPr>
                <a:defRPr/>
              </a:pPr>
              <a:t>9</a:t>
            </a:fld>
            <a:endParaRPr lang="th-TH" dirty="0"/>
          </a:p>
        </p:txBody>
      </p:sp>
      <p:sp>
        <p:nvSpPr>
          <p:cNvPr id="4" name="สี่เหลี่ยมมุมมน 3"/>
          <p:cNvSpPr/>
          <p:nvPr/>
        </p:nvSpPr>
        <p:spPr>
          <a:xfrm>
            <a:off x="1500166" y="785794"/>
            <a:ext cx="6500858" cy="1000132"/>
          </a:xfrm>
          <a:prstGeom prst="roundRect">
            <a:avLst/>
          </a:prstGeom>
          <a:solidFill>
            <a:srgbClr val="00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การป้องกันและขจัดความเสี่ยงในการบริหารพัสดุ ควรยึดหลักคุณธรรม จริยธรรม เช่น</a:t>
            </a:r>
            <a:endParaRPr lang="th-TH" dirty="0"/>
          </a:p>
        </p:txBody>
      </p:sp>
      <p:sp>
        <p:nvSpPr>
          <p:cNvPr id="7" name="วงรี 6"/>
          <p:cNvSpPr/>
          <p:nvPr/>
        </p:nvSpPr>
        <p:spPr>
          <a:xfrm>
            <a:off x="5857884" y="3571876"/>
            <a:ext cx="1714512" cy="71438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h-TH" dirty="0" err="1" smtClean="0"/>
              <a:t>อโลภะ</a:t>
            </a:r>
            <a:endParaRPr lang="th-TH" dirty="0"/>
          </a:p>
        </p:txBody>
      </p:sp>
      <p:sp>
        <p:nvSpPr>
          <p:cNvPr id="8" name="วงรี 7"/>
          <p:cNvSpPr/>
          <p:nvPr/>
        </p:nvSpPr>
        <p:spPr>
          <a:xfrm>
            <a:off x="7286644" y="4071942"/>
            <a:ext cx="1571636" cy="714380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err="1" smtClean="0"/>
              <a:t>อโท</a:t>
            </a:r>
            <a:r>
              <a:rPr lang="th-TH" dirty="0" smtClean="0"/>
              <a:t>สะ</a:t>
            </a:r>
            <a:endParaRPr lang="th-TH" dirty="0"/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3143240" y="2214554"/>
            <a:ext cx="2143140" cy="857256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ยึดความซื่อสัตย์สุจริต</a:t>
            </a:r>
            <a:endParaRPr lang="th-TH" dirty="0"/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3143240" y="3429000"/>
            <a:ext cx="2143140" cy="857256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ยึดกุศลมูล 3</a:t>
            </a:r>
            <a:endParaRPr lang="th-TH" dirty="0"/>
          </a:p>
        </p:txBody>
      </p:sp>
      <p:sp>
        <p:nvSpPr>
          <p:cNvPr id="11" name="วงรี 10"/>
          <p:cNvSpPr/>
          <p:nvPr/>
        </p:nvSpPr>
        <p:spPr>
          <a:xfrm>
            <a:off x="7000892" y="2857496"/>
            <a:ext cx="1714544" cy="71438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err="1" smtClean="0"/>
              <a:t>อโม</a:t>
            </a:r>
            <a:r>
              <a:rPr lang="th-TH" dirty="0" smtClean="0"/>
              <a:t>หะ</a:t>
            </a:r>
            <a:endParaRPr lang="th-TH" dirty="0"/>
          </a:p>
        </p:txBody>
      </p:sp>
      <p:sp>
        <p:nvSpPr>
          <p:cNvPr id="12" name="ลูกศรขวา 11"/>
          <p:cNvSpPr/>
          <p:nvPr/>
        </p:nvSpPr>
        <p:spPr>
          <a:xfrm>
            <a:off x="5429256" y="3929066"/>
            <a:ext cx="357190" cy="714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" name="สี่เหลี่ยมมุมมน 12"/>
          <p:cNvSpPr/>
          <p:nvPr/>
        </p:nvSpPr>
        <p:spPr>
          <a:xfrm>
            <a:off x="3143240" y="4786322"/>
            <a:ext cx="2143140" cy="857256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dirty="0" smtClean="0"/>
              <a:t>มีหิริโอตตัปปะ</a:t>
            </a:r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3436</TotalTime>
  <Words>374</Words>
  <Application>Microsoft Office PowerPoint</Application>
  <PresentationFormat>นำเสนอทางหน้าจอ (4:3)</PresentationFormat>
  <Paragraphs>104</Paragraphs>
  <Slides>11</Slides>
  <Notes>2</Notes>
  <HiddenSlides>0</HiddenSlides>
  <MMClips>0</MMClips>
  <ScaleCrop>false</ScaleCrop>
  <HeadingPairs>
    <vt:vector size="6" baseType="variant">
      <vt:variant>
        <vt:lpstr>ชุดรูปแบบ</vt:lpstr>
      </vt:variant>
      <vt:variant>
        <vt:i4>1</vt:i4>
      </vt:variant>
      <vt:variant>
        <vt:lpstr>เซิร์ฟเวอร์ OLE ฝังตัว</vt:lpstr>
      </vt:variant>
      <vt:variant>
        <vt:i4>1</vt:i4>
      </vt:variant>
      <vt:variant>
        <vt:lpstr>ชื่อเรื่องภาพนิ่ง</vt:lpstr>
      </vt:variant>
      <vt:variant>
        <vt:i4>11</vt:i4>
      </vt:variant>
    </vt:vector>
  </HeadingPairs>
  <TitlesOfParts>
    <vt:vector size="13" baseType="lpstr">
      <vt:lpstr>Pixel</vt:lpstr>
      <vt:lpstr>Clip</vt:lpstr>
      <vt:lpstr>ภาพนิ่ง 1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ภาพนิ่ง 10</vt:lpstr>
      <vt:lpstr>ภาพนิ่ง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ไม่มีชื่อเรื่องภาพนิ่ง</dc:title>
  <dc:creator>Admin</dc:creator>
  <cp:lastModifiedBy>acer00656</cp:lastModifiedBy>
  <cp:revision>274</cp:revision>
  <cp:lastPrinted>2007-05-18T10:01:22Z</cp:lastPrinted>
  <dcterms:created xsi:type="dcterms:W3CDTF">2002-11-14T06:03:15Z</dcterms:created>
  <dcterms:modified xsi:type="dcterms:W3CDTF">2017-03-24T08:58:32Z</dcterms:modified>
</cp:coreProperties>
</file>