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12672" r:id="rId3"/>
    <p:sldId id="12668" r:id="rId4"/>
    <p:sldId id="12671" r:id="rId5"/>
    <p:sldId id="12654" r:id="rId6"/>
    <p:sldId id="12653" r:id="rId7"/>
    <p:sldId id="12655" r:id="rId8"/>
    <p:sldId id="12674" r:id="rId9"/>
    <p:sldId id="12675" r:id="rId10"/>
    <p:sldId id="12676" r:id="rId11"/>
    <p:sldId id="12651" r:id="rId12"/>
    <p:sldId id="12673" r:id="rId13"/>
    <p:sldId id="310" r:id="rId14"/>
    <p:sldId id="315" r:id="rId15"/>
    <p:sldId id="316" r:id="rId16"/>
    <p:sldId id="317" r:id="rId17"/>
    <p:sldId id="313" r:id="rId18"/>
  </p:sldIdLst>
  <p:sldSz cx="12192000" cy="6858000"/>
  <p:notesSz cx="6858000" cy="9144000"/>
  <p:embeddedFontLst>
    <p:embeddedFont>
      <p:font typeface="Chulabhorn Likit Display Medium" panose="00000600000000000000" pitchFamily="50" charset="-34"/>
      <p:regular r:id="rId21"/>
    </p:embeddedFont>
    <p:embeddedFont>
      <p:font typeface="DB Helvethaica X 75 Bd" panose="02000506090000020004" pitchFamily="2" charset="-34"/>
      <p:bold r:id="rId22"/>
    </p:embeddedFont>
    <p:embeddedFont>
      <p:font typeface="DB Helvethaica X 86 BlkIt" panose="02000506090000020004" pitchFamily="2" charset="-34"/>
      <p:boldItalic r:id="rId23"/>
    </p:embeddedFont>
    <p:embeddedFont>
      <p:font typeface="Montserrat Medium" panose="00000600000000000000" pitchFamily="2" charset="0"/>
      <p:regular r:id="rId24"/>
      <p:italic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TH K2D July8" panose="02000506000000020004" pitchFamily="2" charset="-34"/>
      <p:regular r:id="rId30"/>
      <p:bold r:id="rId31"/>
      <p:italic r:id="rId32"/>
      <p:bold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7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B731F"/>
    <a:srgbClr val="000066"/>
    <a:srgbClr val="1C0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891" autoAdjust="0"/>
  </p:normalViewPr>
  <p:slideViewPr>
    <p:cSldViewPr snapToGrid="0" showGuides="1">
      <p:cViewPr>
        <p:scale>
          <a:sx n="100" d="100"/>
          <a:sy n="100" d="100"/>
        </p:scale>
        <p:origin x="798" y="-504"/>
      </p:cViewPr>
      <p:guideLst>
        <p:guide orient="horz" pos="2172"/>
        <p:guide pos="37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</a:defRPr>
            </a:lvl1pPr>
          </a:lstStyle>
          <a:p>
            <a:fld id="{EAF74D56-A251-4BEE-8219-186167AEECCA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</a:defRPr>
            </a:lvl1pPr>
          </a:lstStyle>
          <a:p>
            <a:fld id="{72762ADA-4D0E-4413-A6F6-7CD4DE7B5C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 Medium" panose="00000600000000000000" charset="0"/>
        <a:ea typeface="Montserrat Medium" panose="00000600000000000000" charset="0"/>
        <a:cs typeface="Montserrat Medium" panose="000006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 Medium" panose="00000600000000000000" charset="0"/>
        <a:ea typeface="Montserrat Medium" panose="00000600000000000000" charset="0"/>
        <a:cs typeface="Montserrat Medium" panose="000006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 Medium" panose="00000600000000000000" charset="0"/>
        <a:ea typeface="Montserrat Medium" panose="00000600000000000000" charset="0"/>
        <a:cs typeface="Montserrat Medium" panose="000006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 Medium" panose="00000600000000000000" charset="0"/>
        <a:ea typeface="Montserrat Medium" panose="00000600000000000000" charset="0"/>
        <a:cs typeface="Montserrat Medium" panose="000006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 Medium" panose="00000600000000000000" charset="0"/>
        <a:ea typeface="Montserrat Medium" panose="00000600000000000000" charset="0"/>
        <a:cs typeface="Montserrat Medium" panose="000006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62ADA-4D0E-4413-A6F6-7CD4DE7B5C3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22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10FAE-75BE-8367-14D6-D5CC8BEC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76CE411-AF7B-3015-7ACA-4C91C4D95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C1FD4F3-75A4-4E42-0D94-665A95059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D44673-F77B-0011-8601-4CF4093E27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51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62ADA-4D0E-4413-A6F6-7CD4DE7B5C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684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628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4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38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6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98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6DC4B-94DF-E807-AC27-F602C6D7B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4D9E4D1-B8D1-F907-4744-515A78B1C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0768853-721C-5E2C-204D-ADE20A382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A12664-FDF8-B036-5023-4A0E39802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176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C7368-95AC-F62D-B345-6B6318AD2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1D354C-3AE2-78FA-C4C4-B63BFC391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388F11E-F120-B3B6-9940-0AA9F5A48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F9DE91-9E84-8FF4-9362-1EE2ECD6C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69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57229" y="195322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32997" y="195322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91944" y="195322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67711" y="195322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543479" y="195322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657229" y="342900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132997" y="342900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591944" y="342900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067711" y="342900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543479" y="342900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Rectangle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cs typeface="Montserrat Medium" panose="00000600000000000000" charset="0"/>
              </a:defRPr>
            </a:lvl1pPr>
          </a:lstStyle>
          <a:p>
            <a:fld id="{47C820B1-1F48-7A42-99B8-9603D6A23376}" type="slidenum">
              <a:rPr lang="x-none" altLang="x-none"/>
              <a:t>‹#›</a:t>
            </a:fld>
            <a:endParaRPr lang="x-none" alt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A9A6228-21A4-46C9-A5A6-DDBF509A5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53411" y="-1194923"/>
            <a:ext cx="17311868" cy="929817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08ADD-B077-4DE2-A1CA-5E67A187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532C-5897-4D98-B18A-B95B67FBFEAF}" type="datetimeFigureOut">
              <a:rPr lang="en-US" smtClean="0"/>
              <a:t>02/12/2024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9BB9C-A6E5-4626-9392-723FE918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78F67-158E-4FF0-AFCC-563EA50A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4200-1AB7-48D6-95B8-046BBF106B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F487E8D-4BB6-4E7C-82DF-EA633765AC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24896" y="-903525"/>
            <a:ext cx="6066548" cy="6066548"/>
          </a:xfrm>
          <a:custGeom>
            <a:avLst/>
            <a:gdLst>
              <a:gd name="connsiteX0" fmla="*/ 1155700 w 2311400"/>
              <a:gd name="connsiteY0" fmla="*/ 0 h 2311400"/>
              <a:gd name="connsiteX1" fmla="*/ 2311400 w 2311400"/>
              <a:gd name="connsiteY1" fmla="*/ 1155700 h 2311400"/>
              <a:gd name="connsiteX2" fmla="*/ 1155700 w 2311400"/>
              <a:gd name="connsiteY2" fmla="*/ 2311400 h 2311400"/>
              <a:gd name="connsiteX3" fmla="*/ 0 w 2311400"/>
              <a:gd name="connsiteY3" fmla="*/ 1155700 h 2311400"/>
              <a:gd name="connsiteX4" fmla="*/ 1155700 w 2311400"/>
              <a:gd name="connsiteY4" fmla="*/ 0 h 23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2311400">
                <a:moveTo>
                  <a:pt x="1155700" y="0"/>
                </a:moveTo>
                <a:cubicBezTo>
                  <a:pt x="1793975" y="0"/>
                  <a:pt x="2311400" y="517425"/>
                  <a:pt x="2311400" y="1155700"/>
                </a:cubicBezTo>
                <a:cubicBezTo>
                  <a:pt x="2311400" y="1793975"/>
                  <a:pt x="1793975" y="2311400"/>
                  <a:pt x="1155700" y="2311400"/>
                </a:cubicBezTo>
                <a:cubicBezTo>
                  <a:pt x="517425" y="2311400"/>
                  <a:pt x="0" y="1793975"/>
                  <a:pt x="0" y="1155700"/>
                </a:cubicBezTo>
                <a:cubicBezTo>
                  <a:pt x="0" y="517425"/>
                  <a:pt x="517425" y="0"/>
                  <a:pt x="1155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</a:defRPr>
            </a:lvl1pPr>
          </a:lstStyle>
          <a:p>
            <a:fld id="{B3552431-CB9A-4ED2-994E-20E94915391C}" type="datetimeFigureOut">
              <a:rPr lang="zh-CN" altLang="en-US" smtClean="0"/>
              <a:t>2024/2/12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</a:defRPr>
            </a:lvl1pPr>
          </a:lstStyle>
          <a:p>
            <a:fld id="{ADAF9CB7-87E6-4CB8-8ED0-E43A0713A6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anose="00000600000000000000" charset="0"/>
          <a:ea typeface="Montserrat Medium" panose="00000600000000000000" charset="0"/>
          <a:cs typeface="Montserrat Medium" panose="000006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charset="0"/>
          <a:ea typeface="Montserrat Medium" panose="00000600000000000000" charset="0"/>
          <a:cs typeface="Montserrat Medium" panose="000006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charset="0"/>
          <a:ea typeface="Montserrat Medium" panose="00000600000000000000" charset="0"/>
          <a:cs typeface="Montserrat Medium" panose="000006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charset="0"/>
          <a:ea typeface="Montserrat Medium" panose="00000600000000000000" charset="0"/>
          <a:cs typeface="Montserrat Medium" panose="000006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charset="0"/>
          <a:ea typeface="Montserrat Medium" panose="00000600000000000000" charset="0"/>
          <a:cs typeface="Montserrat Medium" panose="000006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charset="0"/>
          <a:ea typeface="Montserrat Medium" panose="00000600000000000000" charset="0"/>
          <a:cs typeface="Montserrat Medium" panose="000006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pacrr.dopa.go.th/moral_district/app/user/index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pacrr.dopa.go.th/moral_district/app/user/index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16057" y="2680315"/>
            <a:ext cx="48638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8000" b="1" dirty="0">
                <a:latin typeface="DB Helvethaica X 75 Bd" panose="02000506090000020004" pitchFamily="2" charset="-34"/>
                <a:ea typeface="Montserrat Medium" panose="00000600000000000000" charset="0"/>
                <a:cs typeface="DB Helvethaica X 75 Bd" panose="02000506090000020004" pitchFamily="2" charset="-34"/>
                <a:sym typeface="字魂36号-正文宋楷" panose="02000000000000000000" pitchFamily="2" charset="-122"/>
              </a:rPr>
              <a:t>อำเภอคุณธรรม</a:t>
            </a:r>
            <a:endParaRPr lang="zh-CN" altLang="en-US" sz="8000" b="1" dirty="0">
              <a:latin typeface="DB Helvethaica X 75 Bd" panose="02000506090000020004" pitchFamily="2" charset="-34"/>
              <a:ea typeface="Montserrat Medium" panose="00000600000000000000" charset="0"/>
              <a:cs typeface="DB Helvethaica X 75 Bd" panose="02000506090000020004" pitchFamily="2" charset="-34"/>
              <a:sym typeface="字魂36号-正文宋楷" panose="02000000000000000000" pitchFamily="2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73077" y="4003754"/>
            <a:ext cx="3143250" cy="55181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zh-CN" sz="2800" b="1" dirty="0">
                <a:latin typeface="Chulabhorn Likit Display Medium" panose="00000600000000000000" pitchFamily="50" charset="-34"/>
                <a:ea typeface="Montserrat Medium" panose="00000600000000000000" charset="0"/>
                <a:cs typeface="Chulabhorn Likit Display Medium" panose="00000600000000000000" pitchFamily="50" charset="-34"/>
                <a:sym typeface="字魂36号-正文宋楷" panose="02000000000000000000" pitchFamily="2" charset="-122"/>
              </a:rPr>
              <a:t>กรมการปกครอง</a:t>
            </a:r>
            <a:endParaRPr lang="zh-CN" altLang="en-US" sz="2800" b="1" dirty="0">
              <a:latin typeface="Chulabhorn Likit Display Medium" panose="00000600000000000000" pitchFamily="50" charset="-34"/>
              <a:ea typeface="Montserrat Medium" panose="00000600000000000000" charset="0"/>
              <a:cs typeface="Chulabhorn Likit Display Medium" panose="00000600000000000000" pitchFamily="50" charset="-34"/>
              <a:sym typeface="字魂36号-正文宋楷" panose="02000000000000000000" pitchFamily="2" charset="-122"/>
            </a:endParaRPr>
          </a:p>
        </p:txBody>
      </p:sp>
      <p:pic>
        <p:nvPicPr>
          <p:cNvPr id="2" name="图片 40">
            <a:extLst>
              <a:ext uri="{FF2B5EF4-FFF2-40B4-BE49-F238E27FC236}">
                <a16:creationId xmlns:a16="http://schemas.microsoft.com/office/drawing/2014/main" id="{379F0C85-5772-9D23-9759-4D86099E8A84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 l="1207" t="11636" r="8863" b="23531"/>
          <a:stretch>
            <a:fillRect/>
          </a:stretch>
        </p:blipFill>
        <p:spPr>
          <a:xfrm rot="18046219">
            <a:off x="2940721" y="-1082069"/>
            <a:ext cx="15604541" cy="7397412"/>
          </a:xfrm>
          <a:custGeom>
            <a:avLst/>
            <a:gdLst>
              <a:gd name="connsiteX0" fmla="*/ 6865148 w 12196133"/>
              <a:gd name="connsiteY0" fmla="*/ 4928132 h 5781639"/>
              <a:gd name="connsiteX1" fmla="*/ 7196197 w 12196133"/>
              <a:gd name="connsiteY1" fmla="*/ 5132934 h 5781639"/>
              <a:gd name="connsiteX2" fmla="*/ 7054233 w 12196133"/>
              <a:gd name="connsiteY2" fmla="*/ 5699513 h 5781639"/>
              <a:gd name="connsiteX3" fmla="*/ 7010745 w 12196133"/>
              <a:gd name="connsiteY3" fmla="*/ 5725194 h 5781639"/>
              <a:gd name="connsiteX4" fmla="*/ 6446048 w 12196133"/>
              <a:gd name="connsiteY4" fmla="*/ 5575924 h 5781639"/>
              <a:gd name="connsiteX5" fmla="*/ 6588011 w 12196133"/>
              <a:gd name="connsiteY5" fmla="*/ 5009346 h 5781639"/>
              <a:gd name="connsiteX6" fmla="*/ 6631499 w 12196133"/>
              <a:gd name="connsiteY6" fmla="*/ 4983665 h 5781639"/>
              <a:gd name="connsiteX7" fmla="*/ 6865148 w 12196133"/>
              <a:gd name="connsiteY7" fmla="*/ 4928132 h 5781639"/>
              <a:gd name="connsiteX8" fmla="*/ 462451 w 12196133"/>
              <a:gd name="connsiteY8" fmla="*/ 4601956 h 5781639"/>
              <a:gd name="connsiteX9" fmla="*/ 678057 w 12196133"/>
              <a:gd name="connsiteY9" fmla="*/ 4735340 h 5781639"/>
              <a:gd name="connsiteX10" fmla="*/ 678057 w 12196133"/>
              <a:gd name="connsiteY10" fmla="*/ 4735341 h 5781639"/>
              <a:gd name="connsiteX11" fmla="*/ 585598 w 12196133"/>
              <a:gd name="connsiteY11" fmla="*/ 5104344 h 5781639"/>
              <a:gd name="connsiteX12" fmla="*/ 405852 w 12196133"/>
              <a:gd name="connsiteY12" fmla="*/ 5210489 h 5781639"/>
              <a:gd name="connsiteX13" fmla="*/ 38074 w 12196133"/>
              <a:gd name="connsiteY13" fmla="*/ 5113273 h 5781639"/>
              <a:gd name="connsiteX14" fmla="*/ 38073 w 12196133"/>
              <a:gd name="connsiteY14" fmla="*/ 5113273 h 5781639"/>
              <a:gd name="connsiteX15" fmla="*/ 130533 w 12196133"/>
              <a:gd name="connsiteY15" fmla="*/ 4744270 h 5781639"/>
              <a:gd name="connsiteX16" fmla="*/ 310279 w 12196133"/>
              <a:gd name="connsiteY16" fmla="*/ 4638124 h 5781639"/>
              <a:gd name="connsiteX17" fmla="*/ 462451 w 12196133"/>
              <a:gd name="connsiteY17" fmla="*/ 4601956 h 5781639"/>
              <a:gd name="connsiteX18" fmla="*/ 5265062 w 12196133"/>
              <a:gd name="connsiteY18" fmla="*/ 3815080 h 5781639"/>
              <a:gd name="connsiteX19" fmla="*/ 5480670 w 12196133"/>
              <a:gd name="connsiteY19" fmla="*/ 3948464 h 5781639"/>
              <a:gd name="connsiteX20" fmla="*/ 5388211 w 12196133"/>
              <a:gd name="connsiteY20" fmla="*/ 4317467 h 5781639"/>
              <a:gd name="connsiteX21" fmla="*/ 5208465 w 12196133"/>
              <a:gd name="connsiteY21" fmla="*/ 4423613 h 5781639"/>
              <a:gd name="connsiteX22" fmla="*/ 4840686 w 12196133"/>
              <a:gd name="connsiteY22" fmla="*/ 4326396 h 5781639"/>
              <a:gd name="connsiteX23" fmla="*/ 4933145 w 12196133"/>
              <a:gd name="connsiteY23" fmla="*/ 3957393 h 5781639"/>
              <a:gd name="connsiteX24" fmla="*/ 5112891 w 12196133"/>
              <a:gd name="connsiteY24" fmla="*/ 3851247 h 5781639"/>
              <a:gd name="connsiteX25" fmla="*/ 5265062 w 12196133"/>
              <a:gd name="connsiteY25" fmla="*/ 3815080 h 5781639"/>
              <a:gd name="connsiteX26" fmla="*/ 4003399 w 12196133"/>
              <a:gd name="connsiteY26" fmla="*/ 2518520 h 5781639"/>
              <a:gd name="connsiteX27" fmla="*/ 4219005 w 12196133"/>
              <a:gd name="connsiteY27" fmla="*/ 2651904 h 5781639"/>
              <a:gd name="connsiteX28" fmla="*/ 4126546 w 12196133"/>
              <a:gd name="connsiteY28" fmla="*/ 3020907 h 5781639"/>
              <a:gd name="connsiteX29" fmla="*/ 1252061 w 12196133"/>
              <a:gd name="connsiteY29" fmla="*/ 4718392 h 5781639"/>
              <a:gd name="connsiteX30" fmla="*/ 884282 w 12196133"/>
              <a:gd name="connsiteY30" fmla="*/ 4621175 h 5781639"/>
              <a:gd name="connsiteX31" fmla="*/ 884283 w 12196133"/>
              <a:gd name="connsiteY31" fmla="*/ 4621175 h 5781639"/>
              <a:gd name="connsiteX32" fmla="*/ 976742 w 12196133"/>
              <a:gd name="connsiteY32" fmla="*/ 4252172 h 5781639"/>
              <a:gd name="connsiteX33" fmla="*/ 3851227 w 12196133"/>
              <a:gd name="connsiteY33" fmla="*/ 2554687 h 5781639"/>
              <a:gd name="connsiteX34" fmla="*/ 4003399 w 12196133"/>
              <a:gd name="connsiteY34" fmla="*/ 2518520 h 5781639"/>
              <a:gd name="connsiteX35" fmla="*/ 7820748 w 12196133"/>
              <a:gd name="connsiteY35" fmla="*/ 2313082 h 5781639"/>
              <a:gd name="connsiteX36" fmla="*/ 8036355 w 12196133"/>
              <a:gd name="connsiteY36" fmla="*/ 2446466 h 5781639"/>
              <a:gd name="connsiteX37" fmla="*/ 7943895 w 12196133"/>
              <a:gd name="connsiteY37" fmla="*/ 2815469 h 5781639"/>
              <a:gd name="connsiteX38" fmla="*/ 6055113 w 12196133"/>
              <a:gd name="connsiteY38" fmla="*/ 3930861 h 5781639"/>
              <a:gd name="connsiteX39" fmla="*/ 5687336 w 12196133"/>
              <a:gd name="connsiteY39" fmla="*/ 3833644 h 5781639"/>
              <a:gd name="connsiteX40" fmla="*/ 5779794 w 12196133"/>
              <a:gd name="connsiteY40" fmla="*/ 3464642 h 5781639"/>
              <a:gd name="connsiteX41" fmla="*/ 7668577 w 12196133"/>
              <a:gd name="connsiteY41" fmla="*/ 2349250 h 5781639"/>
              <a:gd name="connsiteX42" fmla="*/ 7820748 w 12196133"/>
              <a:gd name="connsiteY42" fmla="*/ 2313082 h 5781639"/>
              <a:gd name="connsiteX43" fmla="*/ 11806227 w 12196133"/>
              <a:gd name="connsiteY43" fmla="*/ 857651 h 5781639"/>
              <a:gd name="connsiteX44" fmla="*/ 12137615 w 12196133"/>
              <a:gd name="connsiteY44" fmla="*/ 1062664 h 5781639"/>
              <a:gd name="connsiteX45" fmla="*/ 11995505 w 12196133"/>
              <a:gd name="connsiteY45" fmla="*/ 1629823 h 5781639"/>
              <a:gd name="connsiteX46" fmla="*/ 5361574 w 12196133"/>
              <a:gd name="connsiteY46" fmla="*/ 5547393 h 5781639"/>
              <a:gd name="connsiteX47" fmla="*/ 4796296 w 12196133"/>
              <a:gd name="connsiteY47" fmla="*/ 5397970 h 5781639"/>
              <a:gd name="connsiteX48" fmla="*/ 4938406 w 12196133"/>
              <a:gd name="connsiteY48" fmla="*/ 4830810 h 5781639"/>
              <a:gd name="connsiteX49" fmla="*/ 11572337 w 12196133"/>
              <a:gd name="connsiteY49" fmla="*/ 913241 h 5781639"/>
              <a:gd name="connsiteX50" fmla="*/ 11806227 w 12196133"/>
              <a:gd name="connsiteY50" fmla="*/ 857651 h 5781639"/>
              <a:gd name="connsiteX51" fmla="*/ 3580087 w 12196133"/>
              <a:gd name="connsiteY51" fmla="*/ 738557 h 5781639"/>
              <a:gd name="connsiteX52" fmla="*/ 3795694 w 12196133"/>
              <a:gd name="connsiteY52" fmla="*/ 871941 h 5781639"/>
              <a:gd name="connsiteX53" fmla="*/ 3795694 w 12196133"/>
              <a:gd name="connsiteY53" fmla="*/ 871941 h 5781639"/>
              <a:gd name="connsiteX54" fmla="*/ 3703235 w 12196133"/>
              <a:gd name="connsiteY54" fmla="*/ 1240944 h 5781639"/>
              <a:gd name="connsiteX55" fmla="*/ 407651 w 12196133"/>
              <a:gd name="connsiteY55" fmla="*/ 3187102 h 5781639"/>
              <a:gd name="connsiteX56" fmla="*/ 39873 w 12196133"/>
              <a:gd name="connsiteY56" fmla="*/ 3089885 h 5781639"/>
              <a:gd name="connsiteX57" fmla="*/ 39872 w 12196133"/>
              <a:gd name="connsiteY57" fmla="*/ 3089886 h 5781639"/>
              <a:gd name="connsiteX58" fmla="*/ 132332 w 12196133"/>
              <a:gd name="connsiteY58" fmla="*/ 2720883 h 5781639"/>
              <a:gd name="connsiteX59" fmla="*/ 3427916 w 12196133"/>
              <a:gd name="connsiteY59" fmla="*/ 774724 h 5781639"/>
              <a:gd name="connsiteX60" fmla="*/ 3580087 w 12196133"/>
              <a:gd name="connsiteY60" fmla="*/ 738557 h 5781639"/>
              <a:gd name="connsiteX61" fmla="*/ 7511922 w 12196133"/>
              <a:gd name="connsiteY61" fmla="*/ 484430 h 5781639"/>
              <a:gd name="connsiteX62" fmla="*/ 7727528 w 12196133"/>
              <a:gd name="connsiteY62" fmla="*/ 617814 h 5781639"/>
              <a:gd name="connsiteX63" fmla="*/ 7635069 w 12196133"/>
              <a:gd name="connsiteY63" fmla="*/ 986817 h 5781639"/>
              <a:gd name="connsiteX64" fmla="*/ 4760583 w 12196133"/>
              <a:gd name="connsiteY64" fmla="*/ 2684302 h 5781639"/>
              <a:gd name="connsiteX65" fmla="*/ 4392805 w 12196133"/>
              <a:gd name="connsiteY65" fmla="*/ 2587085 h 5781639"/>
              <a:gd name="connsiteX66" fmla="*/ 4392805 w 12196133"/>
              <a:gd name="connsiteY66" fmla="*/ 2587086 h 5781639"/>
              <a:gd name="connsiteX67" fmla="*/ 4485265 w 12196133"/>
              <a:gd name="connsiteY67" fmla="*/ 2218082 h 5781639"/>
              <a:gd name="connsiteX68" fmla="*/ 7359750 w 12196133"/>
              <a:gd name="connsiteY68" fmla="*/ 520597 h 5781639"/>
              <a:gd name="connsiteX69" fmla="*/ 7511922 w 12196133"/>
              <a:gd name="connsiteY69" fmla="*/ 484430 h 5781639"/>
              <a:gd name="connsiteX70" fmla="*/ 9686138 w 12196133"/>
              <a:gd name="connsiteY70" fmla="*/ 58922 h 5781639"/>
              <a:gd name="connsiteX71" fmla="*/ 10017187 w 12196133"/>
              <a:gd name="connsiteY71" fmla="*/ 263726 h 5781639"/>
              <a:gd name="connsiteX72" fmla="*/ 10017186 w 12196133"/>
              <a:gd name="connsiteY72" fmla="*/ 263725 h 5781639"/>
              <a:gd name="connsiteX73" fmla="*/ 9875222 w 12196133"/>
              <a:gd name="connsiteY73" fmla="*/ 830305 h 5781639"/>
              <a:gd name="connsiteX74" fmla="*/ 2432435 w 12196133"/>
              <a:gd name="connsiteY74" fmla="*/ 5225532 h 5781639"/>
              <a:gd name="connsiteX75" fmla="*/ 1867736 w 12196133"/>
              <a:gd name="connsiteY75" fmla="*/ 5076262 h 5781639"/>
              <a:gd name="connsiteX76" fmla="*/ 1867736 w 12196133"/>
              <a:gd name="connsiteY76" fmla="*/ 5076263 h 5781639"/>
              <a:gd name="connsiteX77" fmla="*/ 2009701 w 12196133"/>
              <a:gd name="connsiteY77" fmla="*/ 4509684 h 5781639"/>
              <a:gd name="connsiteX78" fmla="*/ 9452487 w 12196133"/>
              <a:gd name="connsiteY78" fmla="*/ 114456 h 5781639"/>
              <a:gd name="connsiteX79" fmla="*/ 9686138 w 12196133"/>
              <a:gd name="connsiteY79" fmla="*/ 58922 h 5781639"/>
              <a:gd name="connsiteX80" fmla="*/ 6305028 w 12196133"/>
              <a:gd name="connsiteY80" fmla="*/ 913 h 5781639"/>
              <a:gd name="connsiteX81" fmla="*/ 6636077 w 12196133"/>
              <a:gd name="connsiteY81" fmla="*/ 205716 h 5781639"/>
              <a:gd name="connsiteX82" fmla="*/ 6636077 w 12196133"/>
              <a:gd name="connsiteY82" fmla="*/ 205716 h 5781639"/>
              <a:gd name="connsiteX83" fmla="*/ 6494112 w 12196133"/>
              <a:gd name="connsiteY83" fmla="*/ 772295 h 5781639"/>
              <a:gd name="connsiteX84" fmla="*/ 2304872 w 12196133"/>
              <a:gd name="connsiteY84" fmla="*/ 3246189 h 5781639"/>
              <a:gd name="connsiteX85" fmla="*/ 1740174 w 12196133"/>
              <a:gd name="connsiteY85" fmla="*/ 3096919 h 5781639"/>
              <a:gd name="connsiteX86" fmla="*/ 1740174 w 12196133"/>
              <a:gd name="connsiteY86" fmla="*/ 3096919 h 5781639"/>
              <a:gd name="connsiteX87" fmla="*/ 1882139 w 12196133"/>
              <a:gd name="connsiteY87" fmla="*/ 2530341 h 5781639"/>
              <a:gd name="connsiteX88" fmla="*/ 6071379 w 12196133"/>
              <a:gd name="connsiteY88" fmla="*/ 56446 h 5781639"/>
              <a:gd name="connsiteX89" fmla="*/ 6305028 w 12196133"/>
              <a:gd name="connsiteY89" fmla="*/ 913 h 578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6133" h="5781639">
                <a:moveTo>
                  <a:pt x="6865148" y="4928132"/>
                </a:moveTo>
                <a:cubicBezTo>
                  <a:pt x="6997118" y="4936951"/>
                  <a:pt x="7123238" y="5009387"/>
                  <a:pt x="7196197" y="5132934"/>
                </a:cubicBezTo>
                <a:cubicBezTo>
                  <a:pt x="7312931" y="5330611"/>
                  <a:pt x="7249372" y="5584276"/>
                  <a:pt x="7054233" y="5699513"/>
                </a:cubicBezTo>
                <a:lnTo>
                  <a:pt x="7010745" y="5725194"/>
                </a:lnTo>
                <a:cubicBezTo>
                  <a:pt x="6815606" y="5840431"/>
                  <a:pt x="6562782" y="5773601"/>
                  <a:pt x="6446048" y="5575924"/>
                </a:cubicBezTo>
                <a:cubicBezTo>
                  <a:pt x="6329313" y="5378249"/>
                  <a:pt x="6392872" y="5124583"/>
                  <a:pt x="6588011" y="5009346"/>
                </a:cubicBezTo>
                <a:lnTo>
                  <a:pt x="6631499" y="4983665"/>
                </a:lnTo>
                <a:cubicBezTo>
                  <a:pt x="6704676" y="4940451"/>
                  <a:pt x="6785965" y="4922841"/>
                  <a:pt x="6865148" y="4928132"/>
                </a:cubicBezTo>
                <a:close/>
                <a:moveTo>
                  <a:pt x="462451" y="4601956"/>
                </a:moveTo>
                <a:cubicBezTo>
                  <a:pt x="548401" y="4607700"/>
                  <a:pt x="630541" y="4654876"/>
                  <a:pt x="678057" y="4735340"/>
                </a:cubicBezTo>
                <a:lnTo>
                  <a:pt x="678057" y="4735341"/>
                </a:lnTo>
                <a:cubicBezTo>
                  <a:pt x="754085" y="4864083"/>
                  <a:pt x="712689" y="5029292"/>
                  <a:pt x="585598" y="5104344"/>
                </a:cubicBezTo>
                <a:lnTo>
                  <a:pt x="405852" y="5210489"/>
                </a:lnTo>
                <a:cubicBezTo>
                  <a:pt x="278761" y="5285541"/>
                  <a:pt x="114101" y="5242016"/>
                  <a:pt x="38074" y="5113273"/>
                </a:cubicBezTo>
                <a:lnTo>
                  <a:pt x="38073" y="5113273"/>
                </a:lnTo>
                <a:cubicBezTo>
                  <a:pt x="-37953" y="4984530"/>
                  <a:pt x="3442" y="4819322"/>
                  <a:pt x="130533" y="4744270"/>
                </a:cubicBezTo>
                <a:lnTo>
                  <a:pt x="310279" y="4638124"/>
                </a:lnTo>
                <a:cubicBezTo>
                  <a:pt x="357938" y="4609979"/>
                  <a:pt x="410881" y="4598510"/>
                  <a:pt x="462451" y="4601956"/>
                </a:cubicBezTo>
                <a:close/>
                <a:moveTo>
                  <a:pt x="5265062" y="3815080"/>
                </a:moveTo>
                <a:cubicBezTo>
                  <a:pt x="5351014" y="3820824"/>
                  <a:pt x="5433153" y="3868000"/>
                  <a:pt x="5480670" y="3948464"/>
                </a:cubicBezTo>
                <a:cubicBezTo>
                  <a:pt x="5556697" y="4077207"/>
                  <a:pt x="5515302" y="4242416"/>
                  <a:pt x="5388211" y="4317467"/>
                </a:cubicBezTo>
                <a:lnTo>
                  <a:pt x="5208465" y="4423613"/>
                </a:lnTo>
                <a:cubicBezTo>
                  <a:pt x="5081373" y="4498665"/>
                  <a:pt x="4916714" y="4455139"/>
                  <a:pt x="4840686" y="4326396"/>
                </a:cubicBezTo>
                <a:cubicBezTo>
                  <a:pt x="4764659" y="4197654"/>
                  <a:pt x="4806055" y="4032446"/>
                  <a:pt x="4933145" y="3957393"/>
                </a:cubicBezTo>
                <a:lnTo>
                  <a:pt x="5112891" y="3851247"/>
                </a:lnTo>
                <a:cubicBezTo>
                  <a:pt x="5160550" y="3823103"/>
                  <a:pt x="5213493" y="3811634"/>
                  <a:pt x="5265062" y="3815080"/>
                </a:cubicBezTo>
                <a:close/>
                <a:moveTo>
                  <a:pt x="4003399" y="2518520"/>
                </a:moveTo>
                <a:cubicBezTo>
                  <a:pt x="4089349" y="2524264"/>
                  <a:pt x="4171488" y="2571440"/>
                  <a:pt x="4219005" y="2651904"/>
                </a:cubicBezTo>
                <a:cubicBezTo>
                  <a:pt x="4295033" y="2780648"/>
                  <a:pt x="4253637" y="2945855"/>
                  <a:pt x="4126546" y="3020907"/>
                </a:cubicBezTo>
                <a:lnTo>
                  <a:pt x="1252061" y="4718392"/>
                </a:lnTo>
                <a:cubicBezTo>
                  <a:pt x="1124970" y="4793444"/>
                  <a:pt x="960310" y="4749918"/>
                  <a:pt x="884282" y="4621175"/>
                </a:cubicBezTo>
                <a:lnTo>
                  <a:pt x="884283" y="4621175"/>
                </a:lnTo>
                <a:cubicBezTo>
                  <a:pt x="808256" y="4492432"/>
                  <a:pt x="849651" y="4327224"/>
                  <a:pt x="976742" y="4252172"/>
                </a:cubicBezTo>
                <a:lnTo>
                  <a:pt x="3851227" y="2554687"/>
                </a:lnTo>
                <a:cubicBezTo>
                  <a:pt x="3898887" y="2526544"/>
                  <a:pt x="3951829" y="2515074"/>
                  <a:pt x="4003399" y="2518520"/>
                </a:cubicBezTo>
                <a:close/>
                <a:moveTo>
                  <a:pt x="7820748" y="2313082"/>
                </a:moveTo>
                <a:cubicBezTo>
                  <a:pt x="7906699" y="2318825"/>
                  <a:pt x="7988837" y="2366002"/>
                  <a:pt x="8036355" y="2446466"/>
                </a:cubicBezTo>
                <a:cubicBezTo>
                  <a:pt x="8112382" y="2575210"/>
                  <a:pt x="8070986" y="2740417"/>
                  <a:pt x="7943895" y="2815469"/>
                </a:cubicBezTo>
                <a:lnTo>
                  <a:pt x="6055113" y="3930861"/>
                </a:lnTo>
                <a:cubicBezTo>
                  <a:pt x="5928022" y="4005912"/>
                  <a:pt x="5763363" y="3962387"/>
                  <a:pt x="5687336" y="3833644"/>
                </a:cubicBezTo>
                <a:cubicBezTo>
                  <a:pt x="5611308" y="3704901"/>
                  <a:pt x="5652704" y="3539693"/>
                  <a:pt x="5779794" y="3464642"/>
                </a:cubicBezTo>
                <a:lnTo>
                  <a:pt x="7668577" y="2349250"/>
                </a:lnTo>
                <a:cubicBezTo>
                  <a:pt x="7716236" y="2321105"/>
                  <a:pt x="7769179" y="2309636"/>
                  <a:pt x="7820748" y="2313082"/>
                </a:cubicBezTo>
                <a:close/>
                <a:moveTo>
                  <a:pt x="11806227" y="857651"/>
                </a:moveTo>
                <a:cubicBezTo>
                  <a:pt x="11938331" y="866479"/>
                  <a:pt x="12064581" y="938989"/>
                  <a:pt x="12137615" y="1062664"/>
                </a:cubicBezTo>
                <a:cubicBezTo>
                  <a:pt x="12254469" y="1260543"/>
                  <a:pt x="12190845" y="1514468"/>
                  <a:pt x="11995505" y="1629823"/>
                </a:cubicBezTo>
                <a:lnTo>
                  <a:pt x="5361574" y="5547393"/>
                </a:lnTo>
                <a:cubicBezTo>
                  <a:pt x="5166234" y="5662748"/>
                  <a:pt x="4913151" y="5595849"/>
                  <a:pt x="4796296" y="5397970"/>
                </a:cubicBezTo>
                <a:cubicBezTo>
                  <a:pt x="4679442" y="5200092"/>
                  <a:pt x="4743066" y="4946165"/>
                  <a:pt x="4938406" y="4830810"/>
                </a:cubicBezTo>
                <a:lnTo>
                  <a:pt x="11572337" y="913241"/>
                </a:lnTo>
                <a:cubicBezTo>
                  <a:pt x="11645589" y="869983"/>
                  <a:pt x="11726963" y="852354"/>
                  <a:pt x="11806227" y="857651"/>
                </a:cubicBezTo>
                <a:close/>
                <a:moveTo>
                  <a:pt x="3580087" y="738557"/>
                </a:moveTo>
                <a:cubicBezTo>
                  <a:pt x="3666038" y="744300"/>
                  <a:pt x="3748177" y="791476"/>
                  <a:pt x="3795694" y="871941"/>
                </a:cubicBezTo>
                <a:lnTo>
                  <a:pt x="3795694" y="871941"/>
                </a:lnTo>
                <a:cubicBezTo>
                  <a:pt x="3871721" y="1000684"/>
                  <a:pt x="3830326" y="1165893"/>
                  <a:pt x="3703235" y="1240944"/>
                </a:cubicBezTo>
                <a:lnTo>
                  <a:pt x="407651" y="3187102"/>
                </a:lnTo>
                <a:cubicBezTo>
                  <a:pt x="280560" y="3262154"/>
                  <a:pt x="115900" y="3218629"/>
                  <a:pt x="39873" y="3089885"/>
                </a:cubicBezTo>
                <a:lnTo>
                  <a:pt x="39872" y="3089886"/>
                </a:lnTo>
                <a:cubicBezTo>
                  <a:pt x="-36154" y="2961143"/>
                  <a:pt x="5241" y="2795935"/>
                  <a:pt x="132332" y="2720883"/>
                </a:cubicBezTo>
                <a:lnTo>
                  <a:pt x="3427916" y="774724"/>
                </a:lnTo>
                <a:cubicBezTo>
                  <a:pt x="3475575" y="746579"/>
                  <a:pt x="3528517" y="735110"/>
                  <a:pt x="3580087" y="738557"/>
                </a:cubicBezTo>
                <a:close/>
                <a:moveTo>
                  <a:pt x="7511922" y="484430"/>
                </a:moveTo>
                <a:cubicBezTo>
                  <a:pt x="7597872" y="490173"/>
                  <a:pt x="7680010" y="537350"/>
                  <a:pt x="7727528" y="617814"/>
                </a:cubicBezTo>
                <a:cubicBezTo>
                  <a:pt x="7803555" y="746557"/>
                  <a:pt x="7762160" y="911766"/>
                  <a:pt x="7635069" y="986817"/>
                </a:cubicBezTo>
                <a:lnTo>
                  <a:pt x="4760583" y="2684302"/>
                </a:lnTo>
                <a:cubicBezTo>
                  <a:pt x="4633493" y="2759353"/>
                  <a:pt x="4468832" y="2715828"/>
                  <a:pt x="4392805" y="2587085"/>
                </a:cubicBezTo>
                <a:lnTo>
                  <a:pt x="4392805" y="2587086"/>
                </a:lnTo>
                <a:cubicBezTo>
                  <a:pt x="4316778" y="2458343"/>
                  <a:pt x="4358174" y="2293134"/>
                  <a:pt x="4485265" y="2218082"/>
                </a:cubicBezTo>
                <a:lnTo>
                  <a:pt x="7359750" y="520597"/>
                </a:lnTo>
                <a:cubicBezTo>
                  <a:pt x="7407410" y="492453"/>
                  <a:pt x="7460351" y="480984"/>
                  <a:pt x="7511922" y="484430"/>
                </a:cubicBezTo>
                <a:close/>
                <a:moveTo>
                  <a:pt x="9686138" y="58922"/>
                </a:moveTo>
                <a:cubicBezTo>
                  <a:pt x="9818108" y="67741"/>
                  <a:pt x="9944227" y="140178"/>
                  <a:pt x="10017187" y="263726"/>
                </a:cubicBezTo>
                <a:lnTo>
                  <a:pt x="10017186" y="263725"/>
                </a:lnTo>
                <a:cubicBezTo>
                  <a:pt x="10133922" y="461402"/>
                  <a:pt x="10070361" y="715068"/>
                  <a:pt x="9875222" y="830305"/>
                </a:cubicBezTo>
                <a:lnTo>
                  <a:pt x="2432435" y="5225532"/>
                </a:lnTo>
                <a:cubicBezTo>
                  <a:pt x="2237295" y="5340769"/>
                  <a:pt x="1984471" y="5273939"/>
                  <a:pt x="1867736" y="5076262"/>
                </a:cubicBezTo>
                <a:lnTo>
                  <a:pt x="1867736" y="5076263"/>
                </a:lnTo>
                <a:cubicBezTo>
                  <a:pt x="1751001" y="4878586"/>
                  <a:pt x="1814561" y="4624920"/>
                  <a:pt x="2009701" y="4509684"/>
                </a:cubicBezTo>
                <a:lnTo>
                  <a:pt x="9452487" y="114456"/>
                </a:lnTo>
                <a:cubicBezTo>
                  <a:pt x="9525664" y="71242"/>
                  <a:pt x="9606954" y="53631"/>
                  <a:pt x="9686138" y="58922"/>
                </a:cubicBezTo>
                <a:close/>
                <a:moveTo>
                  <a:pt x="6305028" y="913"/>
                </a:moveTo>
                <a:cubicBezTo>
                  <a:pt x="6436998" y="9732"/>
                  <a:pt x="6563118" y="82168"/>
                  <a:pt x="6636077" y="205716"/>
                </a:cubicBezTo>
                <a:lnTo>
                  <a:pt x="6636077" y="205716"/>
                </a:lnTo>
                <a:cubicBezTo>
                  <a:pt x="6752812" y="403392"/>
                  <a:pt x="6689251" y="657058"/>
                  <a:pt x="6494112" y="772295"/>
                </a:cubicBezTo>
                <a:lnTo>
                  <a:pt x="2304872" y="3246189"/>
                </a:lnTo>
                <a:cubicBezTo>
                  <a:pt x="2109733" y="3361426"/>
                  <a:pt x="1856908" y="3294595"/>
                  <a:pt x="1740174" y="3096919"/>
                </a:cubicBezTo>
                <a:lnTo>
                  <a:pt x="1740174" y="3096919"/>
                </a:lnTo>
                <a:cubicBezTo>
                  <a:pt x="1623439" y="2899244"/>
                  <a:pt x="1686999" y="2645578"/>
                  <a:pt x="1882139" y="2530341"/>
                </a:cubicBezTo>
                <a:lnTo>
                  <a:pt x="6071379" y="56446"/>
                </a:lnTo>
                <a:cubicBezTo>
                  <a:pt x="6144557" y="13232"/>
                  <a:pt x="6225845" y="-4379"/>
                  <a:pt x="6305028" y="913"/>
                </a:cubicBezTo>
                <a:close/>
              </a:path>
            </a:pathLst>
          </a:custGeom>
        </p:spPr>
      </p:pic>
      <p:sp>
        <p:nvSpPr>
          <p:cNvPr id="3" name="矩形 13">
            <a:extLst>
              <a:ext uri="{FF2B5EF4-FFF2-40B4-BE49-F238E27FC236}">
                <a16:creationId xmlns:a16="http://schemas.microsoft.com/office/drawing/2014/main" id="{40C5FE27-ED9B-8E3B-58F3-77B98E803F27}"/>
              </a:ext>
            </a:extLst>
          </p:cNvPr>
          <p:cNvSpPr/>
          <p:nvPr/>
        </p:nvSpPr>
        <p:spPr>
          <a:xfrm>
            <a:off x="316057" y="1825952"/>
            <a:ext cx="42098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8000" b="1" dirty="0">
                <a:latin typeface="DB Helvethaica X 75 Bd" panose="02000506090000020004" pitchFamily="2" charset="-34"/>
                <a:ea typeface="Montserrat Medium" panose="00000600000000000000" charset="0"/>
                <a:cs typeface="DB Helvethaica X 75 Bd" panose="02000506090000020004" pitchFamily="2" charset="-34"/>
                <a:sym typeface="字魂36号-正文宋楷" panose="02000000000000000000" pitchFamily="2" charset="-122"/>
              </a:rPr>
              <a:t>การขับเคลื่อน</a:t>
            </a:r>
            <a:endParaRPr lang="zh-CN" altLang="en-US" sz="8000" b="1" dirty="0">
              <a:latin typeface="DB Helvethaica X 75 Bd" panose="02000506090000020004" pitchFamily="2" charset="-34"/>
              <a:ea typeface="Montserrat Medium" panose="00000600000000000000" charset="0"/>
              <a:cs typeface="DB Helvethaica X 75 Bd" panose="02000506090000020004" pitchFamily="2" charset="-34"/>
              <a:sym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C3AE2-02D0-F489-F6FB-5679C153D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库_Rectangle: Rounded Corners 5">
            <a:extLst>
              <a:ext uri="{FF2B5EF4-FFF2-40B4-BE49-F238E27FC236}">
                <a16:creationId xmlns:a16="http://schemas.microsoft.com/office/drawing/2014/main" id="{FA8F1D6E-5CF4-F0E4-8CF7-1AF7297F3716}"/>
              </a:ext>
            </a:extLst>
          </p:cNvPr>
          <p:cNvSpPr/>
          <p:nvPr/>
        </p:nvSpPr>
        <p:spPr>
          <a:xfrm>
            <a:off x="1588171" y="3525435"/>
            <a:ext cx="1463551" cy="917083"/>
          </a:xfrm>
          <a:prstGeom prst="roundRect">
            <a:avLst>
              <a:gd name="adj" fmla="val 5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8" name="千图PPT彼岸天：ID 8661124库_直接连接符 15">
            <a:extLst>
              <a:ext uri="{FF2B5EF4-FFF2-40B4-BE49-F238E27FC236}">
                <a16:creationId xmlns:a16="http://schemas.microsoft.com/office/drawing/2014/main" id="{EAFF0FF5-E4DA-563D-87B5-8F1A99E6F0DB}"/>
              </a:ext>
            </a:extLst>
          </p:cNvPr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9" name="千图PPT彼岸天：ID 8661124库_直接连接符 16">
            <a:extLst>
              <a:ext uri="{FF2B5EF4-FFF2-40B4-BE49-F238E27FC236}">
                <a16:creationId xmlns:a16="http://schemas.microsoft.com/office/drawing/2014/main" id="{DD71FB75-C6F4-67F7-3DA9-AF55AEC5F97B}"/>
              </a:ext>
            </a:extLst>
          </p:cNvPr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1" name="泪滴形 60">
            <a:extLst>
              <a:ext uri="{FF2B5EF4-FFF2-40B4-BE49-F238E27FC236}">
                <a16:creationId xmlns:a16="http://schemas.microsoft.com/office/drawing/2014/main" id="{E95443C7-00AF-C6F9-92F6-A0DD603E558C}"/>
              </a:ext>
            </a:extLst>
          </p:cNvPr>
          <p:cNvSpPr/>
          <p:nvPr/>
        </p:nvSpPr>
        <p:spPr>
          <a:xfrm rot="3704841">
            <a:off x="-94915" y="36816"/>
            <a:ext cx="615393" cy="649358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2" name="泪滴形 61">
            <a:extLst>
              <a:ext uri="{FF2B5EF4-FFF2-40B4-BE49-F238E27FC236}">
                <a16:creationId xmlns:a16="http://schemas.microsoft.com/office/drawing/2014/main" id="{7BC4AF6C-07E0-8218-C0C3-91AE9D446E8E}"/>
              </a:ext>
            </a:extLst>
          </p:cNvPr>
          <p:cNvSpPr/>
          <p:nvPr/>
        </p:nvSpPr>
        <p:spPr>
          <a:xfrm rot="3704841">
            <a:off x="480189" y="612917"/>
            <a:ext cx="328489" cy="346619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DFCE6E6-1893-A1E0-7D2C-6FFE5402E03C}"/>
              </a:ext>
            </a:extLst>
          </p:cNvPr>
          <p:cNvSpPr txBox="1"/>
          <p:nvPr/>
        </p:nvSpPr>
        <p:spPr>
          <a:xfrm>
            <a:off x="952499" y="1406761"/>
            <a:ext cx="11239501" cy="336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th-TH" sz="3200" b="1" dirty="0">
                <a:solidFill>
                  <a:srgbClr val="C00000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ลดระยะเวลารายงานข้อมูล 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(เดิมเฉลี่ย 2 - 3 วัน)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th-TH" sz="3200" b="1" dirty="0">
                <a:solidFill>
                  <a:srgbClr val="C00000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สามารถแก้ไขได้อย่างรวดเร็ว </a:t>
            </a:r>
            <a:r>
              <a:rPr lang="th-TH" sz="3200" b="1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(จากเดิมแก้ไขได้ 1 รอบ เพิ่มเป็น 7 รอบ)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th-TH" sz="3200" b="1" dirty="0">
                <a:solidFill>
                  <a:srgbClr val="C00000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ผลการดำเนินงานที่เพิ่มมากขึ้น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th-TH" sz="3200" b="1" dirty="0">
                <a:solidFill>
                  <a:srgbClr val="C00000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ประชาชน เจ้าหน้าที่ สามารถตรวจสอบข้อมูลได้</a:t>
            </a:r>
          </a:p>
          <a:p>
            <a:endParaRPr lang="th-TH" sz="3200" b="1" dirty="0">
              <a:solidFill>
                <a:schemeClr val="tx1"/>
              </a:solidFill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0C2B42C-0B65-4F0B-292B-03BEC5B0A638}"/>
              </a:ext>
            </a:extLst>
          </p:cNvPr>
          <p:cNvSpPr txBox="1">
            <a:spLocks/>
          </p:cNvSpPr>
          <p:nvPr/>
        </p:nvSpPr>
        <p:spPr>
          <a:xfrm>
            <a:off x="874844" y="444193"/>
            <a:ext cx="11565865" cy="629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chemeClr val="tx1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ระบบอำเภอคุณธรรม</a:t>
            </a:r>
          </a:p>
        </p:txBody>
      </p:sp>
    </p:spTree>
    <p:extLst>
      <p:ext uri="{BB962C8B-B14F-4D97-AF65-F5344CB8AC3E}">
        <p14:creationId xmlns:p14="http://schemas.microsoft.com/office/powerpoint/2010/main" val="22440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库_Rectangle: Rounded Corners 5"/>
          <p:cNvSpPr/>
          <p:nvPr/>
        </p:nvSpPr>
        <p:spPr>
          <a:xfrm>
            <a:off x="1588171" y="3525435"/>
            <a:ext cx="1463551" cy="917083"/>
          </a:xfrm>
          <a:prstGeom prst="roundRect">
            <a:avLst>
              <a:gd name="adj" fmla="val 5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8" name="千图PPT彼岸天：ID 8661124库_直接连接符 15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9" name="千图PPT彼岸天：ID 8661124库_直接连接符 16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1" name="泪滴形 60"/>
          <p:cNvSpPr/>
          <p:nvPr/>
        </p:nvSpPr>
        <p:spPr>
          <a:xfrm rot="3704841">
            <a:off x="-94915" y="36816"/>
            <a:ext cx="615393" cy="649358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2" name="泪滴形 61"/>
          <p:cNvSpPr/>
          <p:nvPr/>
        </p:nvSpPr>
        <p:spPr>
          <a:xfrm rot="3704841">
            <a:off x="480189" y="612917"/>
            <a:ext cx="328489" cy="346619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3" name="TextBox 18">
            <a:extLst>
              <a:ext uri="{FF2B5EF4-FFF2-40B4-BE49-F238E27FC236}">
                <a16:creationId xmlns:a16="http://schemas.microsoft.com/office/drawing/2014/main" id="{80D7DD18-C3AC-27E5-0D7F-E46FBEFBBC4E}"/>
              </a:ext>
            </a:extLst>
          </p:cNvPr>
          <p:cNvSpPr txBox="1"/>
          <p:nvPr/>
        </p:nvSpPr>
        <p:spPr>
          <a:xfrm flipH="1">
            <a:off x="644433" y="1012943"/>
            <a:ext cx="1217168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latin typeface="DB Helvethaica X 75 Bd" panose="02000506090000020004" pitchFamily="2" charset="-34"/>
                <a:ea typeface="Times New Roman" panose="02020603050405020304" pitchFamily="18" charset="0"/>
                <a:cs typeface="DB Helvethaica X 75 Bd" panose="02000506090000020004" pitchFamily="2" charset="-34"/>
              </a:rPr>
              <a:t>ระบบอำเภอคุณธรรม </a:t>
            </a:r>
          </a:p>
          <a:p>
            <a:r>
              <a:rPr lang="en-US" sz="3000" b="0" i="0" dirty="0">
                <a:effectLst/>
                <a:latin typeface="TH K2D July8" panose="02000506000000020004" pitchFamily="2" charset="-34"/>
                <a:cs typeface="TH K2D July8" panose="02000506000000020004" pitchFamily="2" charset="-34"/>
                <a:hlinkClick r:id="rId3"/>
              </a:rPr>
              <a:t>http://dopacrr.dopa.go.th/moral_district/app/user/index.php</a:t>
            </a:r>
            <a:endParaRPr lang="en-US" sz="3000" b="0" i="0" dirty="0"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3000" b="1" dirty="0">
              <a:latin typeface="TH K2D July8" panose="02000506000000020004" pitchFamily="2" charset="-34"/>
              <a:ea typeface="Times New Roman" panose="02020603050405020304" pitchFamily="18" charset="0"/>
              <a:cs typeface="TH K2D July8" panose="02000506000000020004" pitchFamily="2" charset="-34"/>
            </a:endParaRPr>
          </a:p>
          <a:p>
            <a:r>
              <a:rPr lang="th-TH" sz="3200" dirty="0">
                <a:effectLst/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- ลดเวลาการทำงานของเจ้าหน้าที่ จากการตรวจสอบผลการดำเนินการอย่างรวดเร็ว</a:t>
            </a:r>
          </a:p>
          <a:p>
            <a:r>
              <a:rPr lang="th-TH" sz="3200" dirty="0">
                <a:effectLst/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- ลดการใช้กระดาษ รองรับการเข้าดูผลการดำเนินการ</a:t>
            </a:r>
          </a:p>
          <a:p>
            <a:r>
              <a:rPr lang="th-TH" sz="3200" dirty="0"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- ใช้งานง่ายทั้งผู้ปฏิบัติหน้าที่ และผู้ติดตาม</a:t>
            </a:r>
            <a:endParaRPr lang="th-TH" sz="3200" dirty="0">
              <a:effectLst/>
              <a:latin typeface="TH K2D July8" panose="02000506000000020004" pitchFamily="2" charset="-34"/>
              <a:ea typeface="DengXian" panose="02010600030101010101" pitchFamily="2" charset="-122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08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C0835-AB6C-81A8-C5D7-454F2A64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库_Rectangle: Rounded Corners 5">
            <a:extLst>
              <a:ext uri="{FF2B5EF4-FFF2-40B4-BE49-F238E27FC236}">
                <a16:creationId xmlns:a16="http://schemas.microsoft.com/office/drawing/2014/main" id="{170A7515-12D5-BBCC-3BB5-FC2C59BD63B2}"/>
              </a:ext>
            </a:extLst>
          </p:cNvPr>
          <p:cNvSpPr/>
          <p:nvPr/>
        </p:nvSpPr>
        <p:spPr>
          <a:xfrm>
            <a:off x="1588171" y="3525435"/>
            <a:ext cx="1463551" cy="917083"/>
          </a:xfrm>
          <a:prstGeom prst="roundRect">
            <a:avLst>
              <a:gd name="adj" fmla="val 5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8" name="千图PPT彼岸天：ID 8661124库_直接连接符 15">
            <a:extLst>
              <a:ext uri="{FF2B5EF4-FFF2-40B4-BE49-F238E27FC236}">
                <a16:creationId xmlns:a16="http://schemas.microsoft.com/office/drawing/2014/main" id="{AFE0D732-566B-6D40-1293-5D5F8521674C}"/>
              </a:ext>
            </a:extLst>
          </p:cNvPr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9" name="千图PPT彼岸天：ID 8661124库_直接连接符 16">
            <a:extLst>
              <a:ext uri="{FF2B5EF4-FFF2-40B4-BE49-F238E27FC236}">
                <a16:creationId xmlns:a16="http://schemas.microsoft.com/office/drawing/2014/main" id="{FBE4F878-7509-276F-25FA-04581D569948}"/>
              </a:ext>
            </a:extLst>
          </p:cNvPr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1" name="泪滴形 60">
            <a:extLst>
              <a:ext uri="{FF2B5EF4-FFF2-40B4-BE49-F238E27FC236}">
                <a16:creationId xmlns:a16="http://schemas.microsoft.com/office/drawing/2014/main" id="{BAD6CF3C-735D-2514-EC43-454F7EFCAD6C}"/>
              </a:ext>
            </a:extLst>
          </p:cNvPr>
          <p:cNvSpPr/>
          <p:nvPr/>
        </p:nvSpPr>
        <p:spPr>
          <a:xfrm rot="3704841">
            <a:off x="-94915" y="36816"/>
            <a:ext cx="615393" cy="649358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2" name="泪滴形 61">
            <a:extLst>
              <a:ext uri="{FF2B5EF4-FFF2-40B4-BE49-F238E27FC236}">
                <a16:creationId xmlns:a16="http://schemas.microsoft.com/office/drawing/2014/main" id="{0B52D115-B4F2-690C-7A2F-595EC6D72F95}"/>
              </a:ext>
            </a:extLst>
          </p:cNvPr>
          <p:cNvSpPr/>
          <p:nvPr/>
        </p:nvSpPr>
        <p:spPr>
          <a:xfrm rot="3704841">
            <a:off x="480189" y="612917"/>
            <a:ext cx="328489" cy="346619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3" name="TextBox 18">
            <a:extLst>
              <a:ext uri="{FF2B5EF4-FFF2-40B4-BE49-F238E27FC236}">
                <a16:creationId xmlns:a16="http://schemas.microsoft.com/office/drawing/2014/main" id="{F08BBE34-B69D-07E8-618A-33F3151992E0}"/>
              </a:ext>
            </a:extLst>
          </p:cNvPr>
          <p:cNvSpPr txBox="1"/>
          <p:nvPr/>
        </p:nvSpPr>
        <p:spPr>
          <a:xfrm flipH="1">
            <a:off x="644433" y="1012943"/>
            <a:ext cx="1217168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latin typeface="DB Helvethaica X 75 Bd" panose="02000506090000020004" pitchFamily="2" charset="-34"/>
                <a:ea typeface="Times New Roman" panose="02020603050405020304" pitchFamily="18" charset="0"/>
                <a:cs typeface="DB Helvethaica X 75 Bd" panose="02000506090000020004" pitchFamily="2" charset="-34"/>
              </a:rPr>
              <a:t>การเข้าถึงระบบอำเภอคุณธรรม </a:t>
            </a:r>
          </a:p>
          <a:p>
            <a:r>
              <a:rPr lang="en-US" sz="3000" b="0" i="0" dirty="0">
                <a:effectLst/>
                <a:latin typeface="TH K2D July8" panose="02000506000000020004" pitchFamily="2" charset="-34"/>
                <a:cs typeface="TH K2D July8" panose="02000506000000020004" pitchFamily="2" charset="-34"/>
                <a:hlinkClick r:id="rId3"/>
              </a:rPr>
              <a:t>http://dopacrr.dopa.go.th/moral_district/app/user/index.php</a:t>
            </a:r>
            <a:endParaRPr lang="en-US" sz="3000" b="0" i="0" dirty="0">
              <a:effectLst/>
              <a:latin typeface="TH K2D July8" panose="02000506000000020004" pitchFamily="2" charset="-34"/>
              <a:cs typeface="TH K2D July8" panose="02000506000000020004" pitchFamily="2" charset="-34"/>
            </a:endParaRPr>
          </a:p>
          <a:p>
            <a:endParaRPr lang="en-US" sz="3000" b="1" dirty="0">
              <a:latin typeface="TH K2D July8" panose="02000506000000020004" pitchFamily="2" charset="-34"/>
              <a:ea typeface="Times New Roman" panose="02020603050405020304" pitchFamily="18" charset="0"/>
              <a:cs typeface="TH K2D July8" panose="02000506000000020004" pitchFamily="2" charset="-34"/>
            </a:endParaRPr>
          </a:p>
          <a:p>
            <a:r>
              <a:rPr lang="th-TH" sz="3200" dirty="0">
                <a:effectLst/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- เข้าโดย </a:t>
            </a:r>
            <a:r>
              <a:rPr lang="en-US" sz="3200" dirty="0">
                <a:effectLst/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link </a:t>
            </a:r>
            <a:r>
              <a:rPr lang="th-TH" sz="3200" dirty="0">
                <a:effectLst/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ที่กำหนดไว้</a:t>
            </a:r>
          </a:p>
          <a:p>
            <a:r>
              <a:rPr lang="th-TH" sz="3200" dirty="0"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- เข้าโดยการ </a:t>
            </a:r>
            <a:r>
              <a:rPr lang="en-US" sz="3200" dirty="0"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Scan QR Code</a:t>
            </a:r>
          </a:p>
          <a:p>
            <a:r>
              <a:rPr lang="en-US" sz="3200" dirty="0">
                <a:effectLst/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- </a:t>
            </a:r>
            <a:r>
              <a:rPr lang="th-TH" sz="3200" dirty="0">
                <a:effectLst/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เข้าโดยหน้าเว็บไซต์ของกรมการปกครอง</a:t>
            </a:r>
          </a:p>
          <a:p>
            <a:r>
              <a:rPr lang="th-TH" sz="3200" dirty="0"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- เข้าโดยการค้นหาผ่านทาง </a:t>
            </a:r>
            <a:r>
              <a:rPr lang="en-US" sz="3200" dirty="0">
                <a:latin typeface="TH K2D July8" panose="02000506000000020004" pitchFamily="2" charset="-34"/>
                <a:ea typeface="DengXian" panose="02010600030101010101" pitchFamily="2" charset="-122"/>
                <a:cs typeface="TH K2D July8" panose="02000506000000020004" pitchFamily="2" charset="-34"/>
              </a:rPr>
              <a:t>Google</a:t>
            </a:r>
            <a:endParaRPr lang="th-TH" sz="3200" dirty="0">
              <a:effectLst/>
              <a:latin typeface="TH K2D July8" panose="02000506000000020004" pitchFamily="2" charset="-34"/>
              <a:ea typeface="DengXian" panose="02010600030101010101" pitchFamily="2" charset="-122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7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C0F38E0-36FF-48AE-BA4E-BB436E8B6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95AB71A-10CA-4920-ABF7-48DD7AF24CFC}"/>
              </a:ext>
            </a:extLst>
          </p:cNvPr>
          <p:cNvSpPr/>
          <p:nvPr/>
        </p:nvSpPr>
        <p:spPr>
          <a:xfrm>
            <a:off x="182782" y="3990403"/>
            <a:ext cx="478643" cy="4786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6B62CAC-2018-1528-97BC-28D3B640E3B8}"/>
              </a:ext>
            </a:extLst>
          </p:cNvPr>
          <p:cNvSpPr txBox="1">
            <a:spLocks/>
          </p:cNvSpPr>
          <p:nvPr/>
        </p:nvSpPr>
        <p:spPr>
          <a:xfrm>
            <a:off x="511473" y="569463"/>
            <a:ext cx="11565865" cy="1559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B81372B-8B1F-080A-C753-86BA57ECCCAE}"/>
              </a:ext>
            </a:extLst>
          </p:cNvPr>
          <p:cNvSpPr txBox="1"/>
          <p:nvPr/>
        </p:nvSpPr>
        <p:spPr>
          <a:xfrm>
            <a:off x="1026900" y="481461"/>
            <a:ext cx="10535009" cy="3999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th-TH" sz="6600" b="1" spc="-20" dirty="0">
                <a:latin typeface="DB Helvethaica X 86 BlkIt" panose="02000506090000020004" pitchFamily="2" charset="-34"/>
                <a:ea typeface="Calibri" panose="020F0502020204030204" pitchFamily="34" charset="0"/>
                <a:cs typeface="DB Helvethaica X 86 BlkIt" panose="02000506090000020004" pitchFamily="2" charset="-34"/>
              </a:rPr>
              <a:t>บัญชีผู้ใช้</a:t>
            </a:r>
            <a:r>
              <a:rPr lang="th-TH" sz="6600" b="1" spc="-20" dirty="0">
                <a:effectLst/>
                <a:latin typeface="DB Helvethaica X 86 BlkIt" panose="02000506090000020004" pitchFamily="2" charset="-34"/>
                <a:ea typeface="Calibri" panose="020F0502020204030204" pitchFamily="34" charset="0"/>
                <a:cs typeface="DB Helvethaica X 86 BlkIt" panose="02000506090000020004" pitchFamily="2" charset="-34"/>
              </a:rPr>
              <a:t>ระบบการประเมินอำเภอคุณธรรม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th-TH" sz="4000" b="1" spc="-20" dirty="0"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1. </a:t>
            </a:r>
            <a:r>
              <a:rPr lang="th-TH" sz="4000" b="1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ที่ทำการปกครองอำเภอ</a:t>
            </a:r>
            <a:endParaRPr lang="th-TH" sz="40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th-TH" sz="4000" b="1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2. ที่ทำการปกครองจังหวัด</a:t>
            </a:r>
            <a:endParaRPr lang="th-TH" sz="4000" dirty="0"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th-TH" sz="4000" b="1" dirty="0"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3. สำนักงานวัฒนธรรมจังหวัด</a:t>
            </a:r>
            <a:endParaRPr lang="en-US" sz="4000" dirty="0"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4981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C0F38E0-36FF-48AE-BA4E-BB436E8B6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95AB71A-10CA-4920-ABF7-48DD7AF24CFC}"/>
              </a:ext>
            </a:extLst>
          </p:cNvPr>
          <p:cNvSpPr/>
          <p:nvPr/>
        </p:nvSpPr>
        <p:spPr>
          <a:xfrm>
            <a:off x="182782" y="3990403"/>
            <a:ext cx="478643" cy="4786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476DAE91-C0C0-4AAD-A5E6-B70653AC5CF0}"/>
              </a:ext>
            </a:extLst>
          </p:cNvPr>
          <p:cNvSpPr txBox="1">
            <a:spLocks/>
          </p:cNvSpPr>
          <p:nvPr/>
        </p:nvSpPr>
        <p:spPr>
          <a:xfrm>
            <a:off x="778533" y="2165350"/>
            <a:ext cx="11049000" cy="14087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dirty="0"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1484E49-6FB5-5229-957A-8833191BFFBF}"/>
              </a:ext>
            </a:extLst>
          </p:cNvPr>
          <p:cNvSpPr txBox="1">
            <a:spLocks/>
          </p:cNvSpPr>
          <p:nvPr/>
        </p:nvSpPr>
        <p:spPr>
          <a:xfrm>
            <a:off x="364467" y="898768"/>
            <a:ext cx="11565865" cy="1559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3500" dirty="0">
              <a:solidFill>
                <a:schemeClr val="tx1"/>
              </a:solidFill>
              <a:effectLst/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algn="ctr"/>
            <a:endParaRPr lang="th-TH" sz="3500" dirty="0">
              <a:solidFill>
                <a:schemeClr val="tx1"/>
              </a:solidFill>
              <a:effectLst/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algn="ctr"/>
            <a:endParaRPr lang="th-TH" sz="3500" dirty="0"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algn="ctr"/>
            <a:endParaRPr lang="th-TH" sz="3500" dirty="0"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AFD7F076-D6AF-D4EE-B9E8-7A6A0581790F}"/>
              </a:ext>
            </a:extLst>
          </p:cNvPr>
          <p:cNvSpPr txBox="1">
            <a:spLocks/>
          </p:cNvSpPr>
          <p:nvPr/>
        </p:nvSpPr>
        <p:spPr>
          <a:xfrm>
            <a:off x="422103" y="342357"/>
            <a:ext cx="11565865" cy="1559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chemeClr val="tx1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ตัวชี้วัด 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806E4C77-B2B4-C86F-E2AB-AEF20CF2367E}"/>
              </a:ext>
            </a:extLst>
          </p:cNvPr>
          <p:cNvSpPr/>
          <p:nvPr/>
        </p:nvSpPr>
        <p:spPr>
          <a:xfrm>
            <a:off x="1035170" y="974889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1. การประกาศเจตนารมณ์ร่วมกัน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11E3370B-0DDE-8FDF-CEFC-22D9B9EA57C9}"/>
              </a:ext>
            </a:extLst>
          </p:cNvPr>
          <p:cNvSpPr/>
          <p:nvPr/>
        </p:nvSpPr>
        <p:spPr>
          <a:xfrm>
            <a:off x="1035170" y="1423530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2. การกำหนดเป้าหมาย</a:t>
            </a:r>
            <a:endParaRPr lang="th-TH" sz="1800" dirty="0">
              <a:solidFill>
                <a:sysClr val="windowText" lastClr="000000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472A2D1-1C84-AFFA-2648-55E268F1054A}"/>
              </a:ext>
            </a:extLst>
          </p:cNvPr>
          <p:cNvSpPr/>
          <p:nvPr/>
        </p:nvSpPr>
        <p:spPr>
          <a:xfrm>
            <a:off x="1035169" y="1896035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3. มีการจัดทำแผนและผู้รับผิดชอบ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0C7BA643-70D4-E5DB-83E0-EE79BCD724F4}"/>
              </a:ext>
            </a:extLst>
          </p:cNvPr>
          <p:cNvSpPr/>
          <p:nvPr/>
        </p:nvSpPr>
        <p:spPr>
          <a:xfrm>
            <a:off x="1035169" y="2374807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4. </a:t>
            </a:r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แผนมีความก้าวหน้าไม่น้อยกว่าร้อยละ 70</a:t>
            </a:r>
            <a:endParaRPr lang="th-TH" sz="1800" dirty="0">
              <a:solidFill>
                <a:sysClr val="windowText" lastClr="000000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3940CC2-7A1B-93F4-15B6-ED8DA7C1A513}"/>
              </a:ext>
            </a:extLst>
          </p:cNvPr>
          <p:cNvSpPr/>
          <p:nvPr/>
        </p:nvSpPr>
        <p:spPr>
          <a:xfrm>
            <a:off x="1035168" y="2830925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5</a:t>
            </a:r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. มีการปรับปรุง ทบทวน พัฒนา สรุปผล</a:t>
            </a:r>
          </a:p>
        </p:txBody>
      </p:sp>
      <p:sp>
        <p:nvSpPr>
          <p:cNvPr id="15" name="สี่เหลี่ยมผืนผ้า: มุมมน 14">
            <a:extLst>
              <a:ext uri="{FF2B5EF4-FFF2-40B4-BE49-F238E27FC236}">
                <a16:creationId xmlns:a16="http://schemas.microsoft.com/office/drawing/2014/main" id="{B2A68009-9132-0487-AC89-945D957BA6A2}"/>
              </a:ext>
            </a:extLst>
          </p:cNvPr>
          <p:cNvSpPr/>
          <p:nvPr/>
        </p:nvSpPr>
        <p:spPr>
          <a:xfrm>
            <a:off x="1035167" y="3320191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6. มีการยกย่อง บุคคล ชุมชน องค์กร</a:t>
            </a: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id="{E9E06E50-098C-F377-A558-F7DD20851584}"/>
              </a:ext>
            </a:extLst>
          </p:cNvPr>
          <p:cNvSpPr/>
          <p:nvPr/>
        </p:nvSpPr>
        <p:spPr>
          <a:xfrm>
            <a:off x="1035166" y="3783554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7. </a:t>
            </a:r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แผนมีความก้าวหน้าไม่น้อยกว่าร้อยละ 90</a:t>
            </a:r>
            <a:endParaRPr lang="th-TH" sz="1800" dirty="0"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47669F15-1DCD-A62E-4D95-C8F166D85163}"/>
              </a:ext>
            </a:extLst>
          </p:cNvPr>
          <p:cNvSpPr/>
          <p:nvPr/>
        </p:nvSpPr>
        <p:spPr>
          <a:xfrm>
            <a:off x="1035165" y="4229724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8. มีการจัดทำสื่อ</a:t>
            </a:r>
            <a:endParaRPr lang="th-TH" sz="1800" dirty="0">
              <a:solidFill>
                <a:sysClr val="windowText" lastClr="000000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59E60691-5CA8-5FFB-0466-ACB0380CCF6D}"/>
              </a:ext>
            </a:extLst>
          </p:cNvPr>
          <p:cNvSpPr/>
          <p:nvPr/>
        </p:nvSpPr>
        <p:spPr>
          <a:xfrm>
            <a:off x="1035164" y="4693087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9. มีการเผยแพร่สื่อ</a:t>
            </a:r>
            <a:endParaRPr lang="th-TH" sz="1800" dirty="0"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9" name="สี่เหลี่ยมผืนผ้า: มุมมน 18">
            <a:extLst>
              <a:ext uri="{FF2B5EF4-FFF2-40B4-BE49-F238E27FC236}">
                <a16:creationId xmlns:a16="http://schemas.microsoft.com/office/drawing/2014/main" id="{F12AD028-309A-ED61-66D9-493F3A862D08}"/>
              </a:ext>
            </a:extLst>
          </p:cNvPr>
          <p:cNvSpPr/>
          <p:nvPr/>
        </p:nvSpPr>
        <p:spPr>
          <a:xfrm>
            <a:off x="7510732" y="974888"/>
            <a:ext cx="4063041" cy="3708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1. ตั้งคณะกรรมการระดับอำเภอ</a:t>
            </a: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6E841A84-D3AE-2AA4-D163-897922F7168F}"/>
              </a:ext>
            </a:extLst>
          </p:cNvPr>
          <p:cNvSpPr/>
          <p:nvPr/>
        </p:nvSpPr>
        <p:spPr>
          <a:xfrm>
            <a:off x="7513735" y="1525218"/>
            <a:ext cx="4063041" cy="370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2. กำหนดประกาศเจตนารมณ์</a:t>
            </a:r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id="{7FD245F4-FA01-FDCC-3A7F-6A694CBE8CDC}"/>
              </a:ext>
            </a:extLst>
          </p:cNvPr>
          <p:cNvSpPr/>
          <p:nvPr/>
        </p:nvSpPr>
        <p:spPr>
          <a:xfrm>
            <a:off x="7510731" y="2048482"/>
            <a:ext cx="4063041" cy="3708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3. ประกาศเจตนารมณ์</a:t>
            </a:r>
            <a:endParaRPr lang="th-TH" sz="1800" dirty="0"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F018BC64-DE10-25F0-51DF-64A9099919BF}"/>
              </a:ext>
            </a:extLst>
          </p:cNvPr>
          <p:cNvSpPr/>
          <p:nvPr/>
        </p:nvSpPr>
        <p:spPr>
          <a:xfrm>
            <a:off x="7510730" y="2575396"/>
            <a:ext cx="4063041" cy="370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4. จัดทำแผนปฏิบัติการ</a:t>
            </a:r>
            <a:endParaRPr lang="th-TH" sz="1800" dirty="0">
              <a:solidFill>
                <a:sysClr val="windowText" lastClr="000000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cxnSp>
        <p:nvCxnSpPr>
          <p:cNvPr id="24" name="ลูกศรเชื่อมต่อแบบตรง 23">
            <a:extLst>
              <a:ext uri="{FF2B5EF4-FFF2-40B4-BE49-F238E27FC236}">
                <a16:creationId xmlns:a16="http://schemas.microsoft.com/office/drawing/2014/main" id="{A9AC1450-0329-0B77-32C3-05B4E2F9FC0C}"/>
              </a:ext>
            </a:extLst>
          </p:cNvPr>
          <p:cNvCxnSpPr/>
          <p:nvPr/>
        </p:nvCxnSpPr>
        <p:spPr>
          <a:xfrm>
            <a:off x="5098205" y="1160296"/>
            <a:ext cx="2412525" cy="1073594"/>
          </a:xfrm>
          <a:prstGeom prst="straightConnector1">
            <a:avLst/>
          </a:prstGeom>
          <a:ln w="38100">
            <a:solidFill>
              <a:srgbClr val="F984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id="{8F96F76E-1DF2-0650-BB19-217BD0766819}"/>
              </a:ext>
            </a:extLst>
          </p:cNvPr>
          <p:cNvCxnSpPr/>
          <p:nvPr/>
        </p:nvCxnSpPr>
        <p:spPr>
          <a:xfrm>
            <a:off x="5184475" y="1608938"/>
            <a:ext cx="2242868" cy="101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id="{5559F626-9DA6-75C7-D2A5-93ED056D8C35}"/>
              </a:ext>
            </a:extLst>
          </p:cNvPr>
          <p:cNvCxnSpPr/>
          <p:nvPr/>
        </p:nvCxnSpPr>
        <p:spPr>
          <a:xfrm flipV="1">
            <a:off x="5155847" y="1224951"/>
            <a:ext cx="2300252" cy="856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>
            <a:extLst>
              <a:ext uri="{FF2B5EF4-FFF2-40B4-BE49-F238E27FC236}">
                <a16:creationId xmlns:a16="http://schemas.microsoft.com/office/drawing/2014/main" id="{12EBEA80-3176-091B-B45E-7AFE4FAA62EA}"/>
              </a:ext>
            </a:extLst>
          </p:cNvPr>
          <p:cNvCxnSpPr/>
          <p:nvPr/>
        </p:nvCxnSpPr>
        <p:spPr>
          <a:xfrm>
            <a:off x="5154343" y="2088716"/>
            <a:ext cx="2298752" cy="701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246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C0F38E0-36FF-48AE-BA4E-BB436E8B6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95AB71A-10CA-4920-ABF7-48DD7AF24CFC}"/>
              </a:ext>
            </a:extLst>
          </p:cNvPr>
          <p:cNvSpPr/>
          <p:nvPr/>
        </p:nvSpPr>
        <p:spPr>
          <a:xfrm>
            <a:off x="182782" y="3990403"/>
            <a:ext cx="478643" cy="4786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476DAE91-C0C0-4AAD-A5E6-B70653AC5CF0}"/>
              </a:ext>
            </a:extLst>
          </p:cNvPr>
          <p:cNvSpPr txBox="1">
            <a:spLocks/>
          </p:cNvSpPr>
          <p:nvPr/>
        </p:nvSpPr>
        <p:spPr>
          <a:xfrm>
            <a:off x="778533" y="2165350"/>
            <a:ext cx="11049000" cy="14087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dirty="0"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1484E49-6FB5-5229-957A-8833191BFFBF}"/>
              </a:ext>
            </a:extLst>
          </p:cNvPr>
          <p:cNvSpPr txBox="1">
            <a:spLocks/>
          </p:cNvSpPr>
          <p:nvPr/>
        </p:nvSpPr>
        <p:spPr>
          <a:xfrm>
            <a:off x="364467" y="898768"/>
            <a:ext cx="11565865" cy="1559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3500" dirty="0">
              <a:solidFill>
                <a:schemeClr val="tx1"/>
              </a:solidFill>
              <a:effectLst/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algn="ctr"/>
            <a:endParaRPr lang="th-TH" sz="3500" dirty="0">
              <a:solidFill>
                <a:schemeClr val="tx1"/>
              </a:solidFill>
              <a:effectLst/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algn="ctr"/>
            <a:endParaRPr lang="th-TH" sz="3500" dirty="0"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algn="ctr"/>
            <a:endParaRPr lang="th-TH" sz="3500" dirty="0"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AFD7F076-D6AF-D4EE-B9E8-7A6A0581790F}"/>
              </a:ext>
            </a:extLst>
          </p:cNvPr>
          <p:cNvSpPr txBox="1">
            <a:spLocks/>
          </p:cNvSpPr>
          <p:nvPr/>
        </p:nvSpPr>
        <p:spPr>
          <a:xfrm>
            <a:off x="422103" y="342357"/>
            <a:ext cx="11565865" cy="1559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chemeClr val="tx1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ตัวชี้วัด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806E4C77-B2B4-C86F-E2AB-AEF20CF2367E}"/>
              </a:ext>
            </a:extLst>
          </p:cNvPr>
          <p:cNvSpPr/>
          <p:nvPr/>
        </p:nvSpPr>
        <p:spPr>
          <a:xfrm>
            <a:off x="1035170" y="974889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1. การประกาศเจตนารมณ์ร่วมกัน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11E3370B-0DDE-8FDF-CEFC-22D9B9EA57C9}"/>
              </a:ext>
            </a:extLst>
          </p:cNvPr>
          <p:cNvSpPr/>
          <p:nvPr/>
        </p:nvSpPr>
        <p:spPr>
          <a:xfrm>
            <a:off x="1035170" y="1423530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2. การกำหนดเป้าหมาย</a:t>
            </a:r>
            <a:endParaRPr lang="th-TH" sz="1800" dirty="0">
              <a:solidFill>
                <a:sysClr val="windowText" lastClr="000000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472A2D1-1C84-AFFA-2648-55E268F1054A}"/>
              </a:ext>
            </a:extLst>
          </p:cNvPr>
          <p:cNvSpPr/>
          <p:nvPr/>
        </p:nvSpPr>
        <p:spPr>
          <a:xfrm>
            <a:off x="1035169" y="1896035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3. มีการจัดทำแผนและผู้รับผิดชอบ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0C7BA643-70D4-E5DB-83E0-EE79BCD724F4}"/>
              </a:ext>
            </a:extLst>
          </p:cNvPr>
          <p:cNvSpPr/>
          <p:nvPr/>
        </p:nvSpPr>
        <p:spPr>
          <a:xfrm>
            <a:off x="1035169" y="2374807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4. </a:t>
            </a:r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แผนมีความก้าวหน้าไม่น้อยกว่าร้อยละ 70</a:t>
            </a:r>
            <a:endParaRPr lang="th-TH" sz="1800" dirty="0">
              <a:solidFill>
                <a:sysClr val="windowText" lastClr="000000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3940CC2-7A1B-93F4-15B6-ED8DA7C1A513}"/>
              </a:ext>
            </a:extLst>
          </p:cNvPr>
          <p:cNvSpPr/>
          <p:nvPr/>
        </p:nvSpPr>
        <p:spPr>
          <a:xfrm>
            <a:off x="1035168" y="2830925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5</a:t>
            </a:r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. มีการปรับปรุง ทบทวน พัฒนา สรุปผล</a:t>
            </a:r>
          </a:p>
        </p:txBody>
      </p:sp>
      <p:sp>
        <p:nvSpPr>
          <p:cNvPr id="15" name="สี่เหลี่ยมผืนผ้า: มุมมน 14">
            <a:extLst>
              <a:ext uri="{FF2B5EF4-FFF2-40B4-BE49-F238E27FC236}">
                <a16:creationId xmlns:a16="http://schemas.microsoft.com/office/drawing/2014/main" id="{B2A68009-9132-0487-AC89-945D957BA6A2}"/>
              </a:ext>
            </a:extLst>
          </p:cNvPr>
          <p:cNvSpPr/>
          <p:nvPr/>
        </p:nvSpPr>
        <p:spPr>
          <a:xfrm>
            <a:off x="1035167" y="3320191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6. มีการยกย่อง บุคคล ชุมชน องค์กร</a:t>
            </a: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id="{E9E06E50-098C-F377-A558-F7DD20851584}"/>
              </a:ext>
            </a:extLst>
          </p:cNvPr>
          <p:cNvSpPr/>
          <p:nvPr/>
        </p:nvSpPr>
        <p:spPr>
          <a:xfrm>
            <a:off x="1035166" y="3783554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7. </a:t>
            </a:r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แผนมีความก้าวหน้าไม่น้อยกว่าร้อยละ 90</a:t>
            </a:r>
            <a:endParaRPr lang="th-TH" sz="1800" dirty="0"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47669F15-1DCD-A62E-4D95-C8F166D85163}"/>
              </a:ext>
            </a:extLst>
          </p:cNvPr>
          <p:cNvSpPr/>
          <p:nvPr/>
        </p:nvSpPr>
        <p:spPr>
          <a:xfrm>
            <a:off x="1035165" y="4229724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8. มีการจัดทำสื่อ</a:t>
            </a:r>
            <a:endParaRPr lang="th-TH" sz="1800" dirty="0">
              <a:solidFill>
                <a:sysClr val="windowText" lastClr="000000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59E60691-5CA8-5FFB-0466-ACB0380CCF6D}"/>
              </a:ext>
            </a:extLst>
          </p:cNvPr>
          <p:cNvSpPr/>
          <p:nvPr/>
        </p:nvSpPr>
        <p:spPr>
          <a:xfrm>
            <a:off x="1035164" y="4693087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9. มีการเผยแพร่สื่อ</a:t>
            </a:r>
            <a:endParaRPr lang="th-TH" sz="1800" dirty="0"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9" name="สี่เหลี่ยมผืนผ้า: มุมมน 18">
            <a:extLst>
              <a:ext uri="{FF2B5EF4-FFF2-40B4-BE49-F238E27FC236}">
                <a16:creationId xmlns:a16="http://schemas.microsoft.com/office/drawing/2014/main" id="{F12AD028-309A-ED61-66D9-493F3A862D08}"/>
              </a:ext>
            </a:extLst>
          </p:cNvPr>
          <p:cNvSpPr/>
          <p:nvPr/>
        </p:nvSpPr>
        <p:spPr>
          <a:xfrm>
            <a:off x="7513737" y="1783944"/>
            <a:ext cx="4063041" cy="3708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5</a:t>
            </a:r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. จัดทำผลการดำเนินการ</a:t>
            </a: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6E841A84-D3AE-2AA4-D163-897922F7168F}"/>
              </a:ext>
            </a:extLst>
          </p:cNvPr>
          <p:cNvSpPr/>
          <p:nvPr/>
        </p:nvSpPr>
        <p:spPr>
          <a:xfrm>
            <a:off x="7516740" y="2334274"/>
            <a:ext cx="4063041" cy="370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6</a:t>
            </a:r>
            <a:r>
              <a:rPr lang="th-TH" sz="1800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. ดำเนินการยกย่องเชิดชู บุคคล ชุมชน องค์กร</a:t>
            </a:r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id="{7FD245F4-FA01-FDCC-3A7F-6A694CBE8CDC}"/>
              </a:ext>
            </a:extLst>
          </p:cNvPr>
          <p:cNvSpPr/>
          <p:nvPr/>
        </p:nvSpPr>
        <p:spPr>
          <a:xfrm>
            <a:off x="7513736" y="2857538"/>
            <a:ext cx="4063041" cy="3708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7. จัดทำรายงานผลการทบทวนปรับปรุง</a:t>
            </a:r>
          </a:p>
        </p:txBody>
      </p: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id="{8F96F76E-1DF2-0650-BB19-217BD0766819}"/>
              </a:ext>
            </a:extLst>
          </p:cNvPr>
          <p:cNvCxnSpPr>
            <a:cxnSpLocks/>
          </p:cNvCxnSpPr>
          <p:nvPr/>
        </p:nvCxnSpPr>
        <p:spPr>
          <a:xfrm flipV="1">
            <a:off x="5155847" y="1955936"/>
            <a:ext cx="2300252" cy="5241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id="{5559F626-9DA6-75C7-D2A5-93ED056D8C35}"/>
              </a:ext>
            </a:extLst>
          </p:cNvPr>
          <p:cNvCxnSpPr/>
          <p:nvPr/>
        </p:nvCxnSpPr>
        <p:spPr>
          <a:xfrm flipV="1">
            <a:off x="5155847" y="2599056"/>
            <a:ext cx="2300252" cy="8564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id="{B91D6B6F-1F73-9D82-6C10-3ACC19ADA084}"/>
              </a:ext>
            </a:extLst>
          </p:cNvPr>
          <p:cNvCxnSpPr>
            <a:cxnSpLocks/>
          </p:cNvCxnSpPr>
          <p:nvPr/>
        </p:nvCxnSpPr>
        <p:spPr>
          <a:xfrm flipV="1">
            <a:off x="5183164" y="3014939"/>
            <a:ext cx="2272935" cy="21593"/>
          </a:xfrm>
          <a:prstGeom prst="straightConnector1">
            <a:avLst/>
          </a:prstGeom>
          <a:ln w="38100">
            <a:solidFill>
              <a:srgbClr val="F984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67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C0F38E0-36FF-48AE-BA4E-BB436E8B6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95AB71A-10CA-4920-ABF7-48DD7AF24CFC}"/>
              </a:ext>
            </a:extLst>
          </p:cNvPr>
          <p:cNvSpPr/>
          <p:nvPr/>
        </p:nvSpPr>
        <p:spPr>
          <a:xfrm>
            <a:off x="182782" y="3990403"/>
            <a:ext cx="478643" cy="47864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476DAE91-C0C0-4AAD-A5E6-B70653AC5CF0}"/>
              </a:ext>
            </a:extLst>
          </p:cNvPr>
          <p:cNvSpPr txBox="1">
            <a:spLocks/>
          </p:cNvSpPr>
          <p:nvPr/>
        </p:nvSpPr>
        <p:spPr>
          <a:xfrm>
            <a:off x="778533" y="2165350"/>
            <a:ext cx="11049000" cy="14087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dirty="0"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1484E49-6FB5-5229-957A-8833191BFFBF}"/>
              </a:ext>
            </a:extLst>
          </p:cNvPr>
          <p:cNvSpPr txBox="1">
            <a:spLocks/>
          </p:cNvSpPr>
          <p:nvPr/>
        </p:nvSpPr>
        <p:spPr>
          <a:xfrm>
            <a:off x="364467" y="898768"/>
            <a:ext cx="11565865" cy="1559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3500" dirty="0">
              <a:solidFill>
                <a:schemeClr val="tx1"/>
              </a:solidFill>
              <a:effectLst/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algn="ctr"/>
            <a:endParaRPr lang="th-TH" sz="3500" dirty="0">
              <a:solidFill>
                <a:schemeClr val="tx1"/>
              </a:solidFill>
              <a:effectLst/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algn="ctr"/>
            <a:endParaRPr lang="th-TH" sz="3500" dirty="0"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algn="ctr"/>
            <a:endParaRPr lang="th-TH" sz="3500" dirty="0"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AFD7F076-D6AF-D4EE-B9E8-7A6A0581790F}"/>
              </a:ext>
            </a:extLst>
          </p:cNvPr>
          <p:cNvSpPr txBox="1">
            <a:spLocks/>
          </p:cNvSpPr>
          <p:nvPr/>
        </p:nvSpPr>
        <p:spPr>
          <a:xfrm>
            <a:off x="422103" y="342357"/>
            <a:ext cx="11565865" cy="1559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chemeClr val="tx1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ตัวชี้วัด</a:t>
            </a: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806E4C77-B2B4-C86F-E2AB-AEF20CF2367E}"/>
              </a:ext>
            </a:extLst>
          </p:cNvPr>
          <p:cNvSpPr/>
          <p:nvPr/>
        </p:nvSpPr>
        <p:spPr>
          <a:xfrm>
            <a:off x="1035170" y="974889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1. การประกาศเจตนารมณ์ร่วมกัน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11E3370B-0DDE-8FDF-CEFC-22D9B9EA57C9}"/>
              </a:ext>
            </a:extLst>
          </p:cNvPr>
          <p:cNvSpPr/>
          <p:nvPr/>
        </p:nvSpPr>
        <p:spPr>
          <a:xfrm>
            <a:off x="1035170" y="1423530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2. การกำหนดเป้าหมาย</a:t>
            </a:r>
            <a:endParaRPr lang="th-TH" sz="1800" dirty="0">
              <a:solidFill>
                <a:sysClr val="windowText" lastClr="000000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C472A2D1-1C84-AFFA-2648-55E268F1054A}"/>
              </a:ext>
            </a:extLst>
          </p:cNvPr>
          <p:cNvSpPr/>
          <p:nvPr/>
        </p:nvSpPr>
        <p:spPr>
          <a:xfrm>
            <a:off x="1035169" y="1896035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3. มีการจัดทำแผนและผู้รับผิดชอบ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0C7BA643-70D4-E5DB-83E0-EE79BCD724F4}"/>
              </a:ext>
            </a:extLst>
          </p:cNvPr>
          <p:cNvSpPr/>
          <p:nvPr/>
        </p:nvSpPr>
        <p:spPr>
          <a:xfrm>
            <a:off x="1035169" y="2374807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4. </a:t>
            </a:r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แผนมีความก้าวหน้าไม่น้อยกว่าร้อยละ 70</a:t>
            </a:r>
            <a:endParaRPr lang="th-TH" sz="1800" dirty="0">
              <a:solidFill>
                <a:sysClr val="windowText" lastClr="000000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73940CC2-7A1B-93F4-15B6-ED8DA7C1A513}"/>
              </a:ext>
            </a:extLst>
          </p:cNvPr>
          <p:cNvSpPr/>
          <p:nvPr/>
        </p:nvSpPr>
        <p:spPr>
          <a:xfrm>
            <a:off x="1035168" y="2830925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5</a:t>
            </a:r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. มีการปรับปรุง ทบทวน พัฒนา สรุปผล</a:t>
            </a:r>
          </a:p>
        </p:txBody>
      </p:sp>
      <p:sp>
        <p:nvSpPr>
          <p:cNvPr id="15" name="สี่เหลี่ยมผืนผ้า: มุมมน 14">
            <a:extLst>
              <a:ext uri="{FF2B5EF4-FFF2-40B4-BE49-F238E27FC236}">
                <a16:creationId xmlns:a16="http://schemas.microsoft.com/office/drawing/2014/main" id="{B2A68009-9132-0487-AC89-945D957BA6A2}"/>
              </a:ext>
            </a:extLst>
          </p:cNvPr>
          <p:cNvSpPr/>
          <p:nvPr/>
        </p:nvSpPr>
        <p:spPr>
          <a:xfrm>
            <a:off x="1035167" y="3320191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6. มีการยกย่อง บุคคล ชุมชน องค์กร</a:t>
            </a:r>
          </a:p>
        </p:txBody>
      </p:sp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id="{E9E06E50-098C-F377-A558-F7DD20851584}"/>
              </a:ext>
            </a:extLst>
          </p:cNvPr>
          <p:cNvSpPr/>
          <p:nvPr/>
        </p:nvSpPr>
        <p:spPr>
          <a:xfrm>
            <a:off x="1035166" y="3783554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7. </a:t>
            </a:r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แผนมีความก้าวหน้าไม่น้อยกว่าร้อยละ 90</a:t>
            </a:r>
            <a:endParaRPr lang="th-TH" sz="1800" dirty="0"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47669F15-1DCD-A62E-4D95-C8F166D85163}"/>
              </a:ext>
            </a:extLst>
          </p:cNvPr>
          <p:cNvSpPr/>
          <p:nvPr/>
        </p:nvSpPr>
        <p:spPr>
          <a:xfrm>
            <a:off x="1035165" y="4229724"/>
            <a:ext cx="4063041" cy="3708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8. มีการจัดทำสื่อ</a:t>
            </a:r>
            <a:endParaRPr lang="th-TH" sz="1800" dirty="0">
              <a:solidFill>
                <a:sysClr val="windowText" lastClr="000000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59E60691-5CA8-5FFB-0466-ACB0380CCF6D}"/>
              </a:ext>
            </a:extLst>
          </p:cNvPr>
          <p:cNvSpPr/>
          <p:nvPr/>
        </p:nvSpPr>
        <p:spPr>
          <a:xfrm>
            <a:off x="1035164" y="4693087"/>
            <a:ext cx="4063041" cy="37081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9. มีการเผยแพร่สื่อ</a:t>
            </a:r>
            <a:endParaRPr lang="th-TH" sz="1800" dirty="0"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19" name="สี่เหลี่ยมผืนผ้า: มุมมน 18">
            <a:extLst>
              <a:ext uri="{FF2B5EF4-FFF2-40B4-BE49-F238E27FC236}">
                <a16:creationId xmlns:a16="http://schemas.microsoft.com/office/drawing/2014/main" id="{F12AD028-309A-ED61-66D9-493F3A862D08}"/>
              </a:ext>
            </a:extLst>
          </p:cNvPr>
          <p:cNvSpPr/>
          <p:nvPr/>
        </p:nvSpPr>
        <p:spPr>
          <a:xfrm>
            <a:off x="7513737" y="1783944"/>
            <a:ext cx="4063041" cy="3708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7. จัดทำผลการดำเนินการ</a:t>
            </a:r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6E841A84-D3AE-2AA4-D163-897922F7168F}"/>
              </a:ext>
            </a:extLst>
          </p:cNvPr>
          <p:cNvSpPr/>
          <p:nvPr/>
        </p:nvSpPr>
        <p:spPr>
          <a:xfrm>
            <a:off x="7516740" y="2334274"/>
            <a:ext cx="4063041" cy="370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8. </a:t>
            </a:r>
            <a:r>
              <a:rPr lang="th-TH" dirty="0">
                <a:solidFill>
                  <a:sysClr val="windowText" lastClr="000000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จัดทำสื่อ</a:t>
            </a:r>
            <a:endParaRPr lang="th-TH" sz="1800" dirty="0">
              <a:solidFill>
                <a:sysClr val="windowText" lastClr="000000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id="{7FD245F4-FA01-FDCC-3A7F-6A694CBE8CDC}"/>
              </a:ext>
            </a:extLst>
          </p:cNvPr>
          <p:cNvSpPr/>
          <p:nvPr/>
        </p:nvSpPr>
        <p:spPr>
          <a:xfrm>
            <a:off x="7513736" y="2857538"/>
            <a:ext cx="4063041" cy="37081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9</a:t>
            </a:r>
            <a:r>
              <a:rPr lang="th-TH" sz="1800" dirty="0"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. เผยแพร่สื่อ</a:t>
            </a:r>
          </a:p>
        </p:txBody>
      </p: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id="{8F96F76E-1DF2-0650-BB19-217BD0766819}"/>
              </a:ext>
            </a:extLst>
          </p:cNvPr>
          <p:cNvCxnSpPr>
            <a:cxnSpLocks/>
          </p:cNvCxnSpPr>
          <p:nvPr/>
        </p:nvCxnSpPr>
        <p:spPr>
          <a:xfrm flipV="1">
            <a:off x="5183164" y="1955936"/>
            <a:ext cx="2272935" cy="2034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id="{5559F626-9DA6-75C7-D2A5-93ED056D8C35}"/>
              </a:ext>
            </a:extLst>
          </p:cNvPr>
          <p:cNvCxnSpPr>
            <a:cxnSpLocks/>
          </p:cNvCxnSpPr>
          <p:nvPr/>
        </p:nvCxnSpPr>
        <p:spPr>
          <a:xfrm flipV="1">
            <a:off x="5183164" y="2599056"/>
            <a:ext cx="2272935" cy="18004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id="{B91D6B6F-1F73-9D82-6C10-3ACC19ADA084}"/>
              </a:ext>
            </a:extLst>
          </p:cNvPr>
          <p:cNvCxnSpPr>
            <a:cxnSpLocks/>
          </p:cNvCxnSpPr>
          <p:nvPr/>
        </p:nvCxnSpPr>
        <p:spPr>
          <a:xfrm flipV="1">
            <a:off x="5183164" y="3014939"/>
            <a:ext cx="2272935" cy="1841733"/>
          </a:xfrm>
          <a:prstGeom prst="straightConnector1">
            <a:avLst/>
          </a:prstGeom>
          <a:ln w="38100">
            <a:solidFill>
              <a:srgbClr val="F984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42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C0F38E0-36FF-48AE-BA4E-BB436E8B6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476DAE91-C0C0-4AAD-A5E6-B70653AC5CF0}"/>
              </a:ext>
            </a:extLst>
          </p:cNvPr>
          <p:cNvSpPr txBox="1">
            <a:spLocks/>
          </p:cNvSpPr>
          <p:nvPr/>
        </p:nvSpPr>
        <p:spPr>
          <a:xfrm>
            <a:off x="778533" y="2165350"/>
            <a:ext cx="11049000" cy="14087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176490"/>
              </a:solidFill>
              <a:effectLst/>
              <a:uLnTx/>
              <a:uFillTx/>
              <a:latin typeface="DB Helvethaica X 86 BlkIt" panose="02000506090000020004" pitchFamily="2" charset="-34"/>
              <a:ea typeface="+mj-ea"/>
              <a:cs typeface="DB Helvethaica X 86 BlkIt" panose="02000506090000020004" pitchFamily="2" charset="-34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1484E49-6FB5-5229-957A-8833191BFFBF}"/>
              </a:ext>
            </a:extLst>
          </p:cNvPr>
          <p:cNvSpPr txBox="1">
            <a:spLocks/>
          </p:cNvSpPr>
          <p:nvPr/>
        </p:nvSpPr>
        <p:spPr>
          <a:xfrm>
            <a:off x="364467" y="898768"/>
            <a:ext cx="11565865" cy="1559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5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5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500" b="0" i="0" u="none" strike="noStrike" kern="1200" cap="none" spc="0" normalizeH="0" baseline="0" noProof="0" dirty="0">
              <a:ln>
                <a:noFill/>
              </a:ln>
              <a:solidFill>
                <a:srgbClr val="176490"/>
              </a:solidFill>
              <a:effectLst/>
              <a:uLnTx/>
              <a:uFillTx/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500" b="0" i="0" u="none" strike="noStrike" kern="1200" cap="none" spc="0" normalizeH="0" baseline="0" noProof="0" dirty="0">
              <a:ln>
                <a:noFill/>
              </a:ln>
              <a:solidFill>
                <a:srgbClr val="176490"/>
              </a:solidFill>
              <a:effectLst/>
              <a:uLnTx/>
              <a:uFillTx/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AFD7F076-D6AF-D4EE-B9E8-7A6A0581790F}"/>
              </a:ext>
            </a:extLst>
          </p:cNvPr>
          <p:cNvSpPr txBox="1">
            <a:spLocks/>
          </p:cNvSpPr>
          <p:nvPr/>
        </p:nvSpPr>
        <p:spPr>
          <a:xfrm>
            <a:off x="422103" y="342357"/>
            <a:ext cx="11565865" cy="629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DB Helvethaica X 86 BlkIt" panose="02000506090000020004" pitchFamily="2" charset="-34"/>
                <a:ea typeface="+mj-ea"/>
                <a:cs typeface="DB Helvethaica X 86 BlkIt" panose="02000506090000020004" pitchFamily="2" charset="-34"/>
              </a:rPr>
              <a:t>การขับเคลื่อนอำเภอคุณธรรม “ต้นแบบ” ประจำปีงบประมาณ พ.ศ. 2567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6F00FE-604F-5834-5A24-C00DD2BAB3C2}"/>
              </a:ext>
            </a:extLst>
          </p:cNvPr>
          <p:cNvSpPr txBox="1">
            <a:spLocks/>
          </p:cNvSpPr>
          <p:nvPr/>
        </p:nvSpPr>
        <p:spPr>
          <a:xfrm>
            <a:off x="422103" y="898768"/>
            <a:ext cx="11565865" cy="38371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B Helvethaica X 86 BlkIt" panose="02000506090000020004" pitchFamily="2" charset="-34"/>
                <a:ea typeface="+mj-ea"/>
                <a:cs typeface="DB Helvethaica X 86 BlkIt" panose="02000506090000020004" pitchFamily="2" charset="-34"/>
              </a:rPr>
              <a:t>ระบบการรายงานผล -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DB Helvethaica X 86 BlkIt" panose="02000506090000020004" pitchFamily="2" charset="-34"/>
              <a:ea typeface="+mj-ea"/>
              <a:cs typeface="DB Helvethaica X 86 BlkIt" panose="02000506090000020004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9F2AA42-F56A-E2B6-1E87-CF3863EA4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04" y="1902536"/>
            <a:ext cx="2909520" cy="290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380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2549353-37F3-E727-661F-D00EBBC67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3705224"/>
            <a:ext cx="4257675" cy="4257675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A649F86-4FA3-A5A5-F60B-80766928D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61" y="3678044"/>
            <a:ext cx="4257675" cy="425767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329C312-8357-480F-A51E-F624CB288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6950" y="3629025"/>
            <a:ext cx="4333873" cy="433387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C17F925-424D-346A-DF10-8F3E1D7EE2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1"/>
          <a:stretch/>
        </p:blipFill>
        <p:spPr>
          <a:xfrm flipH="1">
            <a:off x="4924425" y="3629024"/>
            <a:ext cx="2647950" cy="4333873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EA1A7F8-F397-A32F-9626-D91E3297E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4" r="21429"/>
          <a:stretch/>
        </p:blipFill>
        <p:spPr>
          <a:xfrm flipH="1">
            <a:off x="7507294" y="3629023"/>
            <a:ext cx="1692261" cy="4333873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059B269B-9688-DAAD-9F4E-8194BBFF4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29" y="1780702"/>
            <a:ext cx="1933575" cy="1933575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0138300-6F66-C0A5-9626-B9185DCD7D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84" y="3531620"/>
            <a:ext cx="2411932" cy="1356859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0E325C9-15E6-390A-A52B-C5A4288C43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71" y="4620075"/>
            <a:ext cx="2411932" cy="1356859"/>
          </a:xfrm>
          <a:prstGeom prst="rect">
            <a:avLst/>
          </a:prstGeom>
        </p:spPr>
      </p:pic>
      <p:sp>
        <p:nvSpPr>
          <p:cNvPr id="20" name="矩形 13">
            <a:extLst>
              <a:ext uri="{FF2B5EF4-FFF2-40B4-BE49-F238E27FC236}">
                <a16:creationId xmlns:a16="http://schemas.microsoft.com/office/drawing/2014/main" id="{20C8CCBC-E9A4-D53F-A06E-97300E58361D}"/>
              </a:ext>
            </a:extLst>
          </p:cNvPr>
          <p:cNvSpPr/>
          <p:nvPr/>
        </p:nvSpPr>
        <p:spPr>
          <a:xfrm>
            <a:off x="7310437" y="2194909"/>
            <a:ext cx="2476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4000" b="1" dirty="0">
                <a:latin typeface="DB Helvethaica X 75 Bd" panose="02000506090000020004" pitchFamily="2" charset="-34"/>
                <a:ea typeface="Montserrat Medium" panose="00000600000000000000" charset="0"/>
                <a:cs typeface="DB Helvethaica X 75 Bd" panose="02000506090000020004" pitchFamily="2" charset="-34"/>
                <a:sym typeface="字魂36号-正文宋楷" panose="02000000000000000000" pitchFamily="2" charset="-122"/>
              </a:rPr>
              <a:t>กรมการศาสนา</a:t>
            </a:r>
            <a:endParaRPr lang="zh-CN" altLang="en-US" sz="4000" b="1" dirty="0">
              <a:latin typeface="DB Helvethaica X 75 Bd" panose="02000506090000020004" pitchFamily="2" charset="-34"/>
              <a:ea typeface="Montserrat Medium" panose="00000600000000000000" charset="0"/>
              <a:cs typeface="DB Helvethaica X 75 Bd" panose="02000506090000020004" pitchFamily="2" charset="-34"/>
              <a:sym typeface="字魂36号-正文宋楷" panose="02000000000000000000" pitchFamily="2" charset="-122"/>
            </a:endParaRPr>
          </a:p>
        </p:txBody>
      </p:sp>
      <p:sp>
        <p:nvSpPr>
          <p:cNvPr id="25" name="矩形 13">
            <a:extLst>
              <a:ext uri="{FF2B5EF4-FFF2-40B4-BE49-F238E27FC236}">
                <a16:creationId xmlns:a16="http://schemas.microsoft.com/office/drawing/2014/main" id="{7DFB15A1-BEE4-46AB-9AEC-371ED748BD6E}"/>
              </a:ext>
            </a:extLst>
          </p:cNvPr>
          <p:cNvSpPr/>
          <p:nvPr/>
        </p:nvSpPr>
        <p:spPr>
          <a:xfrm>
            <a:off x="9143531" y="3820337"/>
            <a:ext cx="269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4000" b="1" dirty="0">
                <a:latin typeface="DB Helvethaica X 75 Bd" panose="02000506090000020004" pitchFamily="2" charset="-34"/>
                <a:ea typeface="Montserrat Medium" panose="00000600000000000000" charset="0"/>
                <a:cs typeface="DB Helvethaica X 75 Bd" panose="02000506090000020004" pitchFamily="2" charset="-34"/>
                <a:sym typeface="字魂36号-正文宋楷" panose="02000000000000000000" pitchFamily="2" charset="-122"/>
              </a:rPr>
              <a:t>กรมการปกครอง</a:t>
            </a:r>
            <a:endParaRPr lang="zh-CN" altLang="en-US" sz="4000" b="1" dirty="0">
              <a:latin typeface="DB Helvethaica X 75 Bd" panose="02000506090000020004" pitchFamily="2" charset="-34"/>
              <a:ea typeface="Montserrat Medium" panose="00000600000000000000" charset="0"/>
              <a:cs typeface="DB Helvethaica X 75 Bd" panose="02000506090000020004" pitchFamily="2" charset="-34"/>
              <a:sym typeface="字魂36号-正文宋楷" panose="02000000000000000000" pitchFamily="2" charset="-122"/>
            </a:endParaRPr>
          </a:p>
        </p:txBody>
      </p:sp>
      <p:sp>
        <p:nvSpPr>
          <p:cNvPr id="26" name="矩形 13">
            <a:extLst>
              <a:ext uri="{FF2B5EF4-FFF2-40B4-BE49-F238E27FC236}">
                <a16:creationId xmlns:a16="http://schemas.microsoft.com/office/drawing/2014/main" id="{2A39E00A-457D-BF3E-E8D3-E090165E76F6}"/>
              </a:ext>
            </a:extLst>
          </p:cNvPr>
          <p:cNvSpPr/>
          <p:nvPr/>
        </p:nvSpPr>
        <p:spPr>
          <a:xfrm>
            <a:off x="620857" y="359859"/>
            <a:ext cx="63418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zh-CN" sz="8000" b="1" dirty="0">
                <a:latin typeface="DB Helvethaica X 75 Bd" panose="02000506090000020004" pitchFamily="2" charset="-34"/>
                <a:ea typeface="Montserrat Medium" panose="00000600000000000000" charset="0"/>
                <a:cs typeface="DB Helvethaica X 75 Bd" panose="02000506090000020004" pitchFamily="2" charset="-34"/>
                <a:sym typeface="字魂36号-正文宋楷" panose="02000000000000000000" pitchFamily="2" charset="-122"/>
              </a:rPr>
              <a:t>มุมมองการขับเคลื่อน</a:t>
            </a:r>
            <a:endParaRPr lang="zh-CN" altLang="en-US" sz="8000" b="1" dirty="0">
              <a:latin typeface="DB Helvethaica X 75 Bd" panose="02000506090000020004" pitchFamily="2" charset="-34"/>
              <a:ea typeface="Montserrat Medium" panose="00000600000000000000" charset="0"/>
              <a:cs typeface="DB Helvethaica X 75 Bd" panose="02000506090000020004" pitchFamily="2" charset="-34"/>
              <a:sym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2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库_Rectangle: Rounded Corners 5"/>
          <p:cNvSpPr/>
          <p:nvPr/>
        </p:nvSpPr>
        <p:spPr>
          <a:xfrm>
            <a:off x="1588171" y="3525435"/>
            <a:ext cx="1463551" cy="917083"/>
          </a:xfrm>
          <a:prstGeom prst="roundRect">
            <a:avLst>
              <a:gd name="adj" fmla="val 5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8" name="千图PPT彼岸天：ID 8661124库_直接连接符 15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9" name="千图PPT彼岸天：ID 8661124库_直接连接符 16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1" name="泪滴形 60"/>
          <p:cNvSpPr/>
          <p:nvPr/>
        </p:nvSpPr>
        <p:spPr>
          <a:xfrm rot="3704841">
            <a:off x="-94915" y="36816"/>
            <a:ext cx="615393" cy="649358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2" name="泪滴形 61"/>
          <p:cNvSpPr/>
          <p:nvPr/>
        </p:nvSpPr>
        <p:spPr>
          <a:xfrm rot="3704841">
            <a:off x="480189" y="612917"/>
            <a:ext cx="328489" cy="346619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3" name="TextBox 18">
            <a:extLst>
              <a:ext uri="{FF2B5EF4-FFF2-40B4-BE49-F238E27FC236}">
                <a16:creationId xmlns:a16="http://schemas.microsoft.com/office/drawing/2014/main" id="{80D7DD18-C3AC-27E5-0D7F-E46FBEFBBC4E}"/>
              </a:ext>
            </a:extLst>
          </p:cNvPr>
          <p:cNvSpPr txBox="1"/>
          <p:nvPr/>
        </p:nvSpPr>
        <p:spPr>
          <a:xfrm flipH="1">
            <a:off x="644433" y="1012943"/>
            <a:ext cx="121716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DB Helvethaica X 75 Bd" panose="02000506090000020004" pitchFamily="2" charset="-34"/>
                <a:ea typeface="Times New Roman" panose="02020603050405020304" pitchFamily="18" charset="0"/>
                <a:cs typeface="DB Helvethaica X 75 Bd" panose="02000506090000020004" pitchFamily="2" charset="-34"/>
              </a:rPr>
              <a:t>เริ่มการขับเคลื่อนจากปัญหาและอุปสรรค</a:t>
            </a:r>
            <a:endParaRPr lang="en-US" sz="5400" b="1" dirty="0">
              <a:latin typeface="DB Helvethaica X 75 Bd" panose="02000506090000020004" pitchFamily="2" charset="-34"/>
              <a:ea typeface="Times New Roman" panose="02020603050405020304" pitchFamily="18" charset="0"/>
              <a:cs typeface="DB Helvethaica X 75 Bd" panose="02000506090000020004" pitchFamily="2" charset="-34"/>
            </a:endParaRPr>
          </a:p>
          <a:p>
            <a:endParaRPr lang="th-TH" sz="3200" dirty="0">
              <a:effectLst/>
              <a:latin typeface="TH K2D July8" panose="02000506000000020004" pitchFamily="2" charset="-34"/>
              <a:ea typeface="DengXian" panose="02010600030101010101" pitchFamily="2" charset="-122"/>
              <a:cs typeface="TH K2D July8" panose="02000506000000020004" pitchFamily="2" charset="-34"/>
            </a:endParaRPr>
          </a:p>
          <a:p>
            <a:endParaRPr lang="th-TH" sz="3200" dirty="0">
              <a:latin typeface="TH K2D July8" panose="02000506000000020004" pitchFamily="2" charset="-34"/>
              <a:ea typeface="DengXian" panose="02010600030101010101" pitchFamily="2" charset="-122"/>
              <a:cs typeface="TH K2D July8" panose="02000506000000020004" pitchFamily="2" charset="-34"/>
            </a:endParaRPr>
          </a:p>
          <a:p>
            <a:endParaRPr lang="th-TH" sz="3200" dirty="0">
              <a:effectLst/>
              <a:latin typeface="TH K2D July8" panose="02000506000000020004" pitchFamily="2" charset="-34"/>
              <a:ea typeface="DengXian" panose="02010600030101010101" pitchFamily="2" charset="-122"/>
              <a:cs typeface="TH K2D July8" panose="02000506000000020004" pitchFamily="2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F63B68B6-3A92-791A-0D04-284518D02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61201"/>
              </p:ext>
            </p:extLst>
          </p:nvPr>
        </p:nvGraphicFramePr>
        <p:xfrm>
          <a:off x="1111095" y="1953756"/>
          <a:ext cx="9969810" cy="2953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165">
                  <a:extLst>
                    <a:ext uri="{9D8B030D-6E8A-4147-A177-3AD203B41FA5}">
                      <a16:colId xmlns:a16="http://schemas.microsoft.com/office/drawing/2014/main" val="286125852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92222308"/>
                    </a:ext>
                  </a:extLst>
                </a:gridCol>
                <a:gridCol w="4352445">
                  <a:extLst>
                    <a:ext uri="{9D8B030D-6E8A-4147-A177-3AD203B41FA5}">
                      <a16:colId xmlns:a16="http://schemas.microsoft.com/office/drawing/2014/main" val="2855335144"/>
                    </a:ext>
                  </a:extLst>
                </a:gridCol>
              </a:tblGrid>
              <a:tr h="375003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ปัญหา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การแก้ไข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วิธีการแก้ไข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584582"/>
                  </a:ext>
                </a:extLst>
              </a:tr>
              <a:tr h="643041">
                <a:tc rowSpan="3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ความเข้าใจเรื่องคุณธรรม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Set zero </a:t>
                      </a: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ความเข้าใจเรื่องคุณธรรม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1. อธิบายหลักการของคุณธรรม เชื่อมโยงให้เข้ากับการปฏิบัติหน้าที่ ความเป็นเหตุเป็นผล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403284"/>
                  </a:ext>
                </a:extLst>
              </a:tr>
              <a:tr h="375003"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2. การจัดทำคู่มือการอธิบาย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372408"/>
                  </a:ext>
                </a:extLst>
              </a:tr>
              <a:tr h="448274"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3. การจัดประชุม </a:t>
                      </a:r>
                      <a:r>
                        <a:rPr lang="en-US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zoom </a:t>
                      </a: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เพื่อสร้างความเข้าใจ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30210"/>
                  </a:ext>
                </a:extLst>
              </a:tr>
              <a:tr h="464503"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ความไม่ชัดเจนหลักเกณฑ์การดำเนินการ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สร้างความเป็นวิทยาศาสตร์ ให้สามารถตรวจประเมินได้ มีมาตรฐาน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1. จัดทำแบบฟอร์มการตอบของแต่ละตัวชี้วัด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1699"/>
                  </a:ext>
                </a:extLst>
              </a:tr>
              <a:tr h="647265"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2. กำหนดข้อแนะนำขั้นตอนการดำเนินการแต่ละตัวชี้วัด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57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9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库_Rectangle: Rounded Corners 5"/>
          <p:cNvSpPr/>
          <p:nvPr/>
        </p:nvSpPr>
        <p:spPr>
          <a:xfrm>
            <a:off x="1588171" y="3525435"/>
            <a:ext cx="1463551" cy="917083"/>
          </a:xfrm>
          <a:prstGeom prst="roundRect">
            <a:avLst>
              <a:gd name="adj" fmla="val 5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8" name="千图PPT彼岸天：ID 8661124库_直接连接符 15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9" name="千图PPT彼岸天：ID 8661124库_直接连接符 16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1" name="泪滴形 60"/>
          <p:cNvSpPr/>
          <p:nvPr/>
        </p:nvSpPr>
        <p:spPr>
          <a:xfrm rot="3704841">
            <a:off x="-94915" y="36816"/>
            <a:ext cx="615393" cy="649358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2" name="泪滴形 61"/>
          <p:cNvSpPr/>
          <p:nvPr/>
        </p:nvSpPr>
        <p:spPr>
          <a:xfrm rot="3704841">
            <a:off x="480189" y="612917"/>
            <a:ext cx="328489" cy="346619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3" name="TextBox 18">
            <a:extLst>
              <a:ext uri="{FF2B5EF4-FFF2-40B4-BE49-F238E27FC236}">
                <a16:creationId xmlns:a16="http://schemas.microsoft.com/office/drawing/2014/main" id="{80D7DD18-C3AC-27E5-0D7F-E46FBEFBBC4E}"/>
              </a:ext>
            </a:extLst>
          </p:cNvPr>
          <p:cNvSpPr txBox="1"/>
          <p:nvPr/>
        </p:nvSpPr>
        <p:spPr>
          <a:xfrm flipH="1">
            <a:off x="644433" y="1012943"/>
            <a:ext cx="121716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DB Helvethaica X 75 Bd" panose="02000506090000020004" pitchFamily="2" charset="-34"/>
                <a:ea typeface="Times New Roman" panose="02020603050405020304" pitchFamily="18" charset="0"/>
                <a:cs typeface="DB Helvethaica X 75 Bd" panose="02000506090000020004" pitchFamily="2" charset="-34"/>
              </a:rPr>
              <a:t>เริ่มการขับเคลื่อนจากปัญหาและอุปสรรค</a:t>
            </a:r>
            <a:endParaRPr lang="en-US" sz="5400" b="1" dirty="0">
              <a:latin typeface="DB Helvethaica X 75 Bd" panose="02000506090000020004" pitchFamily="2" charset="-34"/>
              <a:ea typeface="Times New Roman" panose="02020603050405020304" pitchFamily="18" charset="0"/>
              <a:cs typeface="DB Helvethaica X 75 Bd" panose="02000506090000020004" pitchFamily="2" charset="-34"/>
            </a:endParaRPr>
          </a:p>
          <a:p>
            <a:endParaRPr lang="th-TH" sz="3200" dirty="0">
              <a:effectLst/>
              <a:latin typeface="TH K2D July8" panose="02000506000000020004" pitchFamily="2" charset="-34"/>
              <a:ea typeface="DengXian" panose="02010600030101010101" pitchFamily="2" charset="-122"/>
              <a:cs typeface="TH K2D July8" panose="02000506000000020004" pitchFamily="2" charset="-34"/>
            </a:endParaRPr>
          </a:p>
          <a:p>
            <a:endParaRPr lang="th-TH" sz="3200" dirty="0">
              <a:latin typeface="TH K2D July8" panose="02000506000000020004" pitchFamily="2" charset="-34"/>
              <a:ea typeface="DengXian" panose="02010600030101010101" pitchFamily="2" charset="-122"/>
              <a:cs typeface="TH K2D July8" panose="02000506000000020004" pitchFamily="2" charset="-34"/>
            </a:endParaRPr>
          </a:p>
          <a:p>
            <a:endParaRPr lang="th-TH" sz="3200" dirty="0">
              <a:effectLst/>
              <a:latin typeface="TH K2D July8" panose="02000506000000020004" pitchFamily="2" charset="-34"/>
              <a:ea typeface="DengXian" panose="02010600030101010101" pitchFamily="2" charset="-122"/>
              <a:cs typeface="TH K2D July8" panose="02000506000000020004" pitchFamily="2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F63B68B6-3A92-791A-0D04-284518D02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536201"/>
              </p:ext>
            </p:extLst>
          </p:nvPr>
        </p:nvGraphicFramePr>
        <p:xfrm>
          <a:off x="1111095" y="1953756"/>
          <a:ext cx="9969810" cy="425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165">
                  <a:extLst>
                    <a:ext uri="{9D8B030D-6E8A-4147-A177-3AD203B41FA5}">
                      <a16:colId xmlns:a16="http://schemas.microsoft.com/office/drawing/2014/main" val="286125852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92222308"/>
                    </a:ext>
                  </a:extLst>
                </a:gridCol>
                <a:gridCol w="4352445">
                  <a:extLst>
                    <a:ext uri="{9D8B030D-6E8A-4147-A177-3AD203B41FA5}">
                      <a16:colId xmlns:a16="http://schemas.microsoft.com/office/drawing/2014/main" val="2855335144"/>
                    </a:ext>
                  </a:extLst>
                </a:gridCol>
              </a:tblGrid>
              <a:tr h="375003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ปัญหา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การแก้ไข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วิธีการแก้ไข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584582"/>
                  </a:ext>
                </a:extLst>
              </a:tr>
              <a:tr h="818301">
                <a:tc rowSpan="3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ไม่มีเวลาในการดำเนินการ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เพิ่มความแน่นอนในการดำเนินการ</a:t>
                      </a:r>
                    </a:p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ลดระยะเวลาในการดำเนินการ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1. นำแบบฟอร์มที่จัดทำให้หน่วยงานที่เกี่ยวข้องตรวจสอบ เพื่อให้เกิดความแน่นอนและถูกต้อง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403284"/>
                  </a:ext>
                </a:extLst>
              </a:tr>
              <a:tr h="375003"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2. จัดทำระบบการรายงานผลการดำเนินการให้อยู่ในรูปแบบออนไลน์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372408"/>
                  </a:ext>
                </a:extLst>
              </a:tr>
              <a:tr h="647265"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3. การจัดประชุม </a:t>
                      </a:r>
                      <a:r>
                        <a:rPr lang="en-US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zoom </a:t>
                      </a: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ระหว่างการดำเนินการ</a:t>
                      </a:r>
                      <a:r>
                        <a:rPr lang="en-US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 </a:t>
                      </a: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เพื่อให้ผู้ปฏิบัติหน้าที่ได้ซักถามข้อสงสัย สะท้อนปัญหา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30210"/>
                  </a:ext>
                </a:extLst>
              </a:tr>
              <a:tr h="488432">
                <a:tc rowSpan="3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การขาดช่วงในการดำเนินโครงการ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เพิ่มการติดตามผลระหว่างดำเนินโครงการ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1. แบ่งรอบการส่งข้อมูลเพื่อให้มีความต่อเนื่อง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1699"/>
                  </a:ext>
                </a:extLst>
              </a:tr>
              <a:tr h="441525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2.  ตรวจสอบผลการดำเนินการและรายงานผลการดำเนินการทุกสัปดาห์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65807"/>
                  </a:ext>
                </a:extLst>
              </a:tr>
              <a:tr h="647265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3. กระตุ้นเตือนผ่านลำดับการบังคับบัญชา /การเปิด </a:t>
                      </a:r>
                      <a:r>
                        <a:rPr lang="en-US" dirty="0">
                          <a:latin typeface="DB Helvethaica X 75 Bd" panose="02000506090000020004" pitchFamily="2" charset="-34"/>
                          <a:cs typeface="DB Helvethaica X 75 Bd" panose="02000506090000020004" pitchFamily="2" charset="-34"/>
                        </a:rPr>
                        <a:t>Line Open Chat</a:t>
                      </a:r>
                      <a:endParaRPr lang="th-TH" dirty="0">
                        <a:latin typeface="DB Helvethaica X 75 Bd" panose="02000506090000020004" pitchFamily="2" charset="-34"/>
                        <a:cs typeface="DB Helvethaica X 75 Bd" panose="0200050609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57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4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库_Rectangle: Rounded Corners 5"/>
          <p:cNvSpPr/>
          <p:nvPr/>
        </p:nvSpPr>
        <p:spPr>
          <a:xfrm>
            <a:off x="1588171" y="3525435"/>
            <a:ext cx="1463551" cy="917083"/>
          </a:xfrm>
          <a:prstGeom prst="roundRect">
            <a:avLst>
              <a:gd name="adj" fmla="val 5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8" name="千图PPT彼岸天：ID 8661124库_直接连接符 15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9" name="千图PPT彼岸天：ID 8661124库_直接连接符 16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1" name="泪滴形 60"/>
          <p:cNvSpPr/>
          <p:nvPr/>
        </p:nvSpPr>
        <p:spPr>
          <a:xfrm rot="3704841">
            <a:off x="-94915" y="36816"/>
            <a:ext cx="615393" cy="649358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2" name="泪滴形 61"/>
          <p:cNvSpPr/>
          <p:nvPr/>
        </p:nvSpPr>
        <p:spPr>
          <a:xfrm rot="3704841">
            <a:off x="480189" y="612917"/>
            <a:ext cx="328489" cy="346619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DD3F0A2-F004-4338-D603-38C1EBBB3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5" t="11464" r="44753" b="28449"/>
          <a:stretch/>
        </p:blipFill>
        <p:spPr>
          <a:xfrm>
            <a:off x="251946" y="510448"/>
            <a:ext cx="3870465" cy="55052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FA7EE91C-9988-C07F-D111-A8656F9CD7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90" t="11464" r="40148" b="5478"/>
          <a:stretch/>
        </p:blipFill>
        <p:spPr>
          <a:xfrm>
            <a:off x="8101426" y="510448"/>
            <a:ext cx="3905309" cy="560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9770FDB6-A6CC-0495-6F04-2CC9E746BA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90" t="13598" r="40074" b="4951"/>
          <a:stretch/>
        </p:blipFill>
        <p:spPr>
          <a:xfrm>
            <a:off x="4122421" y="510448"/>
            <a:ext cx="3979005" cy="55859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5926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库_Rectangle: Rounded Corners 5"/>
          <p:cNvSpPr/>
          <p:nvPr/>
        </p:nvSpPr>
        <p:spPr>
          <a:xfrm>
            <a:off x="1588171" y="3525435"/>
            <a:ext cx="1463551" cy="917083"/>
          </a:xfrm>
          <a:prstGeom prst="roundRect">
            <a:avLst>
              <a:gd name="adj" fmla="val 5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8" name="千图PPT彼岸天：ID 8661124库_直接连接符 15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9" name="千图PPT彼岸天：ID 8661124库_直接连接符 16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1" name="泪滴形 60"/>
          <p:cNvSpPr/>
          <p:nvPr/>
        </p:nvSpPr>
        <p:spPr>
          <a:xfrm rot="3704841">
            <a:off x="-94915" y="36816"/>
            <a:ext cx="615393" cy="649358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2" name="泪滴形 61"/>
          <p:cNvSpPr/>
          <p:nvPr/>
        </p:nvSpPr>
        <p:spPr>
          <a:xfrm rot="3704841">
            <a:off x="480189" y="612917"/>
            <a:ext cx="328489" cy="346619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BFA3A9E-BC53-8F7D-0206-F76201C90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285" y="786226"/>
            <a:ext cx="3568446" cy="504730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A046341-0E49-9D90-65B3-D6BD4405C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02" y="786226"/>
            <a:ext cx="3927541" cy="504730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26CA7E9-8B1D-6785-3D06-EC1008FBFF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3" y="633582"/>
            <a:ext cx="2141037" cy="53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库_Rectangle: Rounded Corners 5"/>
          <p:cNvSpPr/>
          <p:nvPr/>
        </p:nvSpPr>
        <p:spPr>
          <a:xfrm>
            <a:off x="1588171" y="3525435"/>
            <a:ext cx="1463551" cy="917083"/>
          </a:xfrm>
          <a:prstGeom prst="roundRect">
            <a:avLst>
              <a:gd name="adj" fmla="val 5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8" name="千图PPT彼岸天：ID 8661124库_直接连接符 15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9" name="千图PPT彼岸天：ID 8661124库_直接连接符 16"/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1" name="泪滴形 60"/>
          <p:cNvSpPr/>
          <p:nvPr/>
        </p:nvSpPr>
        <p:spPr>
          <a:xfrm rot="3704841">
            <a:off x="-94915" y="36816"/>
            <a:ext cx="615393" cy="649358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2" name="泪滴形 61"/>
          <p:cNvSpPr/>
          <p:nvPr/>
        </p:nvSpPr>
        <p:spPr>
          <a:xfrm rot="3704841">
            <a:off x="480189" y="612917"/>
            <a:ext cx="328489" cy="346619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DE55171-8328-EAE2-C274-9D9EC9672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50" t="12409" r="32871" b="4423"/>
          <a:stretch/>
        </p:blipFill>
        <p:spPr>
          <a:xfrm>
            <a:off x="3051722" y="294491"/>
            <a:ext cx="6308821" cy="62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0A760-A8DC-ACFE-BBDF-451F214D5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AD46C09-E66E-F8E5-ABA1-4155E3850F34}"/>
              </a:ext>
            </a:extLst>
          </p:cNvPr>
          <p:cNvSpPr txBox="1">
            <a:spLocks/>
          </p:cNvSpPr>
          <p:nvPr/>
        </p:nvSpPr>
        <p:spPr>
          <a:xfrm>
            <a:off x="511473" y="569463"/>
            <a:ext cx="11565865" cy="15597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4000" b="1" dirty="0">
              <a:latin typeface="DB Helvethaica X 86 BlkIt" panose="02000506090000020004" pitchFamily="2" charset="-34"/>
              <a:ea typeface="Calibri" panose="020F0502020204030204" pitchFamily="34" charset="0"/>
              <a:cs typeface="DB Helvethaica X 86 BlkIt" panose="02000506090000020004" pitchFamily="2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1E67CAE-67B2-4964-1B35-6F1AFA770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31" t="8304" r="26742" b="5320"/>
          <a:stretch/>
        </p:blipFill>
        <p:spPr>
          <a:xfrm>
            <a:off x="359866" y="364835"/>
            <a:ext cx="4294910" cy="5923702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D3A45923-1414-AD52-8EB3-A6B18071E6D5}"/>
              </a:ext>
            </a:extLst>
          </p:cNvPr>
          <p:cNvSpPr txBox="1"/>
          <p:nvPr/>
        </p:nvSpPr>
        <p:spPr>
          <a:xfrm flipH="1">
            <a:off x="4806383" y="727683"/>
            <a:ext cx="121716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TH K2D July8" panose="02000506000000020004" pitchFamily="2" charset="-34"/>
                <a:ea typeface="Times New Roman" panose="02020603050405020304" pitchFamily="18" charset="0"/>
                <a:cs typeface="TH K2D July8" panose="02000506000000020004" pitchFamily="2" charset="-34"/>
              </a:rPr>
              <a:t>กรมการปกครองได้มีหนังสือสั่งการขับเคลื่อนการประเมิน</a:t>
            </a:r>
          </a:p>
          <a:p>
            <a:r>
              <a:rPr lang="th-TH" sz="3000" b="1" dirty="0">
                <a:latin typeface="TH K2D July8" panose="02000506000000020004" pitchFamily="2" charset="-34"/>
                <a:ea typeface="Times New Roman" panose="02020603050405020304" pitchFamily="18" charset="0"/>
                <a:cs typeface="TH K2D July8" panose="02000506000000020004" pitchFamily="2" charset="-34"/>
              </a:rPr>
              <a:t>อำเภอคุณธรรม ประจำปีงบประมาณ พ.ศ. 2567</a:t>
            </a:r>
          </a:p>
          <a:p>
            <a:endParaRPr lang="th-TH" sz="3000" b="1" dirty="0">
              <a:latin typeface="TH K2D July8" panose="02000506000000020004" pitchFamily="2" charset="-34"/>
              <a:ea typeface="Times New Roman" panose="02020603050405020304" pitchFamily="18" charset="0"/>
              <a:cs typeface="TH K2D July8" panose="02000506000000020004" pitchFamily="2" charset="-34"/>
            </a:endParaRPr>
          </a:p>
          <a:p>
            <a:r>
              <a:rPr lang="th-TH" sz="3000" b="1" dirty="0">
                <a:latin typeface="TH K2D July8" panose="02000506000000020004" pitchFamily="2" charset="-34"/>
                <a:ea typeface="Times New Roman" panose="02020603050405020304" pitchFamily="18" charset="0"/>
                <a:cs typeface="TH K2D July8" panose="02000506000000020004" pitchFamily="2" charset="-34"/>
              </a:rPr>
              <a:t>ตามหนังสือกรมการปกครอง ด่วนที่สุด ที่ มท 0322/ว1828 </a:t>
            </a:r>
          </a:p>
          <a:p>
            <a:r>
              <a:rPr lang="th-TH" sz="3000" b="1" dirty="0">
                <a:latin typeface="TH K2D July8" panose="02000506000000020004" pitchFamily="2" charset="-34"/>
                <a:ea typeface="Times New Roman" panose="02020603050405020304" pitchFamily="18" charset="0"/>
                <a:cs typeface="TH K2D July8" panose="02000506000000020004" pitchFamily="2" charset="-34"/>
              </a:rPr>
              <a:t>ลงวันที่ 19 มกราคม 2567</a:t>
            </a:r>
          </a:p>
          <a:p>
            <a:endParaRPr lang="th-TH" sz="3000" b="1" dirty="0">
              <a:latin typeface="TH K2D July8" panose="02000506000000020004" pitchFamily="2" charset="-34"/>
              <a:ea typeface="Times New Roman" panose="02020603050405020304" pitchFamily="18" charset="0"/>
              <a:cs typeface="TH K2D July8" panose="02000506000000020004" pitchFamily="2" charset="-34"/>
            </a:endParaRPr>
          </a:p>
          <a:p>
            <a:r>
              <a:rPr lang="th-TH" sz="3000" b="1" dirty="0">
                <a:latin typeface="TH K2D July8" panose="02000506000000020004" pitchFamily="2" charset="-34"/>
                <a:ea typeface="Times New Roman" panose="02020603050405020304" pitchFamily="18" charset="0"/>
                <a:cs typeface="TH K2D July8" panose="02000506000000020004" pitchFamily="2" charset="-34"/>
              </a:rPr>
              <a:t>จัดประชุมชี้แจงวันที่ 26 มกราคม 2567 </a:t>
            </a:r>
          </a:p>
        </p:txBody>
      </p:sp>
    </p:spTree>
    <p:extLst>
      <p:ext uri="{BB962C8B-B14F-4D97-AF65-F5344CB8AC3E}">
        <p14:creationId xmlns:p14="http://schemas.microsoft.com/office/powerpoint/2010/main" val="393552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6A527-328B-EC22-BE8E-94C14BC91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库_Rectangle: Rounded Corners 5">
            <a:extLst>
              <a:ext uri="{FF2B5EF4-FFF2-40B4-BE49-F238E27FC236}">
                <a16:creationId xmlns:a16="http://schemas.microsoft.com/office/drawing/2014/main" id="{38826514-AEEB-2313-6C94-A1CC99AE2CD6}"/>
              </a:ext>
            </a:extLst>
          </p:cNvPr>
          <p:cNvSpPr/>
          <p:nvPr/>
        </p:nvSpPr>
        <p:spPr>
          <a:xfrm>
            <a:off x="1588171" y="3525435"/>
            <a:ext cx="1463551" cy="917083"/>
          </a:xfrm>
          <a:prstGeom prst="roundRect">
            <a:avLst>
              <a:gd name="adj" fmla="val 55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8" name="千图PPT彼岸天：ID 8661124库_直接连接符 15">
            <a:extLst>
              <a:ext uri="{FF2B5EF4-FFF2-40B4-BE49-F238E27FC236}">
                <a16:creationId xmlns:a16="http://schemas.microsoft.com/office/drawing/2014/main" id="{990AC145-573F-16DB-505C-D2F7A3CE48D9}"/>
              </a:ext>
            </a:extLst>
          </p:cNvPr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9" name="千图PPT彼岸天：ID 8661124库_直接连接符 16">
            <a:extLst>
              <a:ext uri="{FF2B5EF4-FFF2-40B4-BE49-F238E27FC236}">
                <a16:creationId xmlns:a16="http://schemas.microsoft.com/office/drawing/2014/main" id="{0684AB3F-4DD6-CBDD-DC67-5C40EBE534C6}"/>
              </a:ext>
            </a:extLst>
          </p:cNvPr>
          <p:cNvSpPr/>
          <p:nvPr/>
        </p:nvSpPr>
        <p:spPr bwMode="auto">
          <a:xfrm>
            <a:off x="5422843" y="3406113"/>
            <a:ext cx="1891" cy="1891"/>
          </a:xfrm>
          <a:prstGeom prst="line">
            <a:avLst/>
          </a:prstGeom>
          <a:noFill/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1" name="泪滴形 60">
            <a:extLst>
              <a:ext uri="{FF2B5EF4-FFF2-40B4-BE49-F238E27FC236}">
                <a16:creationId xmlns:a16="http://schemas.microsoft.com/office/drawing/2014/main" id="{6CEE0C60-69A6-17F6-ACBC-356D5C3A43D3}"/>
              </a:ext>
            </a:extLst>
          </p:cNvPr>
          <p:cNvSpPr/>
          <p:nvPr/>
        </p:nvSpPr>
        <p:spPr>
          <a:xfrm rot="3704841">
            <a:off x="-94915" y="36816"/>
            <a:ext cx="615393" cy="649358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62" name="泪滴形 61">
            <a:extLst>
              <a:ext uri="{FF2B5EF4-FFF2-40B4-BE49-F238E27FC236}">
                <a16:creationId xmlns:a16="http://schemas.microsoft.com/office/drawing/2014/main" id="{AA8BE77A-DB76-2825-8AF1-E96A34C67856}"/>
              </a:ext>
            </a:extLst>
          </p:cNvPr>
          <p:cNvSpPr/>
          <p:nvPr/>
        </p:nvSpPr>
        <p:spPr>
          <a:xfrm rot="3704841">
            <a:off x="480189" y="612917"/>
            <a:ext cx="328489" cy="346619"/>
          </a:xfrm>
          <a:prstGeom prst="teardrop">
            <a:avLst>
              <a:gd name="adj" fmla="val 93006"/>
            </a:avLst>
          </a:prstGeom>
          <a:solidFill>
            <a:srgbClr val="4B291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C746F9E-9476-19A0-0AC9-C260CB5C0C64}"/>
              </a:ext>
            </a:extLst>
          </p:cNvPr>
          <p:cNvSpPr txBox="1"/>
          <p:nvPr/>
        </p:nvSpPr>
        <p:spPr>
          <a:xfrm>
            <a:off x="952499" y="1168636"/>
            <a:ext cx="1123950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การรายงานผล</a:t>
            </a:r>
          </a:p>
          <a:p>
            <a:r>
              <a:rPr lang="th-TH" sz="3200" b="1" dirty="0">
                <a:solidFill>
                  <a:schemeClr val="tx1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ครั้งที่ 1 รายงาน ตัวชี้วัดที่ 1 – 3 </a:t>
            </a:r>
            <a:r>
              <a:rPr lang="th-TH" sz="3200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ภายใน</a:t>
            </a:r>
            <a:r>
              <a:rPr lang="th-TH" sz="3200" b="1" dirty="0">
                <a:solidFill>
                  <a:srgbClr val="C00000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 </a:t>
            </a:r>
            <a:r>
              <a:rPr lang="th-TH" sz="3200" dirty="0">
                <a:solidFill>
                  <a:srgbClr val="C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วัน</a:t>
            </a:r>
            <a:r>
              <a:rPr lang="th-TH" sz="3200" spc="-20" dirty="0">
                <a:solidFill>
                  <a:srgbClr val="C00000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ศุกร์ที่  8</a:t>
            </a:r>
            <a:r>
              <a:rPr lang="th-TH" sz="3200" dirty="0">
                <a:solidFill>
                  <a:srgbClr val="C00000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มีนาคม 2567</a:t>
            </a:r>
          </a:p>
          <a:p>
            <a:r>
              <a:rPr lang="th-TH" sz="3200" b="1" dirty="0">
                <a:solidFill>
                  <a:schemeClr val="tx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ครั้งที่ 2 รายงาน ตัวชี้วัดที่ 4 - 9 </a:t>
            </a:r>
            <a:r>
              <a:rPr lang="th-TH" sz="3200" spc="-20" dirty="0">
                <a:solidFill>
                  <a:srgbClr val="C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ภายใน </a:t>
            </a:r>
            <a:r>
              <a:rPr lang="th-TH" sz="3200" dirty="0">
                <a:solidFill>
                  <a:srgbClr val="C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วัน</a:t>
            </a:r>
            <a:r>
              <a:rPr lang="th-TH" sz="3200" spc="-20" dirty="0">
                <a:solidFill>
                  <a:srgbClr val="C00000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ศุกร์</a:t>
            </a:r>
            <a:r>
              <a:rPr lang="th-TH" sz="3200" dirty="0">
                <a:solidFill>
                  <a:srgbClr val="C00000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ที่ 10 พฤษภาคม 2567</a:t>
            </a:r>
          </a:p>
          <a:p>
            <a:r>
              <a:rPr lang="th-TH" sz="3200" dirty="0">
                <a:solidFill>
                  <a:srgbClr val="C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การดำเนินการ</a:t>
            </a:r>
          </a:p>
          <a:p>
            <a:r>
              <a:rPr lang="th-TH" sz="3200" dirty="0">
                <a:solidFill>
                  <a:srgbClr val="C00000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อำเภอ</a:t>
            </a:r>
            <a:r>
              <a:rPr lang="th-TH" sz="3200" dirty="0">
                <a:solidFill>
                  <a:schemeClr val="tx1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ทำหน้าที่</a:t>
            </a:r>
            <a:r>
              <a:rPr lang="th-TH" sz="3200" dirty="0" err="1">
                <a:solidFill>
                  <a:schemeClr val="tx1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อัพ</a:t>
            </a:r>
            <a:r>
              <a:rPr lang="th-TH" sz="3200" dirty="0">
                <a:solidFill>
                  <a:schemeClr val="tx1"/>
                </a:solidFill>
                <a:effectLst/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โหลดเอกสารในระบบอำเภอคุณธรรม โดยไม่ต้องส่งเอกสารให้จังหวัด</a:t>
            </a:r>
          </a:p>
          <a:p>
            <a:r>
              <a:rPr lang="th-TH" sz="3200" dirty="0">
                <a:solidFill>
                  <a:srgbClr val="C00000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จังหวัด</a:t>
            </a:r>
            <a:r>
              <a:rPr lang="th-TH" sz="3200" dirty="0">
                <a:solidFill>
                  <a:schemeClr val="tx1"/>
                </a:solidFill>
                <a:latin typeface="TH K2D July8" panose="02000506000000020004" pitchFamily="2" charset="-34"/>
                <a:ea typeface="Calibri" panose="020F0502020204030204" pitchFamily="34" charset="0"/>
                <a:cs typeface="TH K2D July8" panose="02000506000000020004" pitchFamily="2" charset="-34"/>
              </a:rPr>
              <a:t> ทำหน้าที่ติดตามผ่านระบบให้อำเภอดำเนินการให้ครบถ้วน</a:t>
            </a:r>
            <a:endParaRPr lang="en-US" sz="3200" dirty="0">
              <a:solidFill>
                <a:schemeClr val="tx1"/>
              </a:solidFill>
              <a:effectLst/>
              <a:latin typeface="TH K2D July8" panose="02000506000000020004" pitchFamily="2" charset="-34"/>
              <a:ea typeface="Calibri" panose="020F0502020204030204" pitchFamily="34" charset="0"/>
              <a:cs typeface="TH K2D July8" panose="02000506000000020004" pitchFamily="2" charset="-34"/>
            </a:endParaRPr>
          </a:p>
          <a:p>
            <a:endParaRPr lang="th-TH" sz="3200" b="1" dirty="0">
              <a:solidFill>
                <a:schemeClr val="tx1"/>
              </a:solidFill>
              <a:latin typeface="DB Helvethaica X 86 BlkIt" panose="02000506090000020004" pitchFamily="2" charset="-34"/>
              <a:cs typeface="DB Helvethaica X 86 BlkIt" panose="02000506090000020004" pitchFamily="2" charset="-34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C6086A4-C6FC-8F9E-498C-384A26CADE53}"/>
              </a:ext>
            </a:extLst>
          </p:cNvPr>
          <p:cNvSpPr txBox="1">
            <a:spLocks/>
          </p:cNvSpPr>
          <p:nvPr/>
        </p:nvSpPr>
        <p:spPr>
          <a:xfrm>
            <a:off x="874844" y="444193"/>
            <a:ext cx="11565865" cy="6291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chemeClr val="tx1"/>
                </a:solidFill>
                <a:latin typeface="DB Helvethaica X 86 BlkIt" panose="02000506090000020004" pitchFamily="2" charset="-34"/>
                <a:cs typeface="DB Helvethaica X 86 BlkIt" panose="02000506090000020004" pitchFamily="2" charset="-34"/>
              </a:rPr>
              <a:t>การขับเคลื่อนอำเภอคุณธรรม “ต้นแบบ” ประจำปีงบประมาณ พ.ศ. 2567</a:t>
            </a:r>
          </a:p>
        </p:txBody>
      </p:sp>
    </p:spTree>
    <p:extLst>
      <p:ext uri="{BB962C8B-B14F-4D97-AF65-F5344CB8AC3E}">
        <p14:creationId xmlns:p14="http://schemas.microsoft.com/office/powerpoint/2010/main" val="14426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263">
      <a:dk1>
        <a:sysClr val="windowText" lastClr="000000"/>
      </a:dk1>
      <a:lt1>
        <a:sysClr val="window" lastClr="FFFFFF"/>
      </a:lt1>
      <a:dk2>
        <a:srgbClr val="1C0E07"/>
      </a:dk2>
      <a:lt2>
        <a:srgbClr val="E7E6E6"/>
      </a:lt2>
      <a:accent1>
        <a:srgbClr val="1C0E07"/>
      </a:accent1>
      <a:accent2>
        <a:srgbClr val="1C0E07"/>
      </a:accent2>
      <a:accent3>
        <a:srgbClr val="1C0E07"/>
      </a:accent3>
      <a:accent4>
        <a:srgbClr val="1C0E07"/>
      </a:accent4>
      <a:accent5>
        <a:srgbClr val="1C0E07"/>
      </a:accent5>
      <a:accent6>
        <a:srgbClr val="1C0E07"/>
      </a:accent6>
      <a:hlink>
        <a:srgbClr val="1C0E07"/>
      </a:hlink>
      <a:folHlink>
        <a:srgbClr val="1C0E0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840</Words>
  <Application>Microsoft Office PowerPoint</Application>
  <PresentationFormat>แบบจอกว้าง</PresentationFormat>
  <Paragraphs>133</Paragraphs>
  <Slides>17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6" baseType="lpstr">
      <vt:lpstr>DB Helvethaica X 75 Bd</vt:lpstr>
      <vt:lpstr>Calibri</vt:lpstr>
      <vt:lpstr>TH K2D July8</vt:lpstr>
      <vt:lpstr>Chulabhorn Likit Display Medium</vt:lpstr>
      <vt:lpstr>Poppins</vt:lpstr>
      <vt:lpstr>Arial</vt:lpstr>
      <vt:lpstr>DB Helvethaica X 86 BlkIt</vt:lpstr>
      <vt:lpstr>Montserrat Medium</vt:lpstr>
      <vt:lpstr>Office 主题​​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7-0619-17年中计划总结PPT模板</dc:title>
  <dc:creator>Administrator</dc:creator>
  <cp:lastModifiedBy>70 สันติภาพ สมบูรณ์วรรณะ</cp:lastModifiedBy>
  <cp:revision>26</cp:revision>
  <dcterms:created xsi:type="dcterms:W3CDTF">2021-05-27T14:46:00Z</dcterms:created>
  <dcterms:modified xsi:type="dcterms:W3CDTF">2024-02-12T00:47:58Z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2488E1BA83FC4FFFB909D4E442B8DCD7</vt:lpwstr>
  </property>
</Properties>
</file>